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1"/>
  </p:sldMasterIdLst>
  <p:notesMasterIdLst>
    <p:notesMasterId r:id="rId12"/>
  </p:notesMasterIdLst>
  <p:handoutMasterIdLst>
    <p:handoutMasterId r:id="rId13"/>
  </p:handoutMasterIdLst>
  <p:sldIdLst>
    <p:sldId id="275" r:id="rId2"/>
    <p:sldId id="280" r:id="rId3"/>
    <p:sldId id="286" r:id="rId4"/>
    <p:sldId id="259" r:id="rId5"/>
    <p:sldId id="287" r:id="rId6"/>
    <p:sldId id="288"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DF601D-57DB-997B-8E15-CE2AAEF67309}" name="Adam Bechle" initials="AB" userId="m6dbfxMc6AL7OKBDT2i0dFIKXQbNlI52cJ1G7lDqrf0=" providerId="None"/>
  <p188:author id="{01B3021E-E267-383D-AECF-B915DE4217B8}" name="Elizabeth White" initials="EW" userId="DcaNPlbhXZ+wpAOjMvZjmzVvMoNYqq0UMSeBWqmvqgc=" providerId="None"/>
  <p188:author id="{F57D14CF-B165-7104-2867-3BF418B76FAD}" name="ELIZABETH A WHITE" initials="EW" userId="S::eawhite2@wisc.edu::31c18dc9-abaf-4c1a-befe-66a091c015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586"/>
    <a:srgbClr val="77787B"/>
    <a:srgbClr val="F04923"/>
    <a:srgbClr val="555556"/>
    <a:srgbClr val="005A90"/>
    <a:srgbClr val="0076BB"/>
    <a:srgbClr val="292B29"/>
    <a:srgbClr val="C5050C"/>
    <a:srgbClr val="0479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48E1FC-0A12-42D3-8C47-56F232E34386}" v="4" dt="2026-02-03T16:08:19.9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43" autoAdjust="0"/>
    <p:restoredTop sz="58974" autoAdjust="0"/>
  </p:normalViewPr>
  <p:slideViewPr>
    <p:cSldViewPr snapToGrid="0" snapToObjects="1">
      <p:cViewPr varScale="1">
        <p:scale>
          <a:sx n="37" d="100"/>
          <a:sy n="37" d="100"/>
        </p:scale>
        <p:origin x="980"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0" d="100"/>
          <a:sy n="110" d="100"/>
        </p:scale>
        <p:origin x="385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nny Carlton" userId="eTosIhWGUGcFyKJQgCZJ9EnbeLg/bXe01N3zcBe6hq8=" providerId="None" clId="Web-{35A5F481-EF12-444D-8690-972E89D17265}"/>
    <pc:docChg chg="modSld">
      <pc:chgData name="Ginny Carlton" userId="eTosIhWGUGcFyKJQgCZJ9EnbeLg/bXe01N3zcBe6hq8=" providerId="None" clId="Web-{35A5F481-EF12-444D-8690-972E89D17265}" dt="2026-02-03T16:15:52.922" v="6"/>
      <pc:docMkLst>
        <pc:docMk/>
      </pc:docMkLst>
      <pc:sldChg chg="modNotes">
        <pc:chgData name="Ginny Carlton" userId="eTosIhWGUGcFyKJQgCZJ9EnbeLg/bXe01N3zcBe6hq8=" providerId="None" clId="Web-{35A5F481-EF12-444D-8690-972E89D17265}" dt="2026-02-03T16:15:47.125" v="3"/>
        <pc:sldMkLst>
          <pc:docMk/>
          <pc:sldMk cId="3773612877" sldId="280"/>
        </pc:sldMkLst>
      </pc:sldChg>
      <pc:sldChg chg="modNotes">
        <pc:chgData name="Ginny Carlton" userId="eTosIhWGUGcFyKJQgCZJ9EnbeLg/bXe01N3zcBe6hq8=" providerId="None" clId="Web-{35A5F481-EF12-444D-8690-972E89D17265}" dt="2026-02-03T16:15:52.922" v="6"/>
        <pc:sldMkLst>
          <pc:docMk/>
          <pc:sldMk cId="3484222199" sldId="288"/>
        </pc:sldMkLst>
      </pc:sldChg>
    </pc:docChg>
  </pc:docChgLst>
  <pc:docChgLst>
    <pc:chgData name="Ginny Carlton" userId="eTosIhWGUGcFyKJQgCZJ9EnbeLg/bXe01N3zcBe6hq8=" providerId="None" clId="Web-{7048E1FC-0A12-42D3-8C47-56F232E34386}"/>
    <pc:docChg chg="modSld">
      <pc:chgData name="Ginny Carlton" userId="eTosIhWGUGcFyKJQgCZJ9EnbeLg/bXe01N3zcBe6hq8=" providerId="None" clId="Web-{7048E1FC-0A12-42D3-8C47-56F232E34386}" dt="2026-02-03T16:08:19.907" v="11" actId="1076"/>
      <pc:docMkLst>
        <pc:docMk/>
      </pc:docMkLst>
      <pc:sldChg chg="addSp modSp">
        <pc:chgData name="Ginny Carlton" userId="eTosIhWGUGcFyKJQgCZJ9EnbeLg/bXe01N3zcBe6hq8=" providerId="None" clId="Web-{7048E1FC-0A12-42D3-8C47-56F232E34386}" dt="2026-02-03T16:08:19.907" v="11" actId="1076"/>
        <pc:sldMkLst>
          <pc:docMk/>
          <pc:sldMk cId="0" sldId="259"/>
        </pc:sldMkLst>
        <pc:spChg chg="add mod">
          <ac:chgData name="Ginny Carlton" userId="eTosIhWGUGcFyKJQgCZJ9EnbeLg/bXe01N3zcBe6hq8=" providerId="None" clId="Web-{7048E1FC-0A12-42D3-8C47-56F232E34386}" dt="2026-02-03T16:08:19.907" v="11" actId="1076"/>
          <ac:spMkLst>
            <pc:docMk/>
            <pc:sldMk cId="0" sldId="259"/>
            <ac:spMk id="3" creationId="{7FDEAF33-80C5-CD41-0E4E-CD76A73248EB}"/>
          </ac:spMkLst>
        </pc:spChg>
        <pc:picChg chg="mod">
          <ac:chgData name="Ginny Carlton" userId="eTosIhWGUGcFyKJQgCZJ9EnbeLg/bXe01N3zcBe6hq8=" providerId="None" clId="Web-{7048E1FC-0A12-42D3-8C47-56F232E34386}" dt="2026-02-03T16:08:10.219" v="8" actId="1076"/>
          <ac:picMkLst>
            <pc:docMk/>
            <pc:sldMk cId="0" sldId="259"/>
            <ac:picMk id="117" creationId="{00000000-0000-0000-0000-000000000000}"/>
          </ac:picMkLst>
        </pc:picChg>
      </pc:sldChg>
      <pc:sldChg chg="modNotes">
        <pc:chgData name="Ginny Carlton" userId="eTosIhWGUGcFyKJQgCZJ9EnbeLg/bXe01N3zcBe6hq8=" providerId="None" clId="Web-{7048E1FC-0A12-42D3-8C47-56F232E34386}" dt="2026-02-03T15:55:10.523" v="7"/>
        <pc:sldMkLst>
          <pc:docMk/>
          <pc:sldMk cId="3773612877" sldId="280"/>
        </pc:sldMkLst>
      </pc:sldChg>
      <pc:sldChg chg="modNotes">
        <pc:chgData name="Ginny Carlton" userId="eTosIhWGUGcFyKJQgCZJ9EnbeLg/bXe01N3zcBe6hq8=" providerId="None" clId="Web-{7048E1FC-0A12-42D3-8C47-56F232E34386}" dt="2026-02-03T15:54:49.444" v="3"/>
        <pc:sldMkLst>
          <pc:docMk/>
          <pc:sldMk cId="3484222199" sldId="2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698BC5-C7A1-3B0E-9377-D8D8A5868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3FEB50-B249-D967-C3A9-143E6A5BC1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ED2E04-F34B-B944-9514-DCF2CF3644F6}" type="datetimeFigureOut">
              <a:rPr lang="en-US" smtClean="0"/>
              <a:t>2/13/2026</a:t>
            </a:fld>
            <a:endParaRPr lang="en-US"/>
          </a:p>
        </p:txBody>
      </p:sp>
      <p:sp>
        <p:nvSpPr>
          <p:cNvPr id="4" name="Footer Placeholder 3">
            <a:extLst>
              <a:ext uri="{FF2B5EF4-FFF2-40B4-BE49-F238E27FC236}">
                <a16:creationId xmlns:a16="http://schemas.microsoft.com/office/drawing/2014/main" id="{3A2F88BD-4F98-C7DB-58C4-10B6CC000E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4366DA-E14D-6DFE-EBC4-B4CC235627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9BD7FA-ABA2-8549-9E7A-86639CAF8383}" type="slidenum">
              <a:rPr lang="en-US" smtClean="0"/>
              <a:t>‹#›</a:t>
            </a:fld>
            <a:endParaRPr lang="en-US"/>
          </a:p>
        </p:txBody>
      </p:sp>
    </p:spTree>
    <p:extLst>
      <p:ext uri="{BB962C8B-B14F-4D97-AF65-F5344CB8AC3E}">
        <p14:creationId xmlns:p14="http://schemas.microsoft.com/office/powerpoint/2010/main" val="230629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21671-7E6C-7746-AF0D-CD197AFDFB61}" type="datetimeFigureOut">
              <a:rPr lang="en-US" smtClean="0"/>
              <a:t>2/13/2026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0FB02-D9C2-6A4D-8A7B-43D279C71DB2}" type="slidenum">
              <a:rPr lang="en-US" smtClean="0"/>
              <a:t>‹#›</a:t>
            </a:fld>
            <a:endParaRPr lang="en-US"/>
          </a:p>
        </p:txBody>
      </p:sp>
    </p:spTree>
    <p:extLst>
      <p:ext uri="{BB962C8B-B14F-4D97-AF65-F5344CB8AC3E}">
        <p14:creationId xmlns:p14="http://schemas.microsoft.com/office/powerpoint/2010/main" val="249290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lickr.com/photos/producerjb/4364326087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x.com/ExplorerJB"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ntent.wisconsinhistory.org/digital/collection/maps/id/130/"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rightsstatements.org/vocab/NoC-US/1.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vindustries.com/racinehistory/features/harbor-of-racin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vindustries.com/racinehistory/features/harbor-of-racine/"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travelwisconsin.com/architecture/racine-harbor-lighthouse-198114" TargetMode="External"/><Relationship Id="rId4" Type="http://schemas.openxmlformats.org/officeDocument/2006/relationships/hyperlink" Target="http://www.vindustries.com/racinehistory/features/harbor-of-racin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ntent.wisconsinhistory.org/digital/collection/maps/id/130/"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rightsstatements.org/vocab/NoC-US/1.0/"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a:t>
            </a:r>
            <a:r>
              <a:rPr lang="en-US" dirty="0">
                <a:solidFill>
                  <a:srgbClr val="444444"/>
                </a:solidFill>
                <a:hlinkClick r:id="rId3"/>
              </a:rPr>
              <a:t>https://www.flickr.com/photos/producerjb/43643260870</a:t>
            </a:r>
            <a:r>
              <a:rPr lang="en-US"/>
              <a:t> Racine Breakwater Lighthouse</a:t>
            </a:r>
            <a:endParaRPr lang="en-US">
              <a:solidFill>
                <a:srgbClr val="444444"/>
              </a:solidFill>
            </a:endParaRPr>
          </a:p>
          <a:p>
            <a:r>
              <a:rPr lang="en-US"/>
              <a:t>JB the Explorer  took this photo of the Racine Breakwater Lighthouse in July of 2017 while at the Racine Harbor.</a:t>
            </a:r>
            <a:endParaRPr lang="en-US">
              <a:solidFill>
                <a:srgbClr val="444444"/>
              </a:solidFill>
            </a:endParaRPr>
          </a:p>
          <a:p>
            <a:r>
              <a:rPr lang="en-US"/>
              <a:t>This lighthouse was first lit in November of 1901.</a:t>
            </a:r>
            <a:endParaRPr lang="en-US">
              <a:solidFill>
                <a:srgbClr val="444444"/>
              </a:solidFill>
            </a:endParaRPr>
          </a:p>
          <a:p>
            <a:r>
              <a:rPr lang="en-US"/>
              <a:t>In the distance, you can see the Wind Point Lighthouse.</a:t>
            </a:r>
            <a:endParaRPr lang="en-US">
              <a:solidFill>
                <a:srgbClr val="444444"/>
              </a:solidFill>
            </a:endParaRPr>
          </a:p>
          <a:p>
            <a:endParaRPr lang="en-US" dirty="0">
              <a:solidFill>
                <a:srgbClr val="444444"/>
              </a:solidFill>
            </a:endParaRPr>
          </a:p>
          <a:p>
            <a:r>
              <a:rPr lang="en-US"/>
              <a:t>Image used with written permission by JB the Explorer as provided via JB's Native Garden@PlantNativeWI</a:t>
            </a:r>
            <a:endParaRPr lang="en-US" dirty="0">
              <a:solidFill>
                <a:srgbClr val="444444"/>
              </a:solidFill>
            </a:endParaRPr>
          </a:p>
          <a:p>
            <a:r>
              <a:rPr lang="en-US"/>
              <a:t>Previously on Twitter and now on X </a:t>
            </a:r>
            <a:r>
              <a:rPr lang="en-US" dirty="0">
                <a:solidFill>
                  <a:srgbClr val="444444"/>
                </a:solidFill>
                <a:hlinkClick r:id="rId4"/>
              </a:rPr>
              <a:t>@ExplorerJB</a:t>
            </a:r>
            <a:endParaRPr lang="en-US"/>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1</a:t>
            </a:fld>
            <a:endParaRPr lang="en-US"/>
          </a:p>
        </p:txBody>
      </p:sp>
    </p:spTree>
    <p:extLst>
      <p:ext uri="{BB962C8B-B14F-4D97-AF65-F5344CB8AC3E}">
        <p14:creationId xmlns:p14="http://schemas.microsoft.com/office/powerpoint/2010/main" val="695708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Aerial photo of Racine Harbor 2018.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Taken from the perspective of the plane flying over the entrance to the harbor, the many docks and boat slips of the Reefpoint Marina are visible adjacent to the south breakwater. The white Racine Reef Lighthouse can be seen at the tip of the south breakwater wall. The U.S. Coast Guard Station, with its red roof and white brick façade is visible on the north bank of the Root River. The red Racine Breakwater Lighthouse is visible on the northern breakwater wall.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t>Image source: </a:t>
            </a:r>
            <a:r>
              <a:rPr lang="en-US" sz="1200" i="1">
                <a:solidFill>
                  <a:schemeClr val="dk1"/>
                </a:solidFill>
                <a:latin typeface="+mn-lt"/>
                <a:ea typeface="Calibri"/>
                <a:cs typeface="Calibri"/>
                <a:sym typeface="Calibri"/>
              </a:rPr>
              <a:t> </a:t>
            </a:r>
            <a:r>
              <a:rPr lang="en-US" sz="1200" kern="1200">
                <a:solidFill>
                  <a:schemeClr val="tx1"/>
                </a:solidFill>
                <a:latin typeface="+mn-lt"/>
                <a:ea typeface="+mn-ea"/>
                <a:cs typeface="+mn-cs"/>
                <a:sym typeface="Calibri"/>
              </a:rPr>
              <a:t>UW Space Science and Engineering 2018</a:t>
            </a:r>
            <a:endParaRPr lang="en-US" sz="1200" kern="1200">
              <a:solidFill>
                <a:schemeClr val="tx1"/>
              </a:solidFill>
              <a:latin typeface="+mn-lt"/>
              <a:ea typeface="+mn-ea"/>
              <a:cs typeface="+mn-cs"/>
            </a:endParaRPr>
          </a:p>
          <a:p>
            <a:pPr marL="0" lvl="0" indent="0" algn="l" rtl="0">
              <a:spcBef>
                <a:spcPts val="0"/>
              </a:spcBef>
              <a:spcAft>
                <a:spcPts val="0"/>
              </a:spcAft>
              <a:buNone/>
            </a:pPr>
            <a:endParaRPr lang="en-US" dirty="0"/>
          </a:p>
        </p:txBody>
      </p:sp>
      <p:sp>
        <p:nvSpPr>
          <p:cNvPr id="164" name="Google Shape;164;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area of the Racine Harbor we will look at through time.</a:t>
            </a:r>
            <a:br>
              <a:rPr lang="en-US" dirty="0">
                <a:cs typeface="+mn-lt"/>
              </a:rPr>
            </a:br>
            <a:br>
              <a:rPr lang="en-US" dirty="0">
                <a:cs typeface="+mn-lt"/>
              </a:rPr>
            </a:br>
            <a:r>
              <a:rPr lang="en-US" dirty="0"/>
              <a:t>Map: Birds-eye view of Racine Harbor 1874. Lake Michigan is in the foreground with sailing vessels and steamships plying the waters. Two parallel piers extend from the mouth of the Root River into Lake Michigan and form a channel for ships. A lighthouse situated on the north pier serves to guide the ships as they transit from lake to river. Houses and other buildings are situated in a rough grid pattern on both sides of the river, although a natural buffer along the banks remains.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Wisconsin Historical Society. Bird's-eye map of Racine, with an inset of Racine College. </a:t>
            </a:r>
            <a:r>
              <a:rPr lang="en-US" sz="1200" dirty="0">
                <a:solidFill>
                  <a:schemeClr val="dk1"/>
                </a:solidFill>
                <a:latin typeface="+mn-lt"/>
                <a:ea typeface="Calibri"/>
                <a:cs typeface="Calibri"/>
                <a:sym typeface="Calibri"/>
                <a:hlinkClick r:id="rId3">
                  <a:extLst>
                    <a:ext uri="{A12FA001-AC4F-418D-AE19-62706E023703}">
                      <ahyp:hlinkClr xmlns:ahyp="http://schemas.microsoft.com/office/drawing/2018/hyperlinkcolor" val="tx"/>
                    </a:ext>
                  </a:extLst>
                </a:hlinkClick>
              </a:rPr>
              <a:t>https://content.wisconsinhistory.org/digital/collection/maps/id/130/</a:t>
            </a:r>
            <a:r>
              <a:rPr lang="en-US" sz="1200" dirty="0">
                <a:solidFill>
                  <a:schemeClr val="dk1"/>
                </a:solidFill>
                <a:latin typeface="+mn-lt"/>
                <a:ea typeface="Calibri"/>
                <a:cs typeface="Calibri"/>
                <a:sym typeface="Calibri"/>
              </a:rPr>
              <a:t> </a:t>
            </a:r>
          </a:p>
          <a:p>
            <a:pPr>
              <a:defRPr/>
            </a:pPr>
            <a:endParaRPr lang="en-US" dirty="0">
              <a:ea typeface="Calibri"/>
              <a:cs typeface="Calibri"/>
            </a:endParaRPr>
          </a:p>
          <a:p>
            <a:pPr>
              <a:defRPr/>
            </a:pPr>
            <a:r>
              <a:rPr lang="en-US"/>
              <a:t>Bird's-Eye View of Racine</a:t>
            </a:r>
          </a:p>
          <a:p>
            <a:pPr>
              <a:defRPr/>
            </a:pPr>
            <a:r>
              <a:rPr lang="en-US"/>
              <a:t>Bird's-eye map of Racine, with an inset of Racine College.</a:t>
            </a:r>
          </a:p>
          <a:p>
            <a:pPr>
              <a:defRPr/>
            </a:pPr>
            <a:endParaRPr lang="en-US" dirty="0">
              <a:ea typeface="Calibri"/>
              <a:cs typeface="Calibri"/>
            </a:endParaRPr>
          </a:p>
          <a:p>
            <a:pPr>
              <a:defRPr/>
            </a:pPr>
            <a:endParaRPr lang="en-US" dirty="0"/>
          </a:p>
          <a:p>
            <a:pPr>
              <a:defRPr/>
            </a:pPr>
            <a:r>
              <a:rPr lang="en-US" dirty="0"/>
              <a:t>Creator Brosius, H. () </a:t>
            </a:r>
            <a:endParaRPr lang="en-US" dirty="0">
              <a:ea typeface="Calibri"/>
              <a:cs typeface="Calibri"/>
            </a:endParaRPr>
          </a:p>
          <a:p>
            <a:pPr>
              <a:defRPr/>
            </a:pPr>
            <a:r>
              <a:rPr lang="en-US" dirty="0"/>
              <a:t>Subjects Architecture, Botany, Bridges, Church buildings, Cities and towns, Dwellings, Human settlements, Intellectual life, Learning and scholarship, Michigan, Lake, Railroads, Rivers, Sailing ships, Shorelines, Steamboats, Streets, Transportation, Trees, Universities and colleges, Urban, Water</a:t>
            </a:r>
            <a:endParaRPr lang="en-US" dirty="0">
              <a:ea typeface="Calibri"/>
              <a:cs typeface="Calibri"/>
            </a:endParaRPr>
          </a:p>
          <a:p>
            <a:pPr>
              <a:defRPr/>
            </a:pPr>
            <a:r>
              <a:rPr lang="en-US" dirty="0"/>
              <a:t>Original Date 1874 </a:t>
            </a:r>
            <a:endParaRPr lang="en-US" dirty="0">
              <a:ea typeface="Calibri"/>
              <a:cs typeface="Calibri"/>
            </a:endParaRPr>
          </a:p>
          <a:p>
            <a:pPr>
              <a:defRPr/>
            </a:pPr>
            <a:r>
              <a:rPr lang="en-US" dirty="0"/>
              <a:t>Date Created 1874 </a:t>
            </a:r>
            <a:endParaRPr lang="en-US" dirty="0">
              <a:ea typeface="Calibri"/>
              <a:cs typeface="Calibri"/>
            </a:endParaRPr>
          </a:p>
          <a:p>
            <a:pPr>
              <a:defRPr/>
            </a:pPr>
            <a:r>
              <a:rPr lang="en-US" dirty="0"/>
              <a:t>Decade 1870-1879</a:t>
            </a:r>
            <a:endParaRPr lang="en-US" dirty="0">
              <a:ea typeface="Calibri"/>
              <a:cs typeface="Calibri"/>
            </a:endParaRPr>
          </a:p>
          <a:p>
            <a:pPr>
              <a:defRPr/>
            </a:pPr>
            <a:r>
              <a:rPr lang="en-US" dirty="0"/>
              <a:t>Place Racine, Racine, Wisconsin, United States</a:t>
            </a:r>
            <a:endParaRPr lang="en-US" dirty="0">
              <a:ea typeface="Calibri"/>
              <a:cs typeface="Calibri"/>
            </a:endParaRPr>
          </a:p>
          <a:p>
            <a:pPr>
              <a:defRPr/>
            </a:pPr>
            <a:r>
              <a:rPr lang="en-US" dirty="0"/>
              <a:t>Unique identifier W014358 </a:t>
            </a:r>
            <a:endParaRPr lang="en-US" dirty="0">
              <a:ea typeface="Calibri"/>
              <a:cs typeface="Calibri"/>
            </a:endParaRPr>
          </a:p>
          <a:p>
            <a:pPr>
              <a:defRPr/>
            </a:pPr>
            <a:r>
              <a:rPr lang="en-US" dirty="0"/>
              <a:t>Legacy Identifier WHi 22693 </a:t>
            </a:r>
            <a:endParaRPr lang="en-US" dirty="0">
              <a:ea typeface="Calibri"/>
              <a:cs typeface="Calibri"/>
            </a:endParaRPr>
          </a:p>
          <a:p>
            <a:pPr>
              <a:defRPr/>
            </a:pPr>
            <a:r>
              <a:rPr lang="en-US" dirty="0"/>
              <a:t>Call Number D GX9029 R12 1874 </a:t>
            </a:r>
            <a:endParaRPr lang="en-US" dirty="0">
              <a:ea typeface="Calibri"/>
              <a:cs typeface="Calibri"/>
            </a:endParaRPr>
          </a:p>
          <a:p>
            <a:pPr>
              <a:defRPr/>
            </a:pPr>
            <a:r>
              <a:rPr lang="en-US" dirty="0"/>
              <a:t>Dimensions 79 x 54 cm </a:t>
            </a:r>
            <a:endParaRPr lang="en-US" dirty="0">
              <a:ea typeface="Calibri"/>
              <a:cs typeface="Calibri"/>
            </a:endParaRPr>
          </a:p>
          <a:p>
            <a:pPr>
              <a:defRPr/>
            </a:pPr>
            <a:r>
              <a:rPr lang="en-US" dirty="0"/>
              <a:t>Type Map</a:t>
            </a:r>
            <a:endParaRPr lang="en-US" dirty="0">
              <a:ea typeface="Calibri"/>
              <a:cs typeface="Calibri"/>
            </a:endParaRPr>
          </a:p>
          <a:p>
            <a:pPr>
              <a:defRPr/>
            </a:pPr>
            <a:r>
              <a:rPr lang="en-US" dirty="0"/>
              <a:t>Medium photomechanical prints</a:t>
            </a:r>
            <a:endParaRPr lang="en-US" dirty="0">
              <a:ea typeface="Calibri"/>
              <a:cs typeface="Calibri"/>
            </a:endParaRPr>
          </a:p>
          <a:p>
            <a:pPr>
              <a:defRPr/>
            </a:pPr>
            <a:r>
              <a:rPr lang="en-US" dirty="0"/>
              <a:t>Virtual Collection Maps and Atlases</a:t>
            </a:r>
            <a:endParaRPr lang="en-US" dirty="0">
              <a:ea typeface="Calibri"/>
              <a:cs typeface="Calibri"/>
            </a:endParaRPr>
          </a:p>
          <a:p>
            <a:pPr>
              <a:defRPr/>
            </a:pPr>
            <a:r>
              <a:rPr lang="en-US" dirty="0"/>
              <a:t>Physical Collection Map Collection</a:t>
            </a:r>
            <a:endParaRPr lang="en-US" dirty="0">
              <a:ea typeface="Calibri"/>
              <a:cs typeface="Calibri"/>
            </a:endParaRPr>
          </a:p>
          <a:p>
            <a:pPr>
              <a:defRPr/>
            </a:pPr>
            <a:r>
              <a:rPr lang="en-US" dirty="0"/>
              <a:t>Sub-Type Maps</a:t>
            </a:r>
            <a:endParaRPr lang="en-US" dirty="0">
              <a:ea typeface="Calibri"/>
              <a:cs typeface="Calibri"/>
            </a:endParaRPr>
          </a:p>
          <a:p>
            <a:pPr>
              <a:defRPr/>
            </a:pPr>
            <a:r>
              <a:rPr lang="en-US" dirty="0"/>
              <a:t>Copyright Status </a:t>
            </a:r>
            <a:r>
              <a:rPr lang="en-US" dirty="0">
                <a:hlinkClick r:id="rId4"/>
              </a:rPr>
              <a:t>NO COPYRIGHT - UNITED STATES</a:t>
            </a:r>
            <a:endParaRPr lang="en-US"/>
          </a:p>
          <a:p>
            <a:pPr>
              <a:defRPr/>
            </a:pPr>
            <a:r>
              <a:rPr lang="en-US" dirty="0"/>
              <a:t>Rights Holder Wisconsin Historical Society </a:t>
            </a:r>
            <a:endParaRPr lang="en-US" dirty="0">
              <a:ea typeface="Calibri"/>
              <a:cs typeface="Calibri"/>
            </a:endParaRPr>
          </a:p>
          <a:p>
            <a:pPr>
              <a:defRPr/>
            </a:pPr>
            <a:r>
              <a:rPr lang="en-US" dirty="0"/>
              <a:t>Conditions for Access This image is issued by the Wisconsin Historical Society. Use of the image requires written permission from the staff of the Collections Division. It may not be sold or redistributed, copied or distributed as a photograph, electronic file, or any other media. The image should not be significantly altered through conventional or electronic means. Images altered beyond standard cropping and resizing require further negotiation with a staff member. The user is responsible for all issues of copyright. Please Credit: Wisconsin Historical Society. </a:t>
            </a:r>
            <a:endParaRPr lang="en-US" dirty="0">
              <a:ea typeface="Calibri"/>
              <a:cs typeface="Calibri"/>
            </a:endParaRPr>
          </a:p>
          <a:p>
            <a:pPr>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0080FB02-D9C2-6A4D-8A7B-43D279C71DB2}" type="slidenum">
              <a:rPr lang="en-US" smtClean="0"/>
              <a:t>2</a:t>
            </a:fld>
            <a:endParaRPr lang="en-US"/>
          </a:p>
        </p:txBody>
      </p:sp>
    </p:spTree>
    <p:extLst>
      <p:ext uri="{BB962C8B-B14F-4D97-AF65-F5344CB8AC3E}">
        <p14:creationId xmlns:p14="http://schemas.microsoft.com/office/powerpoint/2010/main" val="577535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In this undated photograph, we can observe the Root River as it flows through the Racine Harbor to Lake Michigan. Are there any features within this image that were not included on the original brainstorm list you created?</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a:t>
            </a:r>
            <a:r>
              <a:rPr lang="en-US" dirty="0" err="1"/>
              <a:t>Vindustries</a:t>
            </a:r>
            <a:r>
              <a:rPr lang="en-US" dirty="0"/>
              <a:t>. Racine History</a:t>
            </a:r>
            <a:br>
              <a:rPr lang="en-US" dirty="0"/>
            </a:br>
            <a:r>
              <a:rPr lang="fr-FR" sz="1200" dirty="0">
                <a:solidFill>
                  <a:schemeClr val="dk1"/>
                </a:solidFill>
                <a:latin typeface="+mn-lt"/>
                <a:ea typeface="Calibri"/>
                <a:cs typeface="Calibri"/>
                <a:sym typeface="Calibri"/>
                <a:hlinkClick r:id="rId3">
                  <a:extLst>
                    <a:ext uri="{A12FA001-AC4F-418D-AE19-62706E023703}">
                      <ahyp:hlinkClr xmlns:ahyp="http://schemas.microsoft.com/office/drawing/2018/hyperlinkcolor" val="tx"/>
                    </a:ext>
                  </a:extLst>
                </a:hlinkClick>
              </a:rPr>
              <a:t>http://www.vindustries.com/racinehistory/features/harbor-of-racine</a:t>
            </a:r>
            <a:r>
              <a:rPr lang="fr-FR" sz="1200" dirty="0">
                <a:solidFill>
                  <a:schemeClr val="dk1"/>
                </a:solidFill>
                <a:latin typeface="+mn-lt"/>
                <a:ea typeface="Calibri"/>
                <a:cs typeface="Calibri"/>
                <a:sym typeface="Calibri"/>
              </a:rPr>
              <a:t> /</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3</a:t>
            </a:fld>
            <a:endParaRPr lang="en-US"/>
          </a:p>
        </p:txBody>
      </p:sp>
    </p:spTree>
    <p:extLst>
      <p:ext uri="{BB962C8B-B14F-4D97-AF65-F5344CB8AC3E}">
        <p14:creationId xmlns:p14="http://schemas.microsoft.com/office/powerpoint/2010/main" val="4236020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r>
              <a:rPr lang="en-US" dirty="0"/>
              <a:t>Some things have changed at the harbor, some have not. In the old postcard on the previous slide and in the two older postcards on the left of this slide, we see the U.S. Coast Guard Station (circled in red). It still exists today!</a:t>
            </a:r>
          </a:p>
          <a:p>
            <a:endParaRPr lang="en-US" dirty="0"/>
          </a:p>
          <a:p>
            <a:r>
              <a:rPr lang="en-US" dirty="0"/>
              <a:t>Image source 1: </a:t>
            </a:r>
            <a:r>
              <a:rPr lang="en-US" dirty="0" err="1"/>
              <a:t>Vindustries</a:t>
            </a:r>
            <a:r>
              <a:rPr lang="en-US" dirty="0"/>
              <a:t>. Racine History</a:t>
            </a:r>
            <a:br>
              <a:rPr lang="en-US" sz="1200" dirty="0">
                <a:solidFill>
                  <a:schemeClr val="dk1"/>
                </a:solidFill>
                <a:latin typeface="+mn-lt"/>
                <a:ea typeface="Calibri"/>
                <a:cs typeface="Calibri"/>
              </a:rPr>
            </a:br>
            <a:r>
              <a:rPr lang="en-US" sz="1200" dirty="0">
                <a:solidFill>
                  <a:schemeClr val="dk1"/>
                </a:solidFill>
                <a:latin typeface="+mn-lt"/>
                <a:ea typeface="Calibri"/>
                <a:cs typeface="Calibri"/>
                <a:hlinkClick r:id="rId3">
                  <a:extLst>
                    <a:ext uri="{A12FA001-AC4F-418D-AE19-62706E023703}">
                      <ahyp:hlinkClr xmlns:ahyp="http://schemas.microsoft.com/office/drawing/2018/hyperlinkcolor" val="tx"/>
                    </a:ext>
                  </a:extLst>
                </a:hlinkClick>
              </a:rPr>
              <a:t>http://www.vindustries.com/racinehistory/features/harbor-of-racine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Image source 2: </a:t>
            </a:r>
            <a:r>
              <a:rPr lang="en-US" dirty="0" err="1"/>
              <a:t>Vindustries</a:t>
            </a:r>
            <a:r>
              <a:rPr lang="en-US" dirty="0"/>
              <a:t>. Racine History</a:t>
            </a:r>
            <a:br>
              <a:rPr lang="en-US" dirty="0"/>
            </a:br>
            <a:r>
              <a:rPr lang="fr-FR" sz="1200" dirty="0">
                <a:solidFill>
                  <a:schemeClr val="dk1"/>
                </a:solidFill>
                <a:latin typeface="+mn-lt"/>
                <a:ea typeface="Calibri"/>
                <a:cs typeface="Calibri"/>
                <a:sym typeface="Calibri"/>
                <a:hlinkClick r:id="rId4">
                  <a:extLst>
                    <a:ext uri="{A12FA001-AC4F-418D-AE19-62706E023703}">
                      <ahyp:hlinkClr xmlns:ahyp="http://schemas.microsoft.com/office/drawing/2018/hyperlinkcolor" val="tx"/>
                    </a:ext>
                  </a:extLst>
                </a:hlinkClick>
              </a:rPr>
              <a:t>http://www.vindustries.com/racinehistory/features/harbor-of-racine</a:t>
            </a:r>
            <a:r>
              <a:rPr lang="fr-FR" sz="1200" dirty="0">
                <a:solidFill>
                  <a:schemeClr val="dk1"/>
                </a:solidFill>
                <a:latin typeface="+mn-lt"/>
                <a:ea typeface="Calibri"/>
                <a:cs typeface="Calibri"/>
                <a:sym typeface="Calibri"/>
              </a:rPr>
              <a:t>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3: Travel Wisconsin</a:t>
            </a:r>
            <a:br>
              <a:rPr lang="en-US" dirty="0"/>
            </a:br>
            <a:r>
              <a:rPr lang="fr-FR" sz="1200" dirty="0">
                <a:solidFill>
                  <a:schemeClr val="dk1"/>
                </a:solidFill>
                <a:latin typeface="+mn-lt"/>
                <a:ea typeface="Calibri"/>
                <a:cs typeface="Calibri"/>
              </a:rPr>
              <a:t>Source: </a:t>
            </a:r>
            <a:r>
              <a:rPr lang="fr-FR" sz="1200" dirty="0">
                <a:solidFill>
                  <a:schemeClr val="dk1"/>
                </a:solidFill>
                <a:latin typeface="+mn-lt"/>
                <a:ea typeface="Calibri"/>
                <a:cs typeface="Calibri"/>
                <a:hlinkClick r:id="rId5">
                  <a:extLst>
                    <a:ext uri="{A12FA001-AC4F-418D-AE19-62706E023703}">
                      <ahyp:hlinkClr xmlns:ahyp="http://schemas.microsoft.com/office/drawing/2018/hyperlinkcolor" val="tx"/>
                    </a:ext>
                  </a:extLst>
                </a:hlinkClick>
              </a:rPr>
              <a:t>https://www.travelwisconsin.com/architecture/racine-harbor-lighthouse-198114</a:t>
            </a:r>
            <a:endParaRPr lang="fr-FR" sz="1200" dirty="0">
              <a:solidFill>
                <a:schemeClr val="dk1"/>
              </a:solidFill>
              <a:latin typeface="+mn-lt"/>
              <a:ea typeface="Calibri"/>
              <a:cs typeface="Calibri"/>
            </a:endParaRPr>
          </a:p>
          <a:p>
            <a:endParaRPr dirty="0"/>
          </a:p>
        </p:txBody>
      </p:sp>
      <p:sp>
        <p:nvSpPr>
          <p:cNvPr id="110" name="Google Shape;11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Let's look at the harbor through time... Pre-1843 map</a:t>
            </a:r>
            <a:br>
              <a:rPr lang="en-US" dirty="0"/>
            </a:br>
            <a:r>
              <a:rPr lang="en-US" dirty="0"/>
              <a:t>At this point, there is no Racine Harbor. In fact, what is now downtown Racine was mostly a marsh. As you see on the map, the Root River was "candy cane" shaped with the stem on a north-south axis and the "crook" toward the east and Lake Michigan.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stem portion of the “candy cane” contained water that was six to twelve feet deep. The space at the curve of the “candy cane” was a marsh with two to four feet of water. </a:t>
            </a:r>
          </a:p>
          <a:p>
            <a:pPr marL="0" lvl="0" indent="0" algn="l" rtl="0">
              <a:spcBef>
                <a:spcPts val="0"/>
              </a:spcBef>
              <a:spcAft>
                <a:spcPts val="0"/>
              </a:spcAft>
              <a:buNone/>
            </a:pPr>
            <a:endParaRPr lang="en-US" dirty="0"/>
          </a:p>
          <a:p>
            <a:r>
              <a:rPr lang="en-US" dirty="0"/>
              <a:t>A long sandbar usually formed where the Root River neared Lake Michigan. The sandbar blocked the river water from moving into the lake. A relatively small gap in the sandbar formed the river mouth, which was approximately three feet deep.</a:t>
            </a:r>
            <a:br>
              <a:rPr lang="en-US" dirty="0">
                <a:cs typeface="+mn-lt"/>
              </a:rPr>
            </a:br>
            <a:br>
              <a:rPr lang="en-US" dirty="0">
                <a:cs typeface="+mn-lt"/>
              </a:rPr>
            </a:br>
            <a:r>
              <a:rPr lang="en-US" dirty="0"/>
              <a:t>At this time, Captain Knapp had a cabin along the south shore of the marsh.  The cabin was located at what is now the corner of Second and Lake streets.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Image source: Racine Lighthouse and Maritime Preservation Society (</a:t>
            </a:r>
            <a:r>
              <a:rPr lang="en-US" dirty="0" err="1"/>
              <a:t>rLAMPs</a:t>
            </a:r>
            <a:r>
              <a:rPr lang="en-US" dirty="0"/>
              <a:t>): https://rlamps.org/Early-facts.htm</a:t>
            </a:r>
          </a:p>
        </p:txBody>
      </p:sp>
      <p:sp>
        <p:nvSpPr>
          <p:cNvPr id="4" name="Slide Number Placeholder 3"/>
          <p:cNvSpPr>
            <a:spLocks noGrp="1"/>
          </p:cNvSpPr>
          <p:nvPr>
            <p:ph type="sldNum" sz="quarter" idx="5"/>
          </p:nvPr>
        </p:nvSpPr>
        <p:spPr/>
        <p:txBody>
          <a:bodyPr/>
          <a:lstStyle/>
          <a:p>
            <a:fld id="{0080FB02-D9C2-6A4D-8A7B-43D279C71DB2}" type="slidenum">
              <a:rPr lang="en-US" smtClean="0"/>
              <a:t>5</a:t>
            </a:fld>
            <a:endParaRPr lang="en-US"/>
          </a:p>
        </p:txBody>
      </p:sp>
    </p:spTree>
    <p:extLst>
      <p:ext uri="{BB962C8B-B14F-4D97-AF65-F5344CB8AC3E}">
        <p14:creationId xmlns:p14="http://schemas.microsoft.com/office/powerpoint/2010/main" val="2354794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Racine Harbor 1874 map</a:t>
            </a:r>
            <a:br>
              <a:rPr lang="en-US" dirty="0"/>
            </a:br>
            <a:br>
              <a:rPr lang="en-US" dirty="0"/>
            </a:br>
            <a:r>
              <a:rPr lang="en-US" dirty="0"/>
              <a:t>Starting in 1845, the city of Racine built two jetties that stuck out into the lake, providing a channel protected from waves for ships and boats to navigate up into the Root River. This is early Racine Harbor. At this time in 1874, Racine Harbor is the fifth busiest harbor in all of the Great Lakes, with the main export being wheat. </a:t>
            </a:r>
            <a:br>
              <a:rPr lang="en-US" dirty="0"/>
            </a:br>
            <a:br>
              <a:rPr lang="en-US" dirty="0"/>
            </a:br>
            <a:r>
              <a:rPr lang="en-US" dirty="0"/>
              <a:t>Racine Harbor was eventually surpassed in shipping by Milwaukee and Chicago, which had better harbor facilities.</a:t>
            </a:r>
          </a:p>
          <a:p>
            <a:pPr marL="0" marR="0" lvl="0" indent="0" algn="l" defTabSz="914400">
              <a:lnSpc>
                <a:spcPct val="100000"/>
              </a:lnSpc>
              <a:spcBef>
                <a:spcPts val="0"/>
              </a:spcBef>
              <a:spcAft>
                <a:spcPts val="0"/>
              </a:spcAft>
              <a:buSzPts val="1400"/>
              <a:buFont typeface="Arial"/>
              <a:buNone/>
              <a:tabLst/>
              <a:defRPr/>
            </a:pPr>
            <a:endParaRPr lang="en-US" dirty="0">
              <a:ea typeface="Calibri"/>
              <a:cs typeface="Calibri"/>
            </a:endParaRPr>
          </a:p>
          <a:p>
            <a:pPr>
              <a:defRPr/>
            </a:pPr>
            <a:r>
              <a:rPr lang="en-US"/>
              <a:t>Bird's-Eye View of Racine</a:t>
            </a:r>
          </a:p>
          <a:p>
            <a:pPr>
              <a:defRPr/>
            </a:pPr>
            <a:r>
              <a:rPr lang="en-US"/>
              <a:t>Bird's-eye map of Racine, with an inset of Racine College.</a:t>
            </a:r>
          </a:p>
          <a:p>
            <a:pPr>
              <a:buSzPts val="1400"/>
              <a:buFont typeface="Arial"/>
              <a:defRPr/>
            </a:pPr>
            <a:endParaRPr lang="en-US" dirty="0">
              <a:ea typeface="Calibri"/>
              <a:cs typeface="Calibri"/>
            </a:endParaRPr>
          </a:p>
          <a:p>
            <a:pPr>
              <a:buClr>
                <a:srgbClr val="000000"/>
              </a:buClr>
              <a:buSzPts val="1400"/>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Image source: Wisconsin Historical Society. Bird's-eye map of Racine, with an inset of Racine College. </a:t>
            </a:r>
            <a:r>
              <a:rPr lang="en-US" sz="1200" dirty="0">
                <a:solidFill>
                  <a:schemeClr val="dk1"/>
                </a:solidFill>
                <a:latin typeface="+mn-lt"/>
                <a:ea typeface="Calibri"/>
                <a:cs typeface="Calibri"/>
                <a:sym typeface="Calibri"/>
                <a:hlinkClick r:id="rId3">
                  <a:extLst>
                    <a:ext uri="{A12FA001-AC4F-418D-AE19-62706E023703}">
                      <ahyp:hlinkClr xmlns:ahyp="http://schemas.microsoft.com/office/drawing/2018/hyperlinkcolor" val="tx"/>
                    </a:ext>
                  </a:extLst>
                </a:hlinkClick>
              </a:rPr>
              <a:t>https://content.wisconsinhistory.org/digital/collection/maps/id/130/</a:t>
            </a:r>
            <a:r>
              <a:rPr lang="en-US" sz="1200" dirty="0">
                <a:solidFill>
                  <a:schemeClr val="dk1"/>
                </a:solidFill>
                <a:latin typeface="+mn-lt"/>
                <a:ea typeface="Calibri"/>
                <a:cs typeface="Calibri"/>
                <a:sym typeface="Calibri"/>
              </a:rPr>
              <a:t> </a:t>
            </a:r>
            <a:endParaRPr lang="en-US" dirty="0"/>
          </a:p>
          <a:p>
            <a:pPr marL="0" marR="0" lvl="0" indent="0" algn="l" defTabSz="914400">
              <a:lnSpc>
                <a:spcPct val="100000"/>
              </a:lnSpc>
              <a:spcBef>
                <a:spcPts val="0"/>
              </a:spcBef>
              <a:spcAft>
                <a:spcPts val="0"/>
              </a:spcAft>
              <a:buSzPts val="1400"/>
              <a:buFont typeface="Arial"/>
              <a:buNone/>
              <a:tabLst/>
              <a:defRPr/>
            </a:pPr>
            <a:endParaRPr lang="en-US" dirty="0">
              <a:ea typeface="Calibri"/>
              <a:cs typeface="Calibri"/>
            </a:endParaRPr>
          </a:p>
          <a:p>
            <a:pPr>
              <a:defRPr/>
            </a:pPr>
            <a:r>
              <a:rPr lang="en-US" dirty="0"/>
              <a:t>Creator Brosius, H. () </a:t>
            </a:r>
            <a:endParaRPr lang="en-US" dirty="0">
              <a:ea typeface="Calibri"/>
              <a:cs typeface="Calibri"/>
            </a:endParaRPr>
          </a:p>
          <a:p>
            <a:pPr>
              <a:defRPr/>
            </a:pPr>
            <a:r>
              <a:rPr lang="en-US" dirty="0"/>
              <a:t>Subjects Architecture, Botany, Bridges, Church buildings, Cities and towns, Dwellings, Human settlements, Intellectual life, Learning and scholarship, Michigan, Lake, Railroads, Rivers, Sailing ships, Shorelines, Steamboats, Streets, Transportation, Trees, Universities and colleges, Urban, Water</a:t>
            </a:r>
            <a:endParaRPr lang="en-US" dirty="0">
              <a:ea typeface="Calibri"/>
              <a:cs typeface="Calibri"/>
            </a:endParaRPr>
          </a:p>
          <a:p>
            <a:pPr>
              <a:defRPr/>
            </a:pPr>
            <a:r>
              <a:rPr lang="en-US" dirty="0"/>
              <a:t>Original Date 1874 </a:t>
            </a:r>
            <a:endParaRPr lang="en-US" dirty="0">
              <a:ea typeface="Calibri"/>
              <a:cs typeface="Calibri"/>
            </a:endParaRPr>
          </a:p>
          <a:p>
            <a:pPr>
              <a:defRPr/>
            </a:pPr>
            <a:r>
              <a:rPr lang="en-US" dirty="0"/>
              <a:t>Date Created 1874 </a:t>
            </a:r>
            <a:endParaRPr lang="en-US" dirty="0">
              <a:ea typeface="Calibri"/>
              <a:cs typeface="Calibri"/>
            </a:endParaRPr>
          </a:p>
          <a:p>
            <a:pPr>
              <a:defRPr/>
            </a:pPr>
            <a:r>
              <a:rPr lang="en-US" dirty="0"/>
              <a:t>Decade 1870-1879</a:t>
            </a:r>
            <a:endParaRPr lang="en-US" dirty="0">
              <a:ea typeface="Calibri"/>
              <a:cs typeface="Calibri"/>
            </a:endParaRPr>
          </a:p>
          <a:p>
            <a:pPr>
              <a:defRPr/>
            </a:pPr>
            <a:r>
              <a:rPr lang="en-US" dirty="0"/>
              <a:t>Place Racine, Racine, Wisconsin, United States</a:t>
            </a:r>
            <a:endParaRPr lang="en-US" dirty="0">
              <a:ea typeface="Calibri"/>
              <a:cs typeface="Calibri"/>
            </a:endParaRPr>
          </a:p>
          <a:p>
            <a:pPr>
              <a:defRPr/>
            </a:pPr>
            <a:r>
              <a:rPr lang="en-US" dirty="0"/>
              <a:t>Unique identifier W014358 </a:t>
            </a:r>
            <a:endParaRPr lang="en-US" dirty="0">
              <a:ea typeface="Calibri"/>
              <a:cs typeface="Calibri"/>
            </a:endParaRPr>
          </a:p>
          <a:p>
            <a:pPr>
              <a:defRPr/>
            </a:pPr>
            <a:r>
              <a:rPr lang="en-US" dirty="0"/>
              <a:t>Legacy Identifier WHi 22693 </a:t>
            </a:r>
            <a:endParaRPr lang="en-US" dirty="0">
              <a:ea typeface="Calibri"/>
              <a:cs typeface="Calibri"/>
            </a:endParaRPr>
          </a:p>
          <a:p>
            <a:pPr>
              <a:defRPr/>
            </a:pPr>
            <a:r>
              <a:rPr lang="en-US" dirty="0"/>
              <a:t>Call Number D GX9029 R12 1874 </a:t>
            </a:r>
            <a:endParaRPr lang="en-US" dirty="0">
              <a:ea typeface="Calibri"/>
              <a:cs typeface="Calibri"/>
            </a:endParaRPr>
          </a:p>
          <a:p>
            <a:pPr>
              <a:defRPr/>
            </a:pPr>
            <a:r>
              <a:rPr lang="en-US" dirty="0"/>
              <a:t>Dimensions 79 x 54 cm </a:t>
            </a:r>
            <a:endParaRPr lang="en-US" dirty="0">
              <a:ea typeface="Calibri"/>
              <a:cs typeface="Calibri"/>
            </a:endParaRPr>
          </a:p>
          <a:p>
            <a:pPr>
              <a:defRPr/>
            </a:pPr>
            <a:r>
              <a:rPr lang="en-US" dirty="0"/>
              <a:t>Type Map</a:t>
            </a:r>
            <a:endParaRPr lang="en-US" dirty="0">
              <a:ea typeface="Calibri"/>
              <a:cs typeface="Calibri"/>
            </a:endParaRPr>
          </a:p>
          <a:p>
            <a:pPr>
              <a:defRPr/>
            </a:pPr>
            <a:r>
              <a:rPr lang="en-US" dirty="0"/>
              <a:t>Medium photomechanical prints</a:t>
            </a:r>
            <a:endParaRPr lang="en-US" dirty="0">
              <a:ea typeface="Calibri"/>
              <a:cs typeface="Calibri"/>
            </a:endParaRPr>
          </a:p>
          <a:p>
            <a:pPr>
              <a:defRPr/>
            </a:pPr>
            <a:r>
              <a:rPr lang="en-US" dirty="0"/>
              <a:t>Virtual Collection Maps and Atlases</a:t>
            </a:r>
            <a:endParaRPr lang="en-US" dirty="0">
              <a:ea typeface="Calibri"/>
              <a:cs typeface="Calibri"/>
            </a:endParaRPr>
          </a:p>
          <a:p>
            <a:pPr>
              <a:defRPr/>
            </a:pPr>
            <a:r>
              <a:rPr lang="en-US" dirty="0"/>
              <a:t>Physical Collection Map Collection</a:t>
            </a:r>
            <a:endParaRPr lang="en-US" dirty="0">
              <a:ea typeface="Calibri"/>
              <a:cs typeface="Calibri"/>
            </a:endParaRPr>
          </a:p>
          <a:p>
            <a:pPr>
              <a:defRPr/>
            </a:pPr>
            <a:r>
              <a:rPr lang="en-US" dirty="0"/>
              <a:t>Sub-Type Maps</a:t>
            </a:r>
            <a:endParaRPr lang="en-US" dirty="0">
              <a:ea typeface="Calibri"/>
              <a:cs typeface="Calibri"/>
            </a:endParaRPr>
          </a:p>
          <a:p>
            <a:pPr>
              <a:defRPr/>
            </a:pPr>
            <a:r>
              <a:rPr lang="en-US" dirty="0"/>
              <a:t>Copyright Status </a:t>
            </a:r>
            <a:r>
              <a:rPr lang="en-US" dirty="0">
                <a:hlinkClick r:id="rId4"/>
              </a:rPr>
              <a:t>NO COPYRIGHT - UNITED STATES</a:t>
            </a:r>
            <a:endParaRPr lang="en-US"/>
          </a:p>
          <a:p>
            <a:pPr>
              <a:defRPr/>
            </a:pPr>
            <a:r>
              <a:rPr lang="en-US" dirty="0"/>
              <a:t>Rights Holder Wisconsin Historical Society </a:t>
            </a:r>
            <a:endParaRPr lang="en-US" dirty="0">
              <a:ea typeface="Calibri"/>
              <a:cs typeface="Calibri"/>
            </a:endParaRPr>
          </a:p>
          <a:p>
            <a:pPr>
              <a:defRPr/>
            </a:pPr>
            <a:r>
              <a:rPr lang="en-US" dirty="0"/>
              <a:t>Conditions for Access This image is issued by the Wisconsin Historical Society. Use of the image requires written permission from the staff of the Collections Division. It may not be sold or redistributed, copied or distributed as a photograph, electronic file, or any other media. The image should not be significantly altered through conventional or electronic means. Images altered beyond standard cropping and resizing require further negotiation with a staff member. The user is responsible for all issues of copyright. Please Credit: Wisconsin Historical Society. </a:t>
            </a:r>
            <a:endParaRPr lang="en-US" dirty="0">
              <a:ea typeface="Calibri"/>
              <a:cs typeface="Calibri"/>
            </a:endParaRPr>
          </a:p>
          <a:p>
            <a:pPr>
              <a:buSzPts val="1400"/>
              <a:buFont typeface="Arial"/>
              <a:defRPr/>
            </a:pPr>
            <a:endParaRPr lang="en-US" dirty="0">
              <a:ea typeface="Calibri"/>
              <a:cs typeface="Calibri"/>
            </a:endParaRPr>
          </a:p>
          <a:p>
            <a:pPr>
              <a:buClr>
                <a:srgbClr val="000000"/>
              </a:buClr>
              <a:buSzPts val="1400"/>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0080FB02-D9C2-6A4D-8A7B-43D279C71DB2}" type="slidenum">
              <a:rPr lang="en-US" smtClean="0"/>
              <a:t>6</a:t>
            </a:fld>
            <a:endParaRPr lang="en-US"/>
          </a:p>
        </p:txBody>
      </p:sp>
    </p:spTree>
    <p:extLst>
      <p:ext uri="{BB962C8B-B14F-4D97-AF65-F5344CB8AC3E}">
        <p14:creationId xmlns:p14="http://schemas.microsoft.com/office/powerpoint/2010/main" val="3518499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Aerial photograph of the Root River area in 1937. </a:t>
            </a:r>
            <a:br>
              <a:rPr lang="en-US" dirty="0"/>
            </a:br>
            <a:br>
              <a:rPr lang="en-US" dirty="0"/>
            </a:br>
            <a:r>
              <a:rPr lang="en-US" dirty="0"/>
              <a:t>Do you see any change from the previous slide?</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protected harbor is much bigger in 1937 than it was in 1874.  A constructed breakwater north of the natural harbor extends out into Lake Michigan and then bends to the southeast. A second constructed breakwater extends from south of the natural harbor out into the lake to the north and east.  A small gap between the two breakwaters allows for ships to pass into this protected space.  What once had been fully exposed Lake Michigan coastline is now buffered by the two breakwaters. </a:t>
            </a:r>
            <a:br>
              <a:rPr lang="en-US" dirty="0">
                <a:cs typeface="+mn-lt"/>
              </a:rPr>
            </a:br>
            <a:br>
              <a:rPr lang="en-US" dirty="0">
                <a:cs typeface="+mn-lt"/>
              </a:rPr>
            </a:br>
            <a:r>
              <a:rPr lang="en-US" dirty="0"/>
              <a:t>The city of Racine has also grown. The north-south and east-west grid pattern of the roads is more prominent than in 1874.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Image source: UW-Madison </a:t>
            </a:r>
            <a:br>
              <a:rPr lang="en-US" dirty="0"/>
            </a:br>
            <a:r>
              <a:rPr lang="en-US" b="0" i="0" dirty="0">
                <a:solidFill>
                  <a:srgbClr val="333333"/>
                </a:solidFill>
                <a:effectLst/>
                <a:highlight>
                  <a:srgbClr val="F9F9F9"/>
                </a:highlight>
                <a:latin typeface="noto-sans-display"/>
              </a:rPr>
              <a:t>https://digital.library.wisc.edu/1711.dl/T42FZSGDQT4GB8P</a:t>
            </a:r>
            <a:endParaRPr dirty="0"/>
          </a:p>
        </p:txBody>
      </p:sp>
      <p:sp>
        <p:nvSpPr>
          <p:cNvPr id="139" name="Google Shape;139;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Aerial photograph of Racine Harbor in 1976.</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1976, the lakefront in Racine was mostly industrial. However, commercial activity in the harbor had slowed significantly since its heyday in the 1800’s.  The U.S. Coast Guard Station still can be seen along the north bank of the river. The riverbanks were now home to a car dealership, a trunk factory and a manufactured gas plant with gas storage tanks and a large coal pile. The Main Street bridge that crosses the river can be seen in the background of the photograph.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a:t>
            </a:r>
            <a:r>
              <a:rPr lang="en-US" sz="1200" kern="1200" dirty="0">
                <a:solidFill>
                  <a:schemeClr val="tx1"/>
                </a:solidFill>
                <a:latin typeface="+mn-lt"/>
                <a:ea typeface="+mn-ea"/>
                <a:cs typeface="+mn-cs"/>
                <a:sym typeface="Calibri"/>
              </a:rPr>
              <a:t> UW Space Science and Engineering Center</a:t>
            </a:r>
          </a:p>
          <a:p>
            <a:pPr marL="0" lvl="0" indent="0" algn="l" rtl="0">
              <a:spcBef>
                <a:spcPts val="0"/>
              </a:spcBef>
              <a:spcAft>
                <a:spcPts val="0"/>
              </a:spcAft>
              <a:buNone/>
            </a:pPr>
            <a:endParaRPr dirty="0"/>
          </a:p>
        </p:txBody>
      </p:sp>
      <p:sp>
        <p:nvSpPr>
          <p:cNvPr id="148" name="Google Shape;14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Aerial photograph of Racine Harbor in 2007.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U.S. Coast Guard Station remains on the north bank of the Root River. The area immediately adjacent to the south breakwater is now home to the large Reefpoint Marina. Built in the 1980's, this marina can house hundreds of boats. Building the marina was part of the city's effort to turn focus back towards Lake Michigan and the resource that was so important to the city's founding.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Image source: </a:t>
            </a:r>
            <a:r>
              <a:rPr lang="en-US" sz="1200" i="1" dirty="0">
                <a:solidFill>
                  <a:schemeClr val="dk1"/>
                </a:solidFill>
                <a:latin typeface="+mn-lt"/>
                <a:ea typeface="Calibri"/>
                <a:cs typeface="Calibri"/>
                <a:sym typeface="Calibri"/>
              </a:rPr>
              <a:t> </a:t>
            </a:r>
            <a:r>
              <a:rPr lang="en-US" sz="1200" kern="1200" dirty="0">
                <a:solidFill>
                  <a:schemeClr val="tx1"/>
                </a:solidFill>
                <a:latin typeface="+mn-lt"/>
                <a:ea typeface="+mn-ea"/>
                <a:cs typeface="+mn-cs"/>
                <a:sym typeface="Calibri"/>
              </a:rPr>
              <a:t>UW Space Science and Engineering 2007</a:t>
            </a:r>
            <a:endParaRPr sz="1200" kern="1200" dirty="0">
              <a:solidFill>
                <a:schemeClr val="tx1"/>
              </a:solidFill>
              <a:latin typeface="+mn-lt"/>
              <a:ea typeface="+mn-ea"/>
              <a:cs typeface="+mn-cs"/>
            </a:endParaRPr>
          </a:p>
        </p:txBody>
      </p:sp>
      <p:sp>
        <p:nvSpPr>
          <p:cNvPr id="156" name="Google Shape;15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_ligh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Tree>
    <p:extLst>
      <p:ext uri="{BB962C8B-B14F-4D97-AF65-F5344CB8AC3E}">
        <p14:creationId xmlns:p14="http://schemas.microsoft.com/office/powerpoint/2010/main" val="1694029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_2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0764F-890A-1CEC-3771-52FEC8F9F850}"/>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1880756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tx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FDC5FCF3-F5B7-E967-D679-9013BC04E2C3}"/>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AD742B9-F2BE-EC5A-BCF0-E5DE5EE2D80C}"/>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0592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10000"/>
                    <a:lumOff val="90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354491D6-E5D5-8E44-ACE0-B8D7C96E218D}"/>
              </a:ext>
              <a:ext uri="{C183D7F6-B498-43B3-948B-1728B52AA6E4}">
                <adec:decorative xmlns:adec="http://schemas.microsoft.com/office/drawing/2017/decorative" val="1"/>
              </a:ext>
            </a:extLst>
          </p:cNvPr>
          <p:cNvSpPr/>
          <p:nvPr/>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BFB218C-C7F2-F484-A5CB-A851F331768B}"/>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170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_blac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25000"/>
                    <a:lumOff val="75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856EFDCA-0F37-B65D-EA97-DDFF7EC0B0CD}"/>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BCD25FC1-0A66-371C-124E-93E0BC1650C0}"/>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B6CC19D-A499-C349-FC60-237062EB2918}"/>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818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457200"/>
            <a:ext cx="10668000" cy="1066800"/>
          </a:xfrm>
        </p:spPr>
        <p:txBody>
          <a:bodyPr>
            <a:normAutofit/>
          </a:bodyPr>
          <a:lstStyle>
            <a:lvl1pPr>
              <a:defRPr sz="3400" b="1" i="0">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4" name="Footer Placeholder 3"/>
          <p:cNvSpPr>
            <a:spLocks noGrp="1"/>
          </p:cNvSpPr>
          <p:nvPr>
            <p:ph type="ftr" sz="quarter" idx="11"/>
          </p:nvPr>
        </p:nvSpPr>
        <p:spPr>
          <a:xfrm>
            <a:off x="0" y="6505056"/>
            <a:ext cx="12192000" cy="352943"/>
          </a:xfrm>
          <a:solidFill>
            <a:srgbClr val="555556"/>
          </a:solidFill>
        </p:spPr>
        <p:txBody>
          <a:bodyPr/>
          <a:lstStyle>
            <a:lvl1pPr algn="l">
              <a:defRPr>
                <a:latin typeface="+mn-lt"/>
              </a:defRPr>
            </a:lvl1pPr>
          </a:lstStyle>
          <a:p>
            <a:r>
              <a:rPr lang="en-US"/>
              <a:t>Coastal Processes Demonstration: The Wave Tank</a:t>
            </a:r>
            <a:endParaRPr lang="en-US" dirty="0"/>
          </a:p>
        </p:txBody>
      </p:sp>
    </p:spTree>
    <p:extLst>
      <p:ext uri="{BB962C8B-B14F-4D97-AF65-F5344CB8AC3E}">
        <p14:creationId xmlns:p14="http://schemas.microsoft.com/office/powerpoint/2010/main" val="2565870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40FCD5-C184-661A-65E4-F02AC705DA2C}"/>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95300" y="457200"/>
            <a:ext cx="10668000" cy="1066800"/>
          </a:xfrm>
        </p:spPr>
        <p:txBody>
          <a:bodyPr>
            <a:normAutofit/>
          </a:bodyPr>
          <a:lstStyle>
            <a:lvl1pPr>
              <a:defRPr sz="3400" b="1" i="0">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4" name="Footer Placeholder 3"/>
          <p:cNvSpPr>
            <a:spLocks noGrp="1"/>
          </p:cNvSpPr>
          <p:nvPr>
            <p:ph type="ftr" sz="quarter" idx="11"/>
          </p:nvPr>
        </p:nvSpPr>
        <p:spPr>
          <a:xfrm>
            <a:off x="0" y="6505056"/>
            <a:ext cx="12192000" cy="352943"/>
          </a:xfrm>
          <a:solidFill>
            <a:srgbClr val="555556"/>
          </a:solidFill>
        </p:spPr>
        <p:txBody>
          <a:bodyPr/>
          <a:lstStyle>
            <a:lvl1pPr algn="l">
              <a:defRPr/>
            </a:lvl1pPr>
          </a:lstStyle>
          <a:p>
            <a:r>
              <a:rPr lang="en-US"/>
              <a:t>Coastal Processes Demonstration: The Wave Tank</a:t>
            </a:r>
            <a:endParaRPr lang="en-US" dirty="0"/>
          </a:p>
        </p:txBody>
      </p:sp>
      <p:sp>
        <p:nvSpPr>
          <p:cNvPr id="5" name="Rectangle 4">
            <a:extLst>
              <a:ext uri="{FF2B5EF4-FFF2-40B4-BE49-F238E27FC236}">
                <a16:creationId xmlns:a16="http://schemas.microsoft.com/office/drawing/2014/main" id="{0205E45F-0A0C-13F5-60D5-42E42356E642}"/>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80C3516-15DA-9746-1B5D-EB5DDBE2A95F}"/>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358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 y="6505056"/>
            <a:ext cx="12192001" cy="352944"/>
          </a:xfrm>
          <a:solidFill>
            <a:srgbClr val="555556"/>
          </a:solidFill>
        </p:spPr>
        <p:txBody>
          <a:bodyPr/>
          <a:lstStyle>
            <a:lvl1pPr algn="l">
              <a:defRPr>
                <a:latin typeface="+mn-lt"/>
              </a:defRPr>
            </a:lvl1pPr>
          </a:lstStyle>
          <a:p>
            <a:r>
              <a:rPr lang="en-US"/>
              <a:t>Coastal Processes Demonstration: The Wave Tank</a:t>
            </a:r>
          </a:p>
        </p:txBody>
      </p:sp>
      <p:sp>
        <p:nvSpPr>
          <p:cNvPr id="2" name="Title 1">
            <a:extLst>
              <a:ext uri="{FF2B5EF4-FFF2-40B4-BE49-F238E27FC236}">
                <a16:creationId xmlns:a16="http://schemas.microsoft.com/office/drawing/2014/main" id="{0540D614-EDF6-8AD1-02DA-1BBA71DA1744}"/>
              </a:ext>
            </a:extLst>
          </p:cNvPr>
          <p:cNvSpPr>
            <a:spLocks noGrp="1"/>
          </p:cNvSpPr>
          <p:nvPr>
            <p:ph type="title" hasCustomPrompt="1"/>
          </p:nvPr>
        </p:nvSpPr>
        <p:spPr>
          <a:xfrm>
            <a:off x="0" y="-180753"/>
            <a:ext cx="10668000" cy="180753"/>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Blank Slide</a:t>
            </a:r>
          </a:p>
        </p:txBody>
      </p:sp>
    </p:spTree>
    <p:extLst>
      <p:ext uri="{BB962C8B-B14F-4D97-AF65-F5344CB8AC3E}">
        <p14:creationId xmlns:p14="http://schemas.microsoft.com/office/powerpoint/2010/main" val="1354168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304491-A3C0-C7C4-7EE8-FAE5B2FD9376}"/>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a:solidFill>
            <a:srgbClr val="555556"/>
          </a:solidFill>
        </p:spPr>
        <p:txBody>
          <a:bodyPr/>
          <a:lstStyle>
            <a:lvl1pPr algn="l">
              <a:defRPr/>
            </a:lvl1pPr>
          </a:lstStyle>
          <a:p>
            <a:r>
              <a:rPr lang="en-US"/>
              <a:t>Coastal Processes Demonstration: The Wave Tank</a:t>
            </a:r>
          </a:p>
        </p:txBody>
      </p:sp>
      <p:sp>
        <p:nvSpPr>
          <p:cNvPr id="2" name="Title 1">
            <a:extLst>
              <a:ext uri="{FF2B5EF4-FFF2-40B4-BE49-F238E27FC236}">
                <a16:creationId xmlns:a16="http://schemas.microsoft.com/office/drawing/2014/main" id="{0540D614-EDF6-8AD1-02DA-1BBA71DA1744}"/>
              </a:ext>
            </a:extLst>
          </p:cNvPr>
          <p:cNvSpPr>
            <a:spLocks noGrp="1"/>
          </p:cNvSpPr>
          <p:nvPr>
            <p:ph type="title" hasCustomPrompt="1"/>
          </p:nvPr>
        </p:nvSpPr>
        <p:spPr>
          <a:xfrm>
            <a:off x="0" y="-180753"/>
            <a:ext cx="10668000" cy="180753"/>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Blank Slide</a:t>
            </a:r>
          </a:p>
        </p:txBody>
      </p:sp>
      <p:sp>
        <p:nvSpPr>
          <p:cNvPr id="5" name="Rectangle 4">
            <a:extLst>
              <a:ext uri="{FF2B5EF4-FFF2-40B4-BE49-F238E27FC236}">
                <a16:creationId xmlns:a16="http://schemas.microsoft.com/office/drawing/2014/main" id="{F3910EE9-65E2-EE58-DA6C-093CD54FE9B9}"/>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D5F035F-CEE1-14CC-A400-2D55FBF918F7}"/>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146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304491-A3C0-C7C4-7EE8-FAE5B2FD9376}"/>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40D614-EDF6-8AD1-02DA-1BBA71DA1744}"/>
              </a:ext>
            </a:extLst>
          </p:cNvPr>
          <p:cNvSpPr>
            <a:spLocks noGrp="1"/>
          </p:cNvSpPr>
          <p:nvPr>
            <p:ph type="title" hasCustomPrompt="1"/>
          </p:nvPr>
        </p:nvSpPr>
        <p:spPr>
          <a:xfrm>
            <a:off x="0" y="-180753"/>
            <a:ext cx="10668000" cy="180753"/>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Blank Slide</a:t>
            </a:r>
          </a:p>
        </p:txBody>
      </p:sp>
    </p:spTree>
    <p:extLst>
      <p:ext uri="{BB962C8B-B14F-4D97-AF65-F5344CB8AC3E}">
        <p14:creationId xmlns:p14="http://schemas.microsoft.com/office/powerpoint/2010/main" val="338322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End-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niversity of Wisconsin Sea Grant logo in white text on an orange background">
            <a:extLst>
              <a:ext uri="{FF2B5EF4-FFF2-40B4-BE49-F238E27FC236}">
                <a16:creationId xmlns:a16="http://schemas.microsoft.com/office/drawing/2014/main" id="{9442AFA6-CAED-D743-9BD0-FB7276EC21DE}"/>
              </a:ext>
            </a:extLst>
          </p:cNvPr>
          <p:cNvPicPr>
            <a:picLocks noChangeAspect="1"/>
          </p:cNvPicPr>
          <p:nvPr/>
        </p:nvPicPr>
        <p:blipFill>
          <a:blip r:embed="rId2"/>
          <a:srcRect/>
          <a:stretch/>
        </p:blipFill>
        <p:spPr>
          <a:xfrm>
            <a:off x="5161548" y="2639930"/>
            <a:ext cx="2139741" cy="1872275"/>
          </a:xfrm>
          <a:prstGeom prst="rect">
            <a:avLst/>
          </a:prstGeom>
        </p:spPr>
      </p:pic>
      <p:sp>
        <p:nvSpPr>
          <p:cNvPr id="2" name="Title 1">
            <a:extLst>
              <a:ext uri="{FF2B5EF4-FFF2-40B4-BE49-F238E27FC236}">
                <a16:creationId xmlns:a16="http://schemas.microsoft.com/office/drawing/2014/main" id="{A878A76A-7D1D-3E85-0AC5-9B02E65F248E}"/>
              </a:ext>
            </a:extLst>
          </p:cNvPr>
          <p:cNvSpPr>
            <a:spLocks noGrp="1"/>
          </p:cNvSpPr>
          <p:nvPr>
            <p:ph type="title" hasCustomPrompt="1"/>
          </p:nvPr>
        </p:nvSpPr>
        <p:spPr>
          <a:xfrm>
            <a:off x="0" y="-180060"/>
            <a:ext cx="10668000" cy="170121"/>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effectLst/>
                <a:latin typeface="Helvetica" pitchFamily="2" charset="0"/>
              </a:rPr>
              <a:t>Orange Closing Sign</a:t>
            </a:r>
          </a:p>
        </p:txBody>
      </p:sp>
      <p:sp>
        <p:nvSpPr>
          <p:cNvPr id="5" name="Rectangle 4">
            <a:extLst>
              <a:ext uri="{FF2B5EF4-FFF2-40B4-BE49-F238E27FC236}">
                <a16:creationId xmlns:a16="http://schemas.microsoft.com/office/drawing/2014/main" id="{B71F313B-AA51-F456-A1D7-937544C0AB8A}"/>
              </a:ext>
              <a:ext uri="{C183D7F6-B498-43B3-948B-1728B52AA6E4}">
                <adec:decorative xmlns:adec="http://schemas.microsoft.com/office/drawing/2017/decorative" val="1"/>
              </a:ext>
            </a:extLst>
          </p:cNvPr>
          <p:cNvSpPr/>
          <p:nvPr/>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22900485-81C9-613C-0BE3-7F5C29B86143}"/>
              </a:ext>
            </a:extLst>
          </p:cNvPr>
          <p:cNvPicPr>
            <a:picLocks noChangeAspect="1"/>
          </p:cNvPicPr>
          <p:nvPr/>
        </p:nvPicPr>
        <p:blipFill>
          <a:blip r:embed="rId2"/>
          <a:srcRect/>
          <a:stretch/>
        </p:blipFill>
        <p:spPr>
          <a:xfrm>
            <a:off x="5161548" y="2639930"/>
            <a:ext cx="2139741" cy="1872275"/>
          </a:xfrm>
          <a:prstGeom prst="rect">
            <a:avLst/>
          </a:prstGeom>
        </p:spPr>
      </p:pic>
      <p:sp>
        <p:nvSpPr>
          <p:cNvPr id="7" name="Rectangle 6">
            <a:extLst>
              <a:ext uri="{FF2B5EF4-FFF2-40B4-BE49-F238E27FC236}">
                <a16:creationId xmlns:a16="http://schemas.microsoft.com/office/drawing/2014/main" id="{EF8FBEA3-CBB3-034A-0438-A9781EDC4BEB}"/>
              </a:ext>
              <a:ext uri="{C183D7F6-B498-43B3-948B-1728B52AA6E4}">
                <adec:decorative xmlns:adec="http://schemas.microsoft.com/office/drawing/2017/decorative" val="1"/>
              </a:ext>
            </a:extLst>
          </p:cNvPr>
          <p:cNvSpPr/>
          <p:nvPr userDrawn="1"/>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Wisconsin Sea Grant logo in white text on an orange background">
            <a:extLst>
              <a:ext uri="{FF2B5EF4-FFF2-40B4-BE49-F238E27FC236}">
                <a16:creationId xmlns:a16="http://schemas.microsoft.com/office/drawing/2014/main" id="{8B408211-5A4D-626B-41D3-EA44E98CA96A}"/>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179616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_ligh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4" name="Text Placeholder 2">
            <a:extLst>
              <a:ext uri="{FF2B5EF4-FFF2-40B4-BE49-F238E27FC236}">
                <a16:creationId xmlns:a16="http://schemas.microsoft.com/office/drawing/2014/main" id="{995EAFAB-6182-D22C-B840-5FCAEE17A0E3}"/>
              </a:ext>
            </a:extLst>
          </p:cNvPr>
          <p:cNvSpPr>
            <a:spLocks noGrp="1"/>
          </p:cNvSpPr>
          <p:nvPr>
            <p:ph type="body" sz="quarter" idx="13"/>
          </p:nvPr>
        </p:nvSpPr>
        <p:spPr>
          <a:xfrm>
            <a:off x="851889" y="5953913"/>
            <a:ext cx="10311412" cy="701876"/>
          </a:xfrm>
        </p:spPr>
        <p:txBody>
          <a:bodyPr anchor="b">
            <a:noAutofit/>
          </a:bodyPr>
          <a:lstStyle>
            <a:lvl1pPr marL="0" indent="0">
              <a:buNone/>
              <a:defRPr>
                <a:solidFill>
                  <a:schemeClr val="bg1"/>
                </a:solidFill>
              </a:defRPr>
            </a:lvl1pPr>
          </a:lstStyle>
          <a:p>
            <a:pPr lvl="0">
              <a:lnSpc>
                <a:spcPct val="120000"/>
              </a:lnSpc>
              <a:spcBef>
                <a:spcPts val="0"/>
              </a:spcBef>
              <a:spcAft>
                <a:spcPts val="500"/>
              </a:spcAft>
            </a:pPr>
            <a:r>
              <a:rPr lang="en-US" sz="800" b="0"/>
              <a:t>Click to edit Master text styles</a:t>
            </a:r>
          </a:p>
        </p:txBody>
      </p:sp>
      <p:pic>
        <p:nvPicPr>
          <p:cNvPr id="5" name="Picture 4">
            <a:extLst>
              <a:ext uri="{FF2B5EF4-FFF2-40B4-BE49-F238E27FC236}">
                <a16:creationId xmlns:a16="http://schemas.microsoft.com/office/drawing/2014/main" id="{A0A05B08-FC21-4E3A-3191-CE397DA36DF9}"/>
              </a:ext>
              <a:ext uri="{C183D7F6-B498-43B3-948B-1728B52AA6E4}">
                <adec:decorative xmlns:adec="http://schemas.microsoft.com/office/drawing/2017/decorative" val="1"/>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artisticMarker/>
                    </a14:imgEffect>
                    <a14:imgEffect>
                      <a14:saturation sat="0"/>
                    </a14:imgEffect>
                  </a14:imgLayer>
                </a14:imgProps>
              </a:ext>
            </a:extLst>
          </a:blip>
          <a:stretch>
            <a:fillRect/>
          </a:stretch>
        </p:blipFill>
        <p:spPr>
          <a:xfrm>
            <a:off x="10977049" y="5128139"/>
            <a:ext cx="1133175" cy="495764"/>
          </a:xfrm>
          <a:prstGeom prst="rect">
            <a:avLst/>
          </a:prstGeom>
        </p:spPr>
      </p:pic>
      <p:sp>
        <p:nvSpPr>
          <p:cNvPr id="3" name="Rectangle 2">
            <a:extLst>
              <a:ext uri="{FF2B5EF4-FFF2-40B4-BE49-F238E27FC236}">
                <a16:creationId xmlns:a16="http://schemas.microsoft.com/office/drawing/2014/main" id="{8F7597B0-9779-EBBB-CDA9-F2B066DA023E}"/>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C38FC05-A3F6-6989-71BB-E73D67BFE716}"/>
              </a:ext>
              <a:ext uri="{C183D7F6-B498-43B3-948B-1728B52AA6E4}">
                <adec:decorative xmlns:adec="http://schemas.microsoft.com/office/drawing/2017/decorative" val="1"/>
              </a:ext>
            </a:extLst>
          </p:cNvPr>
          <p:cNvSpPr/>
          <p:nvPr userDrawn="1"/>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5069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Black Closing Slide</a:t>
            </a:r>
          </a:p>
        </p:txBody>
      </p:sp>
      <p:pic>
        <p:nvPicPr>
          <p:cNvPr id="5" name="Picture 4" descr="University of Wisconsin Sea Grant logo in white text on a gray background">
            <a:extLst>
              <a:ext uri="{FF2B5EF4-FFF2-40B4-BE49-F238E27FC236}">
                <a16:creationId xmlns:a16="http://schemas.microsoft.com/office/drawing/2014/main" id="{2125341B-9FCD-D414-3259-5849E1198405}"/>
              </a:ext>
            </a:extLst>
          </p:cNvPr>
          <p:cNvPicPr>
            <a:picLocks noChangeAspect="1"/>
          </p:cNvPicPr>
          <p:nvPr/>
        </p:nvPicPr>
        <p:blipFill>
          <a:blip r:embed="rId2"/>
          <a:srcRect/>
          <a:stretch/>
        </p:blipFill>
        <p:spPr>
          <a:xfrm>
            <a:off x="5161548" y="2639930"/>
            <a:ext cx="2139741" cy="1872275"/>
          </a:xfrm>
          <a:prstGeom prst="rect">
            <a:avLst/>
          </a:prstGeom>
        </p:spPr>
      </p:pic>
      <p:sp>
        <p:nvSpPr>
          <p:cNvPr id="3" name="Rectangle 2">
            <a:extLst>
              <a:ext uri="{FF2B5EF4-FFF2-40B4-BE49-F238E27FC236}">
                <a16:creationId xmlns:a16="http://schemas.microsoft.com/office/drawing/2014/main" id="{020E9614-33FD-1A33-FE78-8A8A0EE59EAF}"/>
              </a:ext>
              <a:ext uri="{C183D7F6-B498-43B3-948B-1728B52AA6E4}">
                <adec:decorative xmlns:adec="http://schemas.microsoft.com/office/drawing/2017/decorative" val="1"/>
              </a:ext>
            </a:extLst>
          </p:cNvPr>
          <p:cNvSpPr/>
          <p:nvPr/>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 gray background">
            <a:extLst>
              <a:ext uri="{FF2B5EF4-FFF2-40B4-BE49-F238E27FC236}">
                <a16:creationId xmlns:a16="http://schemas.microsoft.com/office/drawing/2014/main" id="{24B8EF2D-74F0-E6AA-DB81-BDDBC83867E5}"/>
              </a:ext>
            </a:extLst>
          </p:cNvPr>
          <p:cNvPicPr>
            <a:picLocks noChangeAspect="1"/>
          </p:cNvPicPr>
          <p:nvPr/>
        </p:nvPicPr>
        <p:blipFill>
          <a:blip r:embed="rId2"/>
          <a:srcRect/>
          <a:stretch/>
        </p:blipFill>
        <p:spPr>
          <a:xfrm>
            <a:off x="5161548" y="2639930"/>
            <a:ext cx="2139741" cy="1872275"/>
          </a:xfrm>
          <a:prstGeom prst="rect">
            <a:avLst/>
          </a:prstGeom>
        </p:spPr>
      </p:pic>
      <p:sp>
        <p:nvSpPr>
          <p:cNvPr id="7" name="Rectangle 6">
            <a:extLst>
              <a:ext uri="{FF2B5EF4-FFF2-40B4-BE49-F238E27FC236}">
                <a16:creationId xmlns:a16="http://schemas.microsoft.com/office/drawing/2014/main" id="{C8885DBC-0C28-35C9-CA2E-A9EA1A391544}"/>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Wisconsin Sea Grant logo in white text on a gray background">
            <a:extLst>
              <a:ext uri="{FF2B5EF4-FFF2-40B4-BE49-F238E27FC236}">
                <a16:creationId xmlns:a16="http://schemas.microsoft.com/office/drawing/2014/main" id="{3D6060F8-FDFA-9B03-AFCE-6827E3C05527}"/>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365273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b="1" dirty="0">
                <a:solidFill>
                  <a:srgbClr val="181818"/>
                </a:solidFill>
                <a:effectLst/>
                <a:latin typeface="Arial" panose="020B0604020202020204" pitchFamily="34" charset="0"/>
              </a:rPr>
              <a:t>White Closing Slide</a:t>
            </a:r>
            <a:endParaRPr lang="en-US" dirty="0">
              <a:solidFill>
                <a:srgbClr val="181818"/>
              </a:solidFill>
              <a:effectLst/>
              <a:latin typeface="Arial" panose="020B0604020202020204" pitchFamily="34" charset="0"/>
            </a:endParaRPr>
          </a:p>
        </p:txBody>
      </p:sp>
      <p:pic>
        <p:nvPicPr>
          <p:cNvPr id="5" name="Picture 4" descr="University of Wisconsin Sea Grant logo in white text on an orange background">
            <a:extLst>
              <a:ext uri="{FF2B5EF4-FFF2-40B4-BE49-F238E27FC236}">
                <a16:creationId xmlns:a16="http://schemas.microsoft.com/office/drawing/2014/main" id="{2125341B-9FCD-D414-3259-5849E1198405}"/>
              </a:ext>
            </a:extLst>
          </p:cNvPr>
          <p:cNvPicPr>
            <a:picLocks noChangeAspect="1"/>
          </p:cNvPicPr>
          <p:nvPr/>
        </p:nvPicPr>
        <p:blipFill>
          <a:blip r:embed="rId2"/>
          <a:srcRect/>
          <a:stretch/>
        </p:blipFill>
        <p:spPr>
          <a:xfrm>
            <a:off x="5295281" y="2639930"/>
            <a:ext cx="1872275" cy="1872275"/>
          </a:xfrm>
          <a:prstGeom prst="rect">
            <a:avLst/>
          </a:prstGeom>
        </p:spPr>
      </p:pic>
      <p:sp>
        <p:nvSpPr>
          <p:cNvPr id="3" name="Rectangle 2">
            <a:extLst>
              <a:ext uri="{FF2B5EF4-FFF2-40B4-BE49-F238E27FC236}">
                <a16:creationId xmlns:a16="http://schemas.microsoft.com/office/drawing/2014/main" id="{BD7EDD83-5CB3-01A6-25AC-573FEF3A086D}"/>
              </a:ext>
              <a:ext uri="{C183D7F6-B498-43B3-948B-1728B52AA6E4}">
                <adec:decorative xmlns:adec="http://schemas.microsoft.com/office/drawing/2017/decorative" val="1"/>
              </a:ext>
            </a:extLst>
          </p:cNvPr>
          <p:cNvSpPr/>
          <p:nvPr/>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55DB2A53-E213-BE24-3E97-E376C1B9DF7F}"/>
              </a:ext>
            </a:extLst>
          </p:cNvPr>
          <p:cNvPicPr>
            <a:picLocks noChangeAspect="1"/>
          </p:cNvPicPr>
          <p:nvPr/>
        </p:nvPicPr>
        <p:blipFill>
          <a:blip r:embed="rId2"/>
          <a:srcRect/>
          <a:stretch/>
        </p:blipFill>
        <p:spPr>
          <a:xfrm>
            <a:off x="5295281" y="2639930"/>
            <a:ext cx="1872275" cy="1872275"/>
          </a:xfrm>
          <a:prstGeom prst="rect">
            <a:avLst/>
          </a:prstGeom>
        </p:spPr>
      </p:pic>
      <p:sp>
        <p:nvSpPr>
          <p:cNvPr id="7" name="Rectangle 6">
            <a:extLst>
              <a:ext uri="{FF2B5EF4-FFF2-40B4-BE49-F238E27FC236}">
                <a16:creationId xmlns:a16="http://schemas.microsoft.com/office/drawing/2014/main" id="{762A8E81-0AC3-ED8C-52C7-46A99078F1EA}"/>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Wisconsin Sea Grant logo in white text on an orange background">
            <a:extLst>
              <a:ext uri="{FF2B5EF4-FFF2-40B4-BE49-F238E27FC236}">
                <a16:creationId xmlns:a16="http://schemas.microsoft.com/office/drawing/2014/main" id="{FFAECA53-E680-1207-79CB-7A5EFB7E1F11}"/>
              </a:ext>
            </a:extLst>
          </p:cNvPr>
          <p:cNvPicPr>
            <a:picLocks noChangeAspect="1"/>
          </p:cNvPicPr>
          <p:nvPr userDrawn="1"/>
        </p:nvPicPr>
        <p:blipFill>
          <a:blip r:embed="rId2"/>
          <a:srcRect/>
          <a:stretch/>
        </p:blipFill>
        <p:spPr>
          <a:xfrm>
            <a:off x="5295281" y="2639930"/>
            <a:ext cx="1872275" cy="1872275"/>
          </a:xfrm>
          <a:prstGeom prst="rect">
            <a:avLst/>
          </a:prstGeom>
        </p:spPr>
      </p:pic>
    </p:spTree>
    <p:extLst>
      <p:ext uri="{BB962C8B-B14F-4D97-AF65-F5344CB8AC3E}">
        <p14:creationId xmlns:p14="http://schemas.microsoft.com/office/powerpoint/2010/main" val="519690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Title and Content_1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6D9A27-B964-B89D-4657-569EC459926B}"/>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4" name="Rectangle 3">
            <a:extLst>
              <a:ext uri="{FF2B5EF4-FFF2-40B4-BE49-F238E27FC236}">
                <a16:creationId xmlns:a16="http://schemas.microsoft.com/office/drawing/2014/main" id="{21E56D05-4905-D72F-9EB6-9F0E8442213A}"/>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0098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Slide_ligh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3" name="Rectangle 2">
            <a:extLst>
              <a:ext uri="{FF2B5EF4-FFF2-40B4-BE49-F238E27FC236}">
                <a16:creationId xmlns:a16="http://schemas.microsoft.com/office/drawing/2014/main" id="{1BED399B-20A2-7799-2E29-1F4D77314A9C}"/>
              </a:ext>
              <a:ext uri="{C183D7F6-B498-43B3-948B-1728B52AA6E4}">
                <adec:decorative xmlns:adec="http://schemas.microsoft.com/office/drawing/2017/decorative" val="1"/>
              </a:ext>
            </a:extLst>
          </p:cNvPr>
          <p:cNvSpPr/>
          <p:nvPr userDrawn="1"/>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274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Slide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 uri="{C183D7F6-B498-43B3-948B-1728B52AA6E4}">
                <adec:decorative xmlns:adec="http://schemas.microsoft.com/office/drawing/2017/decorative" val="1"/>
              </a:ext>
            </a:extLst>
          </p:cNvPr>
          <p:cNvSpPr/>
          <p:nvPr/>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7B0E5A4-57E2-7602-491D-37B816FD39F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bg1"/>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16288"/>
            <a:ext cx="8334246" cy="701877"/>
          </a:xfrm>
        </p:spPr>
        <p:txBody>
          <a:bodyPr anchor="t">
            <a:noAutofit/>
          </a:bodyPr>
          <a:lstStyle>
            <a:lvl1pPr marL="0" indent="0">
              <a:buNone/>
              <a:defRPr sz="2300">
                <a:solidFill>
                  <a:schemeClr val="tx1">
                    <a:lumMod val="25000"/>
                    <a:lumOff val="7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tx1">
                    <a:lumMod val="90000"/>
                    <a:lumOff val="10000"/>
                  </a:schemeClr>
                </a:solidFill>
              </a:defRPr>
            </a:lvl1pPr>
          </a:lstStyle>
          <a:p>
            <a:pPr lvl="0"/>
            <a:r>
              <a:rPr lang="en-US" dirty="0"/>
              <a:t>Insert name, position</a:t>
            </a:r>
          </a:p>
        </p:txBody>
      </p:sp>
      <p:pic>
        <p:nvPicPr>
          <p:cNvPr id="4" name="Picture 3" descr="University of Wisconsin Sea Grant logo in white text on an orange background">
            <a:extLst>
              <a:ext uri="{FF2B5EF4-FFF2-40B4-BE49-F238E27FC236}">
                <a16:creationId xmlns:a16="http://schemas.microsoft.com/office/drawing/2014/main" id="{C2B0DF0E-5B1F-B83E-A1C9-E064B44E0AAE}"/>
              </a:ext>
            </a:extLst>
          </p:cNvPr>
          <p:cNvPicPr>
            <a:picLocks noChangeAspect="1"/>
          </p:cNvPicPr>
          <p:nvPr/>
        </p:nvPicPr>
        <p:blipFill>
          <a:blip r:embed="rId2"/>
          <a:srcRect/>
          <a:stretch/>
        </p:blipFill>
        <p:spPr>
          <a:xfrm>
            <a:off x="10788541" y="0"/>
            <a:ext cx="1155700" cy="1155700"/>
          </a:xfrm>
          <a:prstGeom prst="rect">
            <a:avLst/>
          </a:prstGeom>
        </p:spPr>
      </p:pic>
      <p:sp>
        <p:nvSpPr>
          <p:cNvPr id="5" name="Rectangle 4">
            <a:extLst>
              <a:ext uri="{FF2B5EF4-FFF2-40B4-BE49-F238E27FC236}">
                <a16:creationId xmlns:a16="http://schemas.microsoft.com/office/drawing/2014/main" id="{204A3363-DA20-7356-535C-A57C1297B4D4}"/>
              </a:ext>
              <a:ext uri="{C183D7F6-B498-43B3-948B-1728B52AA6E4}">
                <adec:decorative xmlns:adec="http://schemas.microsoft.com/office/drawing/2017/decorative" val="1"/>
              </a:ext>
            </a:extLst>
          </p:cNvPr>
          <p:cNvSpPr/>
          <p:nvPr userDrawn="1"/>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74A13242-C482-7EDD-55E6-F76ABDFF2D72}"/>
              </a:ext>
            </a:extLst>
          </p:cNvPr>
          <p:cNvPicPr>
            <a:picLocks noChangeAspect="1"/>
          </p:cNvPicPr>
          <p:nvPr userDrawn="1"/>
        </p:nvPicPr>
        <p:blipFill>
          <a:blip r:embed="rId2"/>
          <a:srcRect/>
          <a:stretch/>
        </p:blipFill>
        <p:spPr>
          <a:xfrm>
            <a:off x="10788541" y="0"/>
            <a:ext cx="1155700" cy="1155700"/>
          </a:xfrm>
          <a:prstGeom prst="rect">
            <a:avLst/>
          </a:prstGeom>
        </p:spPr>
      </p:pic>
    </p:spTree>
    <p:extLst>
      <p:ext uri="{BB962C8B-B14F-4D97-AF65-F5344CB8AC3E}">
        <p14:creationId xmlns:p14="http://schemas.microsoft.com/office/powerpoint/2010/main" val="2953274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Title and Content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Tree>
    <p:extLst>
      <p:ext uri="{BB962C8B-B14F-4D97-AF65-F5344CB8AC3E}">
        <p14:creationId xmlns:p14="http://schemas.microsoft.com/office/powerpoint/2010/main" val="2831591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Title and Content_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3163876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Title and Content_2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0764F-890A-1CEC-3771-52FEC8F9F850}"/>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4" name="Rectangle 3">
            <a:extLst>
              <a:ext uri="{FF2B5EF4-FFF2-40B4-BE49-F238E27FC236}">
                <a16:creationId xmlns:a16="http://schemas.microsoft.com/office/drawing/2014/main" id="{35DCBE58-6662-44AC-FFFB-290C51C89CDB}"/>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955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tx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9FC0748B-B7DB-1756-005E-AB916F601033}"/>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110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10000"/>
                    <a:lumOff val="90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C90A6FD6-239D-95D2-E9C9-71BCC507332E}"/>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029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_ligh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BFF3FA-3EA8-B8D1-9427-A6FB58ADDC8D}"/>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Tree>
    <p:extLst>
      <p:ext uri="{BB962C8B-B14F-4D97-AF65-F5344CB8AC3E}">
        <p14:creationId xmlns:p14="http://schemas.microsoft.com/office/powerpoint/2010/main" val="1141391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Section Header_blac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25000"/>
                    <a:lumOff val="75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856EFDCA-0F37-B65D-EA97-DDFF7EC0B0CD}"/>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CF965AEA-B461-A9E3-D30D-B587B7A8DC0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1731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1_End-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niversity of Wisconsin Sea Grant logo in white text on an orange background">
            <a:extLst>
              <a:ext uri="{FF2B5EF4-FFF2-40B4-BE49-F238E27FC236}">
                <a16:creationId xmlns:a16="http://schemas.microsoft.com/office/drawing/2014/main" id="{9442AFA6-CAED-D743-9BD0-FB7276EC21DE}"/>
              </a:ext>
            </a:extLst>
          </p:cNvPr>
          <p:cNvPicPr>
            <a:picLocks noChangeAspect="1"/>
          </p:cNvPicPr>
          <p:nvPr/>
        </p:nvPicPr>
        <p:blipFill>
          <a:blip r:embed="rId2"/>
          <a:srcRect/>
          <a:stretch/>
        </p:blipFill>
        <p:spPr>
          <a:xfrm>
            <a:off x="5161548" y="2639930"/>
            <a:ext cx="2139741" cy="1872275"/>
          </a:xfrm>
          <a:prstGeom prst="rect">
            <a:avLst/>
          </a:prstGeom>
        </p:spPr>
      </p:pic>
      <p:sp>
        <p:nvSpPr>
          <p:cNvPr id="2" name="Title 1">
            <a:extLst>
              <a:ext uri="{FF2B5EF4-FFF2-40B4-BE49-F238E27FC236}">
                <a16:creationId xmlns:a16="http://schemas.microsoft.com/office/drawing/2014/main" id="{A878A76A-7D1D-3E85-0AC5-9B02E65F248E}"/>
              </a:ext>
            </a:extLst>
          </p:cNvPr>
          <p:cNvSpPr>
            <a:spLocks noGrp="1"/>
          </p:cNvSpPr>
          <p:nvPr>
            <p:ph type="title" hasCustomPrompt="1"/>
          </p:nvPr>
        </p:nvSpPr>
        <p:spPr>
          <a:xfrm>
            <a:off x="0" y="-180060"/>
            <a:ext cx="10668000" cy="170121"/>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effectLst/>
                <a:latin typeface="Helvetica" pitchFamily="2" charset="0"/>
              </a:rPr>
              <a:t>Orange Closing Sign</a:t>
            </a:r>
          </a:p>
        </p:txBody>
      </p:sp>
      <p:sp>
        <p:nvSpPr>
          <p:cNvPr id="5" name="Rectangle 4">
            <a:extLst>
              <a:ext uri="{FF2B5EF4-FFF2-40B4-BE49-F238E27FC236}">
                <a16:creationId xmlns:a16="http://schemas.microsoft.com/office/drawing/2014/main" id="{D176AB46-3783-9B80-A11F-8BD0662D9B07}"/>
              </a:ext>
              <a:ext uri="{C183D7F6-B498-43B3-948B-1728B52AA6E4}">
                <adec:decorative xmlns:adec="http://schemas.microsoft.com/office/drawing/2017/decorative" val="1"/>
              </a:ext>
            </a:extLst>
          </p:cNvPr>
          <p:cNvSpPr/>
          <p:nvPr userDrawn="1"/>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8710A36C-7F68-F999-CA96-C68EA7456F3A}"/>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2021868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2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Black Closing Slide</a:t>
            </a:r>
          </a:p>
        </p:txBody>
      </p:sp>
      <p:pic>
        <p:nvPicPr>
          <p:cNvPr id="5" name="Picture 4" descr="University of Wisconsin Sea Grant logo in white text on a gray background">
            <a:extLst>
              <a:ext uri="{FF2B5EF4-FFF2-40B4-BE49-F238E27FC236}">
                <a16:creationId xmlns:a16="http://schemas.microsoft.com/office/drawing/2014/main" id="{2125341B-9FCD-D414-3259-5849E1198405}"/>
              </a:ext>
            </a:extLst>
          </p:cNvPr>
          <p:cNvPicPr>
            <a:picLocks noChangeAspect="1"/>
          </p:cNvPicPr>
          <p:nvPr/>
        </p:nvPicPr>
        <p:blipFill>
          <a:blip r:embed="rId2"/>
          <a:srcRect/>
          <a:stretch/>
        </p:blipFill>
        <p:spPr>
          <a:xfrm>
            <a:off x="5161548" y="2639930"/>
            <a:ext cx="2139741" cy="1872275"/>
          </a:xfrm>
          <a:prstGeom prst="rect">
            <a:avLst/>
          </a:prstGeom>
        </p:spPr>
      </p:pic>
      <p:sp>
        <p:nvSpPr>
          <p:cNvPr id="3" name="Rectangle 2">
            <a:extLst>
              <a:ext uri="{FF2B5EF4-FFF2-40B4-BE49-F238E27FC236}">
                <a16:creationId xmlns:a16="http://schemas.microsoft.com/office/drawing/2014/main" id="{00DC18E5-73DD-E743-2541-1564D0E90034}"/>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 gray background">
            <a:extLst>
              <a:ext uri="{FF2B5EF4-FFF2-40B4-BE49-F238E27FC236}">
                <a16:creationId xmlns:a16="http://schemas.microsoft.com/office/drawing/2014/main" id="{C37A6815-CED3-3BE9-55AF-CA5B9264A240}"/>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729977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3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b="1" dirty="0">
                <a:solidFill>
                  <a:srgbClr val="181818"/>
                </a:solidFill>
                <a:effectLst/>
                <a:latin typeface="Arial" panose="020B0604020202020204" pitchFamily="34" charset="0"/>
              </a:rPr>
              <a:t>White Closing Slide</a:t>
            </a:r>
            <a:endParaRPr lang="en-US" dirty="0">
              <a:solidFill>
                <a:srgbClr val="181818"/>
              </a:solidFill>
              <a:effectLst/>
              <a:latin typeface="Arial" panose="020B0604020202020204" pitchFamily="34" charset="0"/>
            </a:endParaRPr>
          </a:p>
        </p:txBody>
      </p:sp>
      <p:pic>
        <p:nvPicPr>
          <p:cNvPr id="5" name="Picture 4" descr="University of Wisconsin Sea Grant logo in white text on an orange background">
            <a:extLst>
              <a:ext uri="{FF2B5EF4-FFF2-40B4-BE49-F238E27FC236}">
                <a16:creationId xmlns:a16="http://schemas.microsoft.com/office/drawing/2014/main" id="{2125341B-9FCD-D414-3259-5849E1198405}"/>
              </a:ext>
            </a:extLst>
          </p:cNvPr>
          <p:cNvPicPr>
            <a:picLocks noChangeAspect="1"/>
          </p:cNvPicPr>
          <p:nvPr/>
        </p:nvPicPr>
        <p:blipFill>
          <a:blip r:embed="rId2"/>
          <a:srcRect/>
          <a:stretch/>
        </p:blipFill>
        <p:spPr>
          <a:xfrm>
            <a:off x="5295281" y="2639930"/>
            <a:ext cx="1872275" cy="1872275"/>
          </a:xfrm>
          <a:prstGeom prst="rect">
            <a:avLst/>
          </a:prstGeom>
        </p:spPr>
      </p:pic>
      <p:sp>
        <p:nvSpPr>
          <p:cNvPr id="3" name="Rectangle 2">
            <a:extLst>
              <a:ext uri="{FF2B5EF4-FFF2-40B4-BE49-F238E27FC236}">
                <a16:creationId xmlns:a16="http://schemas.microsoft.com/office/drawing/2014/main" id="{955A22D4-C5A5-2DD4-2F5B-7317615B4EF2}"/>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FD4DD967-8F79-A1FC-9BF7-8899EE5FC368}"/>
              </a:ext>
            </a:extLst>
          </p:cNvPr>
          <p:cNvPicPr>
            <a:picLocks noChangeAspect="1"/>
          </p:cNvPicPr>
          <p:nvPr userDrawn="1"/>
        </p:nvPicPr>
        <p:blipFill>
          <a:blip r:embed="rId2"/>
          <a:srcRect/>
          <a:stretch/>
        </p:blipFill>
        <p:spPr>
          <a:xfrm>
            <a:off x="5295281" y="2639930"/>
            <a:ext cx="1872275" cy="1872275"/>
          </a:xfrm>
          <a:prstGeom prst="rect">
            <a:avLst/>
          </a:prstGeom>
        </p:spPr>
      </p:pic>
    </p:spTree>
    <p:extLst>
      <p:ext uri="{BB962C8B-B14F-4D97-AF65-F5344CB8AC3E}">
        <p14:creationId xmlns:p14="http://schemas.microsoft.com/office/powerpoint/2010/main" val="22592345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and Content_1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6D9A27-B964-B89D-4657-569EC459926B}"/>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Tree>
    <p:extLst>
      <p:ext uri="{BB962C8B-B14F-4D97-AF65-F5344CB8AC3E}">
        <p14:creationId xmlns:p14="http://schemas.microsoft.com/office/powerpoint/2010/main" val="3481116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_ligh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userDrawn="1"/>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Tree>
    <p:extLst>
      <p:ext uri="{BB962C8B-B14F-4D97-AF65-F5344CB8AC3E}">
        <p14:creationId xmlns:p14="http://schemas.microsoft.com/office/powerpoint/2010/main" val="4126455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 uri="{C183D7F6-B498-43B3-948B-1728B52AA6E4}">
                <adec:decorative xmlns:adec="http://schemas.microsoft.com/office/drawing/2017/decorative" val="1"/>
              </a:ext>
            </a:extLst>
          </p:cNvPr>
          <p:cNvSpPr/>
          <p:nvPr userDrawn="1"/>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7B0E5A4-57E2-7602-491D-37B816FD39F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bg1"/>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16288"/>
            <a:ext cx="8334246" cy="701877"/>
          </a:xfrm>
        </p:spPr>
        <p:txBody>
          <a:bodyPr anchor="t">
            <a:noAutofit/>
          </a:bodyPr>
          <a:lstStyle>
            <a:lvl1pPr marL="0" indent="0">
              <a:buNone/>
              <a:defRPr sz="2300">
                <a:solidFill>
                  <a:schemeClr val="tx1">
                    <a:lumMod val="25000"/>
                    <a:lumOff val="7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tx1">
                    <a:lumMod val="90000"/>
                    <a:lumOff val="10000"/>
                  </a:schemeClr>
                </a:solidFill>
              </a:defRPr>
            </a:lvl1pPr>
          </a:lstStyle>
          <a:p>
            <a:pPr lvl="0"/>
            <a:r>
              <a:rPr lang="en-US" dirty="0"/>
              <a:t>Insert name, position</a:t>
            </a:r>
          </a:p>
        </p:txBody>
      </p:sp>
      <p:pic>
        <p:nvPicPr>
          <p:cNvPr id="4" name="Picture 3" descr="University of Wisconsin Sea Grant logo in white text on an orange background">
            <a:extLst>
              <a:ext uri="{FF2B5EF4-FFF2-40B4-BE49-F238E27FC236}">
                <a16:creationId xmlns:a16="http://schemas.microsoft.com/office/drawing/2014/main" id="{C2B0DF0E-5B1F-B83E-A1C9-E064B44E0AAE}"/>
              </a:ext>
            </a:extLst>
          </p:cNvPr>
          <p:cNvPicPr>
            <a:picLocks noChangeAspect="1"/>
          </p:cNvPicPr>
          <p:nvPr userDrawn="1"/>
        </p:nvPicPr>
        <p:blipFill>
          <a:blip r:embed="rId2"/>
          <a:srcRect/>
          <a:stretch/>
        </p:blipFill>
        <p:spPr>
          <a:xfrm>
            <a:off x="10788541" y="0"/>
            <a:ext cx="1155700" cy="1155700"/>
          </a:xfrm>
          <a:prstGeom prst="rect">
            <a:avLst/>
          </a:prstGeom>
        </p:spPr>
      </p:pic>
    </p:spTree>
    <p:extLst>
      <p:ext uri="{BB962C8B-B14F-4D97-AF65-F5344CB8AC3E}">
        <p14:creationId xmlns:p14="http://schemas.microsoft.com/office/powerpoint/2010/main" val="3437924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and Content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Tree>
    <p:extLst>
      <p:ext uri="{BB962C8B-B14F-4D97-AF65-F5344CB8AC3E}">
        <p14:creationId xmlns:p14="http://schemas.microsoft.com/office/powerpoint/2010/main" val="36262839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and Content_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3740767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and Content_2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0764F-890A-1CEC-3771-52FEC8F9F850}"/>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146950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 uri="{C183D7F6-B498-43B3-948B-1728B52AA6E4}">
                <adec:decorative xmlns:adec="http://schemas.microsoft.com/office/drawing/2017/decorative" val="1"/>
              </a:ext>
            </a:extLst>
          </p:cNvPr>
          <p:cNvSpPr/>
          <p:nvPr/>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7B0E5A4-57E2-7602-491D-37B816FD39F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bg1"/>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16288"/>
            <a:ext cx="8334246" cy="701877"/>
          </a:xfrm>
        </p:spPr>
        <p:txBody>
          <a:bodyPr anchor="t">
            <a:noAutofit/>
          </a:bodyPr>
          <a:lstStyle>
            <a:lvl1pPr marL="0" indent="0">
              <a:buNone/>
              <a:defRPr sz="2300">
                <a:solidFill>
                  <a:schemeClr val="tx1">
                    <a:lumMod val="25000"/>
                    <a:lumOff val="7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tx1">
                    <a:lumMod val="90000"/>
                    <a:lumOff val="10000"/>
                  </a:schemeClr>
                </a:solidFill>
              </a:defRPr>
            </a:lvl1pPr>
          </a:lstStyle>
          <a:p>
            <a:pPr lvl="0"/>
            <a:r>
              <a:rPr lang="en-US" dirty="0"/>
              <a:t>Insert name, position</a:t>
            </a:r>
          </a:p>
        </p:txBody>
      </p:sp>
      <p:pic>
        <p:nvPicPr>
          <p:cNvPr id="4" name="Picture 3" descr="University of Wisconsin Sea Grant logo in white text on an orange background">
            <a:extLst>
              <a:ext uri="{FF2B5EF4-FFF2-40B4-BE49-F238E27FC236}">
                <a16:creationId xmlns:a16="http://schemas.microsoft.com/office/drawing/2014/main" id="{C2B0DF0E-5B1F-B83E-A1C9-E064B44E0AAE}"/>
              </a:ext>
            </a:extLst>
          </p:cNvPr>
          <p:cNvPicPr>
            <a:picLocks noChangeAspect="1"/>
          </p:cNvPicPr>
          <p:nvPr/>
        </p:nvPicPr>
        <p:blipFill>
          <a:blip r:embed="rId2"/>
          <a:srcRect/>
          <a:stretch/>
        </p:blipFill>
        <p:spPr>
          <a:xfrm>
            <a:off x="10788541" y="0"/>
            <a:ext cx="1155700" cy="1155700"/>
          </a:xfrm>
          <a:prstGeom prst="rect">
            <a:avLst/>
          </a:prstGeom>
        </p:spPr>
      </p:pic>
      <p:sp>
        <p:nvSpPr>
          <p:cNvPr id="5" name="Rectangle 4">
            <a:extLst>
              <a:ext uri="{FF2B5EF4-FFF2-40B4-BE49-F238E27FC236}">
                <a16:creationId xmlns:a16="http://schemas.microsoft.com/office/drawing/2014/main" id="{0383BF28-FA8A-1032-4D94-60B23160E948}"/>
              </a:ext>
              <a:ext uri="{C183D7F6-B498-43B3-948B-1728B52AA6E4}">
                <adec:decorative xmlns:adec="http://schemas.microsoft.com/office/drawing/2017/decorative" val="1"/>
              </a:ext>
            </a:extLst>
          </p:cNvPr>
          <p:cNvSpPr/>
          <p:nvPr/>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EFA19507-D6EF-4135-6D70-4BF172810D5D}"/>
              </a:ext>
            </a:extLst>
          </p:cNvPr>
          <p:cNvPicPr>
            <a:picLocks noChangeAspect="1"/>
          </p:cNvPicPr>
          <p:nvPr/>
        </p:nvPicPr>
        <p:blipFill>
          <a:blip r:embed="rId2"/>
          <a:srcRect/>
          <a:stretch/>
        </p:blipFill>
        <p:spPr>
          <a:xfrm>
            <a:off x="10788541" y="0"/>
            <a:ext cx="1155700" cy="1155700"/>
          </a:xfrm>
          <a:prstGeom prst="rect">
            <a:avLst/>
          </a:prstGeom>
        </p:spPr>
      </p:pic>
      <p:sp>
        <p:nvSpPr>
          <p:cNvPr id="7" name="Rectangle 6">
            <a:extLst>
              <a:ext uri="{FF2B5EF4-FFF2-40B4-BE49-F238E27FC236}">
                <a16:creationId xmlns:a16="http://schemas.microsoft.com/office/drawing/2014/main" id="{1862CCA4-8672-1A4E-5336-22C0ECE5E393}"/>
              </a:ext>
              <a:ext uri="{C183D7F6-B498-43B3-948B-1728B52AA6E4}">
                <adec:decorative xmlns:adec="http://schemas.microsoft.com/office/drawing/2017/decorative" val="1"/>
              </a:ext>
            </a:extLst>
          </p:cNvPr>
          <p:cNvSpPr/>
          <p:nvPr userDrawn="1"/>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Wisconsin Sea Grant logo in white text on an orange background">
            <a:extLst>
              <a:ext uri="{FF2B5EF4-FFF2-40B4-BE49-F238E27FC236}">
                <a16:creationId xmlns:a16="http://schemas.microsoft.com/office/drawing/2014/main" id="{93AD69DE-C82D-E449-618A-FCE4ED7FF109}"/>
              </a:ext>
            </a:extLst>
          </p:cNvPr>
          <p:cNvPicPr>
            <a:picLocks noChangeAspect="1"/>
          </p:cNvPicPr>
          <p:nvPr userDrawn="1"/>
        </p:nvPicPr>
        <p:blipFill>
          <a:blip r:embed="rId2"/>
          <a:srcRect/>
          <a:stretch/>
        </p:blipFill>
        <p:spPr>
          <a:xfrm>
            <a:off x="10788541" y="0"/>
            <a:ext cx="1155700" cy="1155700"/>
          </a:xfrm>
          <a:prstGeom prst="rect">
            <a:avLst/>
          </a:prstGeom>
        </p:spPr>
      </p:pic>
    </p:spTree>
    <p:extLst>
      <p:ext uri="{BB962C8B-B14F-4D97-AF65-F5344CB8AC3E}">
        <p14:creationId xmlns:p14="http://schemas.microsoft.com/office/powerpoint/2010/main" val="9336765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tx1"/>
                </a:solidFill>
              </a:defRPr>
            </a:lvl1pPr>
          </a:lstStyle>
          <a:p>
            <a:r>
              <a:rPr lang="en-US" dirty="0"/>
              <a:t>Insert section header slide title</a:t>
            </a:r>
          </a:p>
        </p:txBody>
      </p:sp>
    </p:spTree>
    <p:extLst>
      <p:ext uri="{BB962C8B-B14F-4D97-AF65-F5344CB8AC3E}">
        <p14:creationId xmlns:p14="http://schemas.microsoft.com/office/powerpoint/2010/main" val="28924274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10000"/>
                    <a:lumOff val="90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Tree>
    <p:extLst>
      <p:ext uri="{BB962C8B-B14F-4D97-AF65-F5344CB8AC3E}">
        <p14:creationId xmlns:p14="http://schemas.microsoft.com/office/powerpoint/2010/main" val="19082965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Section Header_blac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25000"/>
                    <a:lumOff val="75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856EFDCA-0F37-B65D-EA97-DDFF7EC0B0CD}"/>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Tree>
    <p:extLst>
      <p:ext uri="{BB962C8B-B14F-4D97-AF65-F5344CB8AC3E}">
        <p14:creationId xmlns:p14="http://schemas.microsoft.com/office/powerpoint/2010/main" val="23757103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End-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userDrawn="1"/>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niversity of Wisconsin Sea Grant logo in white text on an orange background">
            <a:extLst>
              <a:ext uri="{FF2B5EF4-FFF2-40B4-BE49-F238E27FC236}">
                <a16:creationId xmlns:a16="http://schemas.microsoft.com/office/drawing/2014/main" id="{9442AFA6-CAED-D743-9BD0-FB7276EC21DE}"/>
              </a:ext>
            </a:extLst>
          </p:cNvPr>
          <p:cNvPicPr>
            <a:picLocks noChangeAspect="1"/>
          </p:cNvPicPr>
          <p:nvPr userDrawn="1"/>
        </p:nvPicPr>
        <p:blipFill>
          <a:blip r:embed="rId2"/>
          <a:srcRect/>
          <a:stretch/>
        </p:blipFill>
        <p:spPr>
          <a:xfrm>
            <a:off x="5161548" y="2639930"/>
            <a:ext cx="2139741" cy="1872275"/>
          </a:xfrm>
          <a:prstGeom prst="rect">
            <a:avLst/>
          </a:prstGeom>
        </p:spPr>
      </p:pic>
      <p:sp>
        <p:nvSpPr>
          <p:cNvPr id="2" name="Title 1">
            <a:extLst>
              <a:ext uri="{FF2B5EF4-FFF2-40B4-BE49-F238E27FC236}">
                <a16:creationId xmlns:a16="http://schemas.microsoft.com/office/drawing/2014/main" id="{A878A76A-7D1D-3E85-0AC5-9B02E65F248E}"/>
              </a:ext>
            </a:extLst>
          </p:cNvPr>
          <p:cNvSpPr>
            <a:spLocks noGrp="1"/>
          </p:cNvSpPr>
          <p:nvPr>
            <p:ph type="title" hasCustomPrompt="1"/>
          </p:nvPr>
        </p:nvSpPr>
        <p:spPr>
          <a:xfrm>
            <a:off x="0" y="-180060"/>
            <a:ext cx="10668000" cy="170121"/>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effectLst/>
                <a:latin typeface="Helvetica" pitchFamily="2" charset="0"/>
              </a:rPr>
              <a:t>Orange Closing Sign</a:t>
            </a:r>
          </a:p>
        </p:txBody>
      </p:sp>
    </p:spTree>
    <p:extLst>
      <p:ext uri="{BB962C8B-B14F-4D97-AF65-F5344CB8AC3E}">
        <p14:creationId xmlns:p14="http://schemas.microsoft.com/office/powerpoint/2010/main" val="25831203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4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Black Closing Slide</a:t>
            </a:r>
          </a:p>
        </p:txBody>
      </p:sp>
      <p:pic>
        <p:nvPicPr>
          <p:cNvPr id="5" name="Picture 4" descr="University of Wisconsin Sea Grant logo in white text on a gray background">
            <a:extLst>
              <a:ext uri="{FF2B5EF4-FFF2-40B4-BE49-F238E27FC236}">
                <a16:creationId xmlns:a16="http://schemas.microsoft.com/office/drawing/2014/main" id="{2125341B-9FCD-D414-3259-5849E1198405}"/>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23148270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5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b="1" dirty="0">
                <a:solidFill>
                  <a:srgbClr val="181818"/>
                </a:solidFill>
                <a:effectLst/>
                <a:latin typeface="Arial" panose="020B0604020202020204" pitchFamily="34" charset="0"/>
              </a:rPr>
              <a:t>White Closing Slide</a:t>
            </a:r>
            <a:endParaRPr lang="en-US" dirty="0">
              <a:solidFill>
                <a:srgbClr val="181818"/>
              </a:solidFill>
              <a:effectLst/>
              <a:latin typeface="Arial" panose="020B0604020202020204" pitchFamily="34" charset="0"/>
            </a:endParaRPr>
          </a:p>
        </p:txBody>
      </p:sp>
      <p:pic>
        <p:nvPicPr>
          <p:cNvPr id="5" name="Picture 4" descr="University of Wisconsin Sea Grant logo in white text on an orange background">
            <a:extLst>
              <a:ext uri="{FF2B5EF4-FFF2-40B4-BE49-F238E27FC236}">
                <a16:creationId xmlns:a16="http://schemas.microsoft.com/office/drawing/2014/main" id="{2125341B-9FCD-D414-3259-5849E1198405}"/>
              </a:ext>
            </a:extLst>
          </p:cNvPr>
          <p:cNvPicPr>
            <a:picLocks noChangeAspect="1"/>
          </p:cNvPicPr>
          <p:nvPr userDrawn="1"/>
        </p:nvPicPr>
        <p:blipFill>
          <a:blip r:embed="rId2"/>
          <a:srcRect/>
          <a:stretch/>
        </p:blipFill>
        <p:spPr>
          <a:xfrm>
            <a:off x="5295281" y="2639930"/>
            <a:ext cx="1872275" cy="1872275"/>
          </a:xfrm>
          <a:prstGeom prst="rect">
            <a:avLst/>
          </a:prstGeom>
        </p:spPr>
      </p:pic>
    </p:spTree>
    <p:extLst>
      <p:ext uri="{BB962C8B-B14F-4D97-AF65-F5344CB8AC3E}">
        <p14:creationId xmlns:p14="http://schemas.microsoft.com/office/powerpoint/2010/main" val="4114244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3_Blank">
    <p:spTree>
      <p:nvGrpSpPr>
        <p:cNvPr id="1" name="Shape 21"/>
        <p:cNvGrpSpPr/>
        <p:nvPr/>
      </p:nvGrpSpPr>
      <p:grpSpPr>
        <a:xfrm>
          <a:off x="0" y="0"/>
          <a:ext cx="0" cy="0"/>
          <a:chOff x="0" y="0"/>
          <a:chExt cx="0" cy="0"/>
        </a:xfrm>
      </p:grpSpPr>
      <p:sp>
        <p:nvSpPr>
          <p:cNvPr id="22" name="Google Shape;22;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0391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a:xfrm>
            <a:off x="0" y="6505056"/>
            <a:ext cx="12192000" cy="352943"/>
          </a:xfrm>
        </p:spPr>
        <p:txBody>
          <a:bodyPr/>
          <a:lstStyle>
            <a:lvl1pPr>
              <a:defRPr>
                <a:latin typeface="+mn-lt"/>
                <a:cs typeface="Arial" panose="020B0604020202020204" pitchFamily="34" charset="0"/>
              </a:defRPr>
            </a:lvl1p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2826538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_1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6D9A27-B964-B89D-4657-569EC459926B}"/>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a:xfrm>
            <a:off x="0" y="6505056"/>
            <a:ext cx="12192000" cy="352943"/>
          </a:xfrm>
        </p:spPr>
        <p:txBody>
          <a:bodyPr/>
          <a:lstStyle>
            <a:lvl1pPr algn="l">
              <a:defRPr>
                <a:latin typeface="+mn-lt"/>
                <a:cs typeface="Arial" panose="020B0604020202020204" pitchFamily="34" charset="0"/>
              </a:defRPr>
            </a:lvl1p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86683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and Content_1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6D9A27-B964-B89D-4657-569EC459926B}"/>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358896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_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a:xfrm>
            <a:off x="0" y="6505056"/>
            <a:ext cx="12192000" cy="352943"/>
          </a:xfrm>
        </p:spPr>
        <p:txBody>
          <a:bodyPr/>
          <a:lstStyle>
            <a:lvl1pPr algn="l">
              <a:defRPr>
                <a:latin typeface="+mn-lt"/>
                <a:cs typeface="Arial" panose="020B0604020202020204" pitchFamily="34" charset="0"/>
              </a:defRPr>
            </a:lvl1p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1023353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and Content_2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0764F-890A-1CEC-3771-52FEC8F9F850}"/>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a:xfrm>
            <a:off x="0" y="6505056"/>
            <a:ext cx="12192000" cy="352943"/>
          </a:xfrm>
        </p:spPr>
        <p:txBody>
          <a:bodyPr/>
          <a:lstStyle>
            <a:lvl1pPr algn="l">
              <a:defRPr>
                <a:latin typeface="+mn-lt"/>
                <a:cs typeface="Arial" panose="020B0604020202020204" pitchFamily="34" charset="0"/>
              </a:defRPr>
            </a:lvl1p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25134797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457200"/>
            <a:ext cx="10668000" cy="1066800"/>
          </a:xfrm>
          <a:prstGeom prst="rect">
            <a:avLst/>
          </a:prstGeom>
        </p:spPr>
        <p:txBody>
          <a:bodyPr vert="horz" lIns="0" tIns="45720" rIns="0" bIns="0" rtlCol="0" anchor="b" anchorCtr="0">
            <a:normAutofit/>
          </a:bodyPr>
          <a:lstStyle/>
          <a:p>
            <a:endParaRPr lang="en-US" dirty="0"/>
          </a:p>
        </p:txBody>
      </p:sp>
      <p:sp>
        <p:nvSpPr>
          <p:cNvPr id="3" name="Text Placeholder 2"/>
          <p:cNvSpPr>
            <a:spLocks noGrp="1"/>
          </p:cNvSpPr>
          <p:nvPr>
            <p:ph type="body" idx="1"/>
          </p:nvPr>
        </p:nvSpPr>
        <p:spPr>
          <a:xfrm>
            <a:off x="1485900" y="1828799"/>
            <a:ext cx="9677400" cy="4457701"/>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0" y="6505056"/>
            <a:ext cx="12192000" cy="352943"/>
          </a:xfrm>
          <a:prstGeom prst="rect">
            <a:avLst/>
          </a:prstGeom>
          <a:solidFill>
            <a:srgbClr val="555556"/>
          </a:solidFill>
          <a:ln>
            <a:noFill/>
          </a:ln>
        </p:spPr>
        <p:txBody>
          <a:bodyPr vert="horz" wrap="square" lIns="91440" tIns="64008" rIns="91440" bIns="64008" rtlCol="0" anchor="ctr">
            <a:spAutoFit/>
          </a:bodyPr>
          <a:lstStyle>
            <a:lvl1pPr algn="l">
              <a:defRPr sz="1400" b="0" i="0">
                <a:solidFill>
                  <a:schemeClr val="bg1"/>
                </a:solidFill>
                <a:latin typeface="+mn-lt"/>
                <a:ea typeface="Red Hat Text" panose="02010303040201060303" pitchFamily="2" charset="0"/>
                <a:cs typeface="Red Hat Text" panose="02010303040201060303" pitchFamily="2" charset="0"/>
              </a:defRPr>
            </a:lvl1pPr>
          </a:lstStyle>
          <a:p>
            <a:r>
              <a:rPr lang="en-US"/>
              <a:t>Coastal Processes Demonstration: The Wave Tank</a:t>
            </a:r>
            <a:endParaRPr lang="en-US" dirty="0"/>
          </a:p>
        </p:txBody>
      </p:sp>
      <p:pic>
        <p:nvPicPr>
          <p:cNvPr id="8" name="Picture 7" descr="University of Wisconsin Sea Grant logo in white text on an orange background">
            <a:extLst>
              <a:ext uri="{FF2B5EF4-FFF2-40B4-BE49-F238E27FC236}">
                <a16:creationId xmlns:a16="http://schemas.microsoft.com/office/drawing/2014/main" id="{0E552B7F-AB27-DB49-8004-05CB28567967}"/>
              </a:ext>
            </a:extLst>
          </p:cNvPr>
          <p:cNvPicPr>
            <a:picLocks noChangeAspect="1"/>
          </p:cNvPicPr>
          <p:nvPr/>
        </p:nvPicPr>
        <p:blipFill>
          <a:blip r:embed="rId48"/>
          <a:srcRect/>
          <a:stretch/>
        </p:blipFill>
        <p:spPr>
          <a:xfrm>
            <a:off x="10788541" y="0"/>
            <a:ext cx="1155700" cy="1155700"/>
          </a:xfrm>
          <a:prstGeom prst="rect">
            <a:avLst/>
          </a:prstGeom>
        </p:spPr>
      </p:pic>
      <p:pic>
        <p:nvPicPr>
          <p:cNvPr id="4" name="Picture 3" descr="University of Wisconsin Sea Grant logo in white text on an orange background">
            <a:extLst>
              <a:ext uri="{FF2B5EF4-FFF2-40B4-BE49-F238E27FC236}">
                <a16:creationId xmlns:a16="http://schemas.microsoft.com/office/drawing/2014/main" id="{8BF61B63-9D5E-A295-2037-7676A81FAF9D}"/>
              </a:ext>
            </a:extLst>
          </p:cNvPr>
          <p:cNvPicPr>
            <a:picLocks noChangeAspect="1"/>
          </p:cNvPicPr>
          <p:nvPr/>
        </p:nvPicPr>
        <p:blipFill>
          <a:blip r:embed="rId48"/>
          <a:srcRect/>
          <a:stretch/>
        </p:blipFill>
        <p:spPr>
          <a:xfrm>
            <a:off x="10788541" y="0"/>
            <a:ext cx="1155700" cy="1155700"/>
          </a:xfrm>
          <a:prstGeom prst="rect">
            <a:avLst/>
          </a:prstGeom>
        </p:spPr>
      </p:pic>
      <p:pic>
        <p:nvPicPr>
          <p:cNvPr id="6" name="Picture 5" descr="University of Wisconsin Sea Grant logo in white text on an orange background">
            <a:extLst>
              <a:ext uri="{FF2B5EF4-FFF2-40B4-BE49-F238E27FC236}">
                <a16:creationId xmlns:a16="http://schemas.microsoft.com/office/drawing/2014/main" id="{059C4759-7CB6-C953-4BA6-74A39F29B901}"/>
              </a:ext>
            </a:extLst>
          </p:cNvPr>
          <p:cNvPicPr>
            <a:picLocks noChangeAspect="1"/>
          </p:cNvPicPr>
          <p:nvPr userDrawn="1"/>
        </p:nvPicPr>
        <p:blipFill>
          <a:blip r:embed="rId48"/>
          <a:srcRect/>
          <a:stretch/>
        </p:blipFill>
        <p:spPr>
          <a:xfrm>
            <a:off x="10788541" y="0"/>
            <a:ext cx="1155700" cy="1155700"/>
          </a:xfrm>
          <a:prstGeom prst="rect">
            <a:avLst/>
          </a:prstGeom>
        </p:spPr>
      </p:pic>
    </p:spTree>
    <p:extLst>
      <p:ext uri="{BB962C8B-B14F-4D97-AF65-F5344CB8AC3E}">
        <p14:creationId xmlns:p14="http://schemas.microsoft.com/office/powerpoint/2010/main" val="28285016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07" r:id="rId34"/>
    <p:sldLayoutId id="2147483661" r:id="rId35"/>
    <p:sldLayoutId id="2147483672" r:id="rId36"/>
    <p:sldLayoutId id="2147483662" r:id="rId37"/>
    <p:sldLayoutId id="2147483674" r:id="rId38"/>
    <p:sldLayoutId id="2147483682" r:id="rId39"/>
    <p:sldLayoutId id="2147483663" r:id="rId40"/>
    <p:sldLayoutId id="2147483678" r:id="rId41"/>
    <p:sldLayoutId id="2147483673" r:id="rId42"/>
    <p:sldLayoutId id="2147483676" r:id="rId43"/>
    <p:sldLayoutId id="2147483677" r:id="rId44"/>
    <p:sldLayoutId id="2147483679" r:id="rId45"/>
    <p:sldLayoutId id="2147483742" r:id="rId46"/>
  </p:sldLayoutIdLst>
  <p:hf sldNum="0" hdr="0" dt="0"/>
  <p:txStyles>
    <p:titleStyle>
      <a:lvl1pPr algn="l" defTabSz="914400" rtl="0" eaLnBrk="1" latinLnBrk="0" hangingPunct="1">
        <a:lnSpc>
          <a:spcPct val="90000"/>
        </a:lnSpc>
        <a:spcBef>
          <a:spcPct val="0"/>
        </a:spcBef>
        <a:buNone/>
        <a:defRPr sz="3200" b="1" i="0" kern="1200">
          <a:solidFill>
            <a:schemeClr val="tx1"/>
          </a:solidFill>
          <a:latin typeface="+mj-lt"/>
          <a:ea typeface="Red Hat Display" panose="02010303040201060303" pitchFamily="2" charset="0"/>
          <a:cs typeface="Red Hat Display" panose="02010303040201060303" pitchFamily="2" charset="0"/>
        </a:defRPr>
      </a:lvl1pPr>
    </p:titleStyle>
    <p:bodyStyle>
      <a:lvl1pPr marL="176213" indent="-176213" algn="l" defTabSz="914400" rtl="0" eaLnBrk="1" latinLnBrk="0" hangingPunct="1">
        <a:lnSpc>
          <a:spcPct val="90000"/>
        </a:lnSpc>
        <a:spcBef>
          <a:spcPts val="1000"/>
        </a:spcBef>
        <a:buClr>
          <a:schemeClr val="accent1"/>
        </a:buClr>
        <a:buSzPct val="90000"/>
        <a:buFont typeface="Arial" panose="020B0604020202020204" pitchFamily="34" charset="0"/>
        <a:buChar char="•"/>
        <a:tabLst/>
        <a:defRPr sz="2600" b="0" i="0" kern="1200">
          <a:solidFill>
            <a:schemeClr val="tx1"/>
          </a:solidFill>
          <a:latin typeface="+mn-lt"/>
          <a:ea typeface="Red Hat Text" panose="02010303040201060303" pitchFamily="2" charset="0"/>
          <a:cs typeface="Red Hat Text" panose="02010303040201060303" pitchFamily="2" charset="0"/>
        </a:defRPr>
      </a:lvl1pPr>
      <a:lvl2pPr marL="635000" indent="-177800"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mn-lt"/>
          <a:ea typeface="Red Hat Text" panose="02010303040201060303" pitchFamily="2" charset="0"/>
          <a:cs typeface="Red Hat Text" panose="02010303040201060303" pitchFamily="2" charset="0"/>
        </a:defRPr>
      </a:lvl2pPr>
      <a:lvl3pPr marL="1092200" indent="-177800"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mn-lt"/>
          <a:ea typeface="Red Hat Text" panose="02010303040201060303" pitchFamily="2" charset="0"/>
          <a:cs typeface="Red Hat Text" panose="02010303040201060303" pitchFamily="2" charset="0"/>
        </a:defRPr>
      </a:lvl3pPr>
      <a:lvl4pPr marL="1543050" indent="-171450"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mn-lt"/>
          <a:ea typeface="Red Hat Text" panose="02010303040201060303" pitchFamily="2" charset="0"/>
          <a:cs typeface="Red Hat Text" panose="02010303040201060303" pitchFamily="2" charset="0"/>
        </a:defRPr>
      </a:lvl4pPr>
      <a:lvl5pPr marL="2001838" indent="-173038"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mn-lt"/>
          <a:ea typeface="Red Hat Text" panose="02010303040201060303" pitchFamily="2" charset="0"/>
          <a:cs typeface="Red Hat Text"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72">
          <p15:clr>
            <a:srgbClr val="F26B43"/>
          </p15:clr>
        </p15:guide>
        <p15:guide id="14" pos="72">
          <p15:clr>
            <a:srgbClr val="F26B43"/>
          </p15:clr>
        </p15:guide>
        <p15:guide id="15" pos="7608">
          <p15:clr>
            <a:srgbClr val="F26B43"/>
          </p15:clr>
        </p15:guide>
        <p15:guide id="16" pos="312">
          <p15:clr>
            <a:srgbClr val="F26B43"/>
          </p15:clr>
        </p15:guide>
        <p15:guide id="17" pos="7248">
          <p15:clr>
            <a:srgbClr val="F26B43"/>
          </p15:clr>
        </p15:guide>
        <p15:guide id="18" orient="horz" pos="4248">
          <p15:clr>
            <a:srgbClr val="F26B43"/>
          </p15:clr>
        </p15:guide>
        <p15:guide id="19" orient="horz" pos="288">
          <p15:clr>
            <a:srgbClr val="F26B43"/>
          </p15:clr>
        </p15:guide>
        <p15:guide id="20" orient="horz" pos="960">
          <p15:clr>
            <a:srgbClr val="F26B43"/>
          </p15:clr>
        </p15:guide>
        <p15:guide id="21" pos="7032">
          <p15:clr>
            <a:srgbClr val="F26B43"/>
          </p15:clr>
        </p15:guide>
        <p15:guide id="22" pos="936">
          <p15:clr>
            <a:srgbClr val="F26B43"/>
          </p15:clr>
        </p15:guide>
        <p15:guide id="23" orient="horz" pos="1152">
          <p15:clr>
            <a:srgbClr val="F26B43"/>
          </p15:clr>
        </p15:guide>
        <p15:guide id="24" orient="horz" pos="3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hyperlink" Target="https://content.wisconsinhistory.org/digital/collection/maps/id/1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hyperlink" Target="http://www.vindustries.com/racinehistory/features/harbor-of-racine"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travelwisconsin.com/architecture/racine-harbor-lighthouse-198114" TargetMode="External"/><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hyperlink" Target="http://www.vindustries.com/racinehistory/features/harbor-of-racine" TargetMode="External"/><Relationship Id="rId5" Type="http://schemas.openxmlformats.org/officeDocument/2006/relationships/image" Target="../media/image8.png"/><Relationship Id="rId4" Type="http://schemas.openxmlformats.org/officeDocument/2006/relationships/hyperlink" Target="http://www.vindustries.com/racinehistory/features/harbor-of-racin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hyperlink" Target="https://content.wisconsinhistory.org/digital/collection/maps/id/1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01D441-B578-9877-F47F-6BDE3C57DF1D}"/>
              </a:ext>
            </a:extLst>
          </p:cNvPr>
          <p:cNvSpPr>
            <a:spLocks noGrp="1"/>
          </p:cNvSpPr>
          <p:nvPr>
            <p:ph type="title"/>
          </p:nvPr>
        </p:nvSpPr>
        <p:spPr>
          <a:xfrm>
            <a:off x="851887" y="905690"/>
            <a:ext cx="9595979" cy="2106570"/>
          </a:xfrm>
        </p:spPr>
        <p:txBody>
          <a:bodyPr/>
          <a:lstStyle/>
          <a:p>
            <a:r>
              <a:rPr lang="en-US" sz="4400" dirty="0"/>
              <a:t>Racine Harbor Through Time</a:t>
            </a:r>
            <a:endParaRPr lang="en-US" dirty="0"/>
          </a:p>
        </p:txBody>
      </p:sp>
      <p:sp>
        <p:nvSpPr>
          <p:cNvPr id="2" name="Text Placeholder 1">
            <a:extLst>
              <a:ext uri="{FF2B5EF4-FFF2-40B4-BE49-F238E27FC236}">
                <a16:creationId xmlns:a16="http://schemas.microsoft.com/office/drawing/2014/main" id="{659AAFA8-73D2-7B09-F72F-02343124DC69}"/>
              </a:ext>
            </a:extLst>
          </p:cNvPr>
          <p:cNvSpPr>
            <a:spLocks noGrp="1"/>
          </p:cNvSpPr>
          <p:nvPr>
            <p:ph type="body" sz="quarter" idx="12"/>
          </p:nvPr>
        </p:nvSpPr>
        <p:spPr>
          <a:xfrm>
            <a:off x="851889" y="3320267"/>
            <a:ext cx="9316578" cy="701877"/>
          </a:xfrm>
        </p:spPr>
        <p:txBody>
          <a:bodyPr/>
          <a:lstStyle/>
          <a:p>
            <a:r>
              <a:rPr lang="en-US" dirty="0"/>
              <a:t>Lesson 1 An Introduction to Coastal Engineering</a:t>
            </a:r>
          </a:p>
        </p:txBody>
      </p:sp>
      <p:sp>
        <p:nvSpPr>
          <p:cNvPr id="3" name="Text Placeholder 2">
            <a:extLst>
              <a:ext uri="{FF2B5EF4-FFF2-40B4-BE49-F238E27FC236}">
                <a16:creationId xmlns:a16="http://schemas.microsoft.com/office/drawing/2014/main" id="{6BD99ECE-C995-54C4-8165-B6F1D7EEBD78}"/>
              </a:ext>
            </a:extLst>
          </p:cNvPr>
          <p:cNvSpPr>
            <a:spLocks noGrp="1"/>
          </p:cNvSpPr>
          <p:nvPr>
            <p:ph type="body" sz="quarter" idx="13"/>
          </p:nvPr>
        </p:nvSpPr>
        <p:spPr/>
        <p:txBody>
          <a:bodyPr/>
          <a:lstStyle/>
          <a:p>
            <a:pPr>
              <a:lnSpc>
                <a:spcPct val="120000"/>
              </a:lnSpc>
              <a:spcBef>
                <a:spcPts val="0"/>
              </a:spcBef>
              <a:spcAft>
                <a:spcPts val="500"/>
              </a:spcAft>
            </a:pPr>
            <a:r>
              <a:rPr lang="en-US" sz="800" b="0" dirty="0"/>
              <a:t>Wisconsin Sea Grant ©  October 2025|  Coastal Engineering Education: People, Place and Practice: Lesson </a:t>
            </a:r>
            <a:r>
              <a:rPr lang="en-US" sz="800" dirty="0"/>
              <a:t>1:An Introduction to Coastal Engineering	</a:t>
            </a:r>
            <a:r>
              <a:rPr lang="en-US" sz="800" b="0" dirty="0"/>
              <a:t> Image used with written permission by JB the Explorer </a:t>
            </a:r>
          </a:p>
          <a:p>
            <a:pPr>
              <a:lnSpc>
                <a:spcPct val="120000"/>
              </a:lnSpc>
              <a:spcBef>
                <a:spcPts val="0"/>
              </a:spcBef>
            </a:pPr>
            <a:r>
              <a:rPr lang="en-US" sz="800" b="0" dirty="0"/>
              <a:t>This curriculum was prepared by Adam </a:t>
            </a:r>
            <a:r>
              <a:rPr lang="en-US" sz="800" b="0" dirty="0" err="1"/>
              <a:t>Bechle</a:t>
            </a:r>
            <a:r>
              <a:rPr lang="en-US" sz="800" dirty="0"/>
              <a:t>, </a:t>
            </a:r>
            <a:r>
              <a:rPr lang="en-US" sz="800" b="0" dirty="0"/>
              <a:t>Ginny Carlton, and Anne Moser under award number NA21NOS4290005 from the Great Lakes Bay Watershed Education and Training (B-WET) program of the National Oceanic and Atmospheric Administration (NOAA), U.S. Department of Commerce. The statements, findings, conclusions and recommendations are those of the author(s) and do not necessarily reflect the views of NOAA or the U.S. Department of Commerce.</a:t>
            </a:r>
          </a:p>
        </p:txBody>
      </p:sp>
    </p:spTree>
    <p:extLst>
      <p:ext uri="{BB962C8B-B14F-4D97-AF65-F5344CB8AC3E}">
        <p14:creationId xmlns:p14="http://schemas.microsoft.com/office/powerpoint/2010/main" val="653933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3" name="Google Shape;103;p2">
            <a:extLst>
              <a:ext uri="{FF2B5EF4-FFF2-40B4-BE49-F238E27FC236}">
                <a16:creationId xmlns:a16="http://schemas.microsoft.com/office/drawing/2014/main" id="{0A894295-5FD3-75B9-EE4F-8F6502266751}"/>
              </a:ext>
            </a:extLst>
          </p:cNvPr>
          <p:cNvSpPr txBox="1">
            <a:spLocks noGrp="1"/>
          </p:cNvSpPr>
          <p:nvPr>
            <p:ph type="title"/>
          </p:nvPr>
        </p:nvSpPr>
        <p:spPr>
          <a:xfrm>
            <a:off x="199293" y="100661"/>
            <a:ext cx="10668000" cy="180753"/>
          </a:xfrm>
          <a:prstGeom prst="rect">
            <a:avLst/>
          </a:prstGeom>
          <a:solidFill>
            <a:schemeClr val="bg1"/>
          </a:solid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000000"/>
              </a:buClr>
              <a:buSzTx/>
              <a:defRPr/>
            </a:pPr>
            <a:r>
              <a:rPr lang="en-US" sz="3400" b="1" dirty="0">
                <a:solidFill>
                  <a:schemeClr val="tx1">
                    <a:lumMod val="90000"/>
                    <a:lumOff val="10000"/>
                  </a:schemeClr>
                </a:solidFill>
                <a:latin typeface="+mj-lt"/>
                <a:ea typeface="Red Hat Text" panose="02010303040201060303" pitchFamily="2" charset="0"/>
                <a:cs typeface="Red Hat Text" panose="02010303040201060303" pitchFamily="2" charset="0"/>
                <a:sym typeface="Calibri"/>
              </a:rPr>
              <a:t>Racine Harbor: 2018 Aerial Photograph</a:t>
            </a:r>
          </a:p>
        </p:txBody>
      </p:sp>
      <p:pic>
        <p:nvPicPr>
          <p:cNvPr id="167" name="Google Shape;167;p9" descr="Aerial photo of Racine Harbor 2018. Taken from the perspective of the plane flying over the entrance to the harbor, the many docks and boat slips of the Reef Point Marina are visible adjacent to the south breakwater. The white Racine Reef Lighthouse can be seen at the tip of the south breakwater wall. The US Coast Guard Station, with its red roof and white brick façade is visible on the north bank of the Root River. The red Racine Breakwater Lighthouse is visible on the northern breakwater wall. &#10;"/>
          <p:cNvPicPr preferRelativeResize="0"/>
          <p:nvPr/>
        </p:nvPicPr>
        <p:blipFill rotWithShape="1">
          <a:blip r:embed="rId3">
            <a:alphaModFix/>
          </a:blip>
          <a:srcRect/>
          <a:stretch/>
        </p:blipFill>
        <p:spPr>
          <a:xfrm>
            <a:off x="1941250" y="671995"/>
            <a:ext cx="8527676" cy="5655123"/>
          </a:xfrm>
          <a:prstGeom prst="rect">
            <a:avLst/>
          </a:prstGeom>
          <a:noFill/>
          <a:ln>
            <a:noFill/>
          </a:ln>
        </p:spPr>
      </p:pic>
      <p:sp>
        <p:nvSpPr>
          <p:cNvPr id="168" name="Google Shape;168;p9"/>
          <p:cNvSpPr txBox="1"/>
          <p:nvPr/>
        </p:nvSpPr>
        <p:spPr>
          <a:xfrm>
            <a:off x="1803047" y="6330405"/>
            <a:ext cx="8664900" cy="246181"/>
          </a:xfrm>
          <a:prstGeom prst="rect">
            <a:avLst/>
          </a:prstGeom>
          <a:noFill/>
          <a:ln>
            <a:noFill/>
          </a:ln>
        </p:spPr>
        <p:txBody>
          <a:bodyPr spcFirstLastPara="1" wrap="square" lIns="91425" tIns="45700" rIns="91425" bIns="45700" anchor="t" anchorCtr="0">
            <a:spAutoFit/>
          </a:bodyPr>
          <a:lstStyle/>
          <a:p>
            <a:r>
              <a:rPr lang="en-US" sz="1000" i="1" dirty="0">
                <a:solidFill>
                  <a:schemeClr val="dk1"/>
                </a:solidFill>
                <a:latin typeface="Arial"/>
                <a:ea typeface="Arial"/>
                <a:cs typeface="Arial"/>
                <a:sym typeface="Arial"/>
              </a:rPr>
              <a:t>		 Image:  UW Space Science and Engineering 2018</a:t>
            </a:r>
            <a:endParaRPr sz="1000" i="1" dirty="0">
              <a:solidFill>
                <a:schemeClr val="dk1"/>
              </a:solidFill>
              <a:latin typeface="Arial"/>
              <a:ea typeface="Arial"/>
              <a:cs typeface="Arial"/>
              <a:sym typeface="Arial"/>
            </a:endParaRPr>
          </a:p>
        </p:txBody>
      </p:sp>
      <p:sp>
        <p:nvSpPr>
          <p:cNvPr id="2" name="Oval 1">
            <a:extLst>
              <a:ext uri="{FF2B5EF4-FFF2-40B4-BE49-F238E27FC236}">
                <a16:creationId xmlns:a16="http://schemas.microsoft.com/office/drawing/2014/main" id="{2A0B72B3-C827-0539-A8A5-B745FE10BB17}"/>
              </a:ext>
              <a:ext uri="{C183D7F6-B498-43B3-948B-1728B52AA6E4}">
                <adec:decorative xmlns:adec="http://schemas.microsoft.com/office/drawing/2017/decorative" val="1"/>
              </a:ext>
            </a:extLst>
          </p:cNvPr>
          <p:cNvSpPr/>
          <p:nvPr/>
        </p:nvSpPr>
        <p:spPr>
          <a:xfrm>
            <a:off x="5727510" y="1924335"/>
            <a:ext cx="354842" cy="39578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EA06EC2E-02F8-4CBE-85D6-EA3E3EF6D93F}"/>
              </a:ext>
              <a:ext uri="{C183D7F6-B498-43B3-948B-1728B52AA6E4}">
                <adec:decorative xmlns:adec="http://schemas.microsoft.com/office/drawing/2017/decorative" val="1"/>
              </a:ext>
            </a:extLst>
          </p:cNvPr>
          <p:cNvSpPr>
            <a:spLocks noGrp="1"/>
          </p:cNvSpPr>
          <p:nvPr>
            <p:ph type="ftr" sz="quarter" idx="11"/>
          </p:nvPr>
        </p:nvSpPr>
        <p:spPr>
          <a:solidFill>
            <a:schemeClr val="tx1"/>
          </a:solidFill>
        </p:spPr>
        <p:txBody>
          <a:bodyPr/>
          <a:lstStyle/>
          <a:p>
            <a:pPr algn="l"/>
            <a:r>
              <a:rPr lang="en-US" dirty="0"/>
              <a:t>Racine Harbor Through Time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6;gecc360ead4_0_0" descr="Map: Birds Eye View of Racine Harbor 1874. Lake Michigan is in the foreground with sailing vessels and steam ships plying the waters. Two parallel piers extend from the mouth of the Root River into Lake Michigan and form a channel for ships. A lighthouse situated on the north pier serves to guide the ships as they transit from lake to river. Houses and other buildings are situated in a rough grid pattern on both sides of the river, although a natural buffer along the banks remain.">
            <a:extLst>
              <a:ext uri="{FF2B5EF4-FFF2-40B4-BE49-F238E27FC236}">
                <a16:creationId xmlns:a16="http://schemas.microsoft.com/office/drawing/2014/main" id="{3FAF0243-0AD2-FB34-C0B0-3FE5C5B8697A}"/>
              </a:ext>
            </a:extLst>
          </p:cNvPr>
          <p:cNvPicPr preferRelativeResize="0">
            <a:picLocks noChangeAspect="1"/>
          </p:cNvPicPr>
          <p:nvPr/>
        </p:nvPicPr>
        <p:blipFill rotWithShape="1">
          <a:blip r:embed="rId3">
            <a:alphaModFix/>
          </a:blip>
          <a:srcRect/>
          <a:stretch/>
        </p:blipFill>
        <p:spPr>
          <a:xfrm>
            <a:off x="495300" y="-573437"/>
            <a:ext cx="10864958" cy="6866841"/>
          </a:xfrm>
          <a:prstGeom prst="rect">
            <a:avLst/>
          </a:prstGeom>
          <a:noFill/>
          <a:ln>
            <a:noFill/>
          </a:ln>
        </p:spPr>
      </p:pic>
      <p:sp>
        <p:nvSpPr>
          <p:cNvPr id="2" name="Title 1">
            <a:extLst>
              <a:ext uri="{FF2B5EF4-FFF2-40B4-BE49-F238E27FC236}">
                <a16:creationId xmlns:a16="http://schemas.microsoft.com/office/drawing/2014/main" id="{00AD976C-7E1D-0651-E28C-2BB75B65988D}"/>
              </a:ext>
            </a:extLst>
          </p:cNvPr>
          <p:cNvSpPr>
            <a:spLocks noGrp="1" noChangeAspect="1"/>
          </p:cNvSpPr>
          <p:nvPr>
            <p:ph type="title"/>
          </p:nvPr>
        </p:nvSpPr>
        <p:spPr>
          <a:xfrm>
            <a:off x="557292" y="87591"/>
            <a:ext cx="10802966" cy="1066800"/>
          </a:xfrm>
          <a:solidFill>
            <a:srgbClr val="D2B586"/>
          </a:solidFill>
        </p:spPr>
        <p:txBody>
          <a:bodyPr anchor="t"/>
          <a:lstStyle/>
          <a:p>
            <a:r>
              <a:rPr lang="en-US" dirty="0"/>
              <a:t>Racine Harbor – </a:t>
            </a:r>
            <a:br>
              <a:rPr lang="en-US" dirty="0"/>
            </a:br>
            <a:r>
              <a:rPr lang="en-US" dirty="0"/>
              <a:t>Early map from Lake Michigan perspective</a:t>
            </a:r>
          </a:p>
        </p:txBody>
      </p:sp>
      <p:sp>
        <p:nvSpPr>
          <p:cNvPr id="4" name="Google Shape;97;gecc360ead4_0_0">
            <a:extLst>
              <a:ext uri="{FF2B5EF4-FFF2-40B4-BE49-F238E27FC236}">
                <a16:creationId xmlns:a16="http://schemas.microsoft.com/office/drawing/2014/main" id="{CF9AC371-A95C-55E0-3A46-90794B528CCE}"/>
              </a:ext>
              <a:ext uri="{C183D7F6-B498-43B3-948B-1728B52AA6E4}">
                <adec:decorative xmlns:adec="http://schemas.microsoft.com/office/drawing/2017/decorative" val="1"/>
              </a:ext>
            </a:extLst>
          </p:cNvPr>
          <p:cNvSpPr/>
          <p:nvPr/>
        </p:nvSpPr>
        <p:spPr>
          <a:xfrm>
            <a:off x="4425075" y="2249191"/>
            <a:ext cx="5239800" cy="3394500"/>
          </a:xfrm>
          <a:prstGeom prst="ellipse">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 name="Google Shape;95;gecc360ead4_0_0">
            <a:extLst>
              <a:ext uri="{FF2B5EF4-FFF2-40B4-BE49-F238E27FC236}">
                <a16:creationId xmlns:a16="http://schemas.microsoft.com/office/drawing/2014/main" id="{6CE30AB0-C553-F4E4-FD39-76F651B7F615}"/>
              </a:ext>
            </a:extLst>
          </p:cNvPr>
          <p:cNvSpPr txBox="1"/>
          <p:nvPr/>
        </p:nvSpPr>
        <p:spPr>
          <a:xfrm>
            <a:off x="1734923" y="5656091"/>
            <a:ext cx="8830500" cy="892800"/>
          </a:xfrm>
          <a:prstGeom prst="rect">
            <a:avLst/>
          </a:prstGeom>
          <a:noFill/>
          <a:ln>
            <a:noFill/>
          </a:ln>
        </p:spPr>
        <p:txBody>
          <a:bodyPr spcFirstLastPara="1" wrap="square" lIns="91425" tIns="45700" rIns="91425" bIns="45700" anchor="t" anchorCtr="0">
            <a:spAutoFit/>
          </a:bodyPr>
          <a:lstStyle/>
          <a:p>
            <a:endParaRPr sz="3000" dirty="0">
              <a:solidFill>
                <a:srgbClr val="C00000"/>
              </a:solidFill>
              <a:latin typeface="Calibri"/>
              <a:ea typeface="Calibri"/>
              <a:cs typeface="Calibri"/>
              <a:sym typeface="Calibri"/>
            </a:endParaRPr>
          </a:p>
          <a:p>
            <a:endParaRPr sz="1100" dirty="0">
              <a:solidFill>
                <a:srgbClr val="C00000"/>
              </a:solidFill>
              <a:latin typeface="Calibri"/>
              <a:ea typeface="Calibri"/>
              <a:cs typeface="Calibri"/>
              <a:sym typeface="Calibri"/>
            </a:endParaRPr>
          </a:p>
          <a:p>
            <a:pPr algn="r"/>
            <a:r>
              <a:rPr lang="en-US" sz="1100" dirty="0">
                <a:solidFill>
                  <a:schemeClr val="dk1"/>
                </a:solidFill>
                <a:latin typeface="Calibri"/>
                <a:ea typeface="Calibri"/>
                <a:cs typeface="Calibri"/>
                <a:sym typeface="Calibri"/>
              </a:rPr>
              <a:t>Source:</a:t>
            </a:r>
            <a:r>
              <a:rPr lang="en-US" sz="1100" dirty="0">
                <a:solidFill>
                  <a:srgbClr val="C00000"/>
                </a:solidFill>
                <a:latin typeface="Calibri"/>
                <a:ea typeface="Calibri"/>
                <a:cs typeface="Calibri"/>
                <a:sym typeface="Calibri"/>
              </a:rPr>
              <a:t> </a:t>
            </a:r>
            <a:r>
              <a:rPr lang="en-US" sz="1100"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https://content.wisconsinhistory.org/digital/collection/maps/id/130/</a:t>
            </a:r>
            <a:r>
              <a:rPr lang="en-US"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p:txBody>
      </p:sp>
      <p:sp>
        <p:nvSpPr>
          <p:cNvPr id="5" name="Footer Placeholder 4">
            <a:extLst>
              <a:ext uri="{FF2B5EF4-FFF2-40B4-BE49-F238E27FC236}">
                <a16:creationId xmlns:a16="http://schemas.microsoft.com/office/drawing/2014/main" id="{547C10D9-4811-A840-FE16-1DD0A663E21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Racine Harbor Through Time</a:t>
            </a:r>
          </a:p>
        </p:txBody>
      </p:sp>
    </p:spTree>
    <p:extLst>
      <p:ext uri="{BB962C8B-B14F-4D97-AF65-F5344CB8AC3E}">
        <p14:creationId xmlns:p14="http://schemas.microsoft.com/office/powerpoint/2010/main" val="3773612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04;p2" descr="Racine Harbor undated photo postcard with working boat (left) and Coast Guard station (right). &#10;">
            <a:extLst>
              <a:ext uri="{FF2B5EF4-FFF2-40B4-BE49-F238E27FC236}">
                <a16:creationId xmlns:a16="http://schemas.microsoft.com/office/drawing/2014/main" id="{C5FBB095-B21A-EEEC-0C47-F871F77DCA7F}"/>
              </a:ext>
            </a:extLst>
          </p:cNvPr>
          <p:cNvPicPr preferRelativeResize="0">
            <a:picLocks noChangeAspect="1"/>
          </p:cNvPicPr>
          <p:nvPr/>
        </p:nvPicPr>
        <p:blipFill rotWithShape="1">
          <a:blip r:embed="rId3">
            <a:alphaModFix/>
          </a:blip>
          <a:srcRect/>
          <a:stretch/>
        </p:blipFill>
        <p:spPr>
          <a:xfrm>
            <a:off x="557292" y="-1022885"/>
            <a:ext cx="10802966" cy="7344398"/>
          </a:xfrm>
          <a:prstGeom prst="rect">
            <a:avLst/>
          </a:prstGeom>
          <a:noFill/>
          <a:ln>
            <a:noFill/>
          </a:ln>
        </p:spPr>
      </p:pic>
      <p:sp>
        <p:nvSpPr>
          <p:cNvPr id="7" name="Google Shape;105;p2">
            <a:extLst>
              <a:ext uri="{FF2B5EF4-FFF2-40B4-BE49-F238E27FC236}">
                <a16:creationId xmlns:a16="http://schemas.microsoft.com/office/drawing/2014/main" id="{F0DC0AF9-0418-4640-1C4E-72963F8228E3}"/>
              </a:ext>
              <a:ext uri="{C183D7F6-B498-43B3-948B-1728B52AA6E4}">
                <adec:decorative xmlns:adec="http://schemas.microsoft.com/office/drawing/2017/decorative" val="1"/>
              </a:ext>
            </a:extLst>
          </p:cNvPr>
          <p:cNvSpPr>
            <a:spLocks noChangeAspect="1"/>
          </p:cNvSpPr>
          <p:nvPr/>
        </p:nvSpPr>
        <p:spPr>
          <a:xfrm>
            <a:off x="564541" y="2817154"/>
            <a:ext cx="2642183" cy="1611983"/>
          </a:xfrm>
          <a:prstGeom prst="ellipse">
            <a:avLst/>
          </a:prstGeom>
          <a:noFill/>
          <a:ln w="285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8" name="Google Shape;106;p2">
            <a:extLst>
              <a:ext uri="{FF2B5EF4-FFF2-40B4-BE49-F238E27FC236}">
                <a16:creationId xmlns:a16="http://schemas.microsoft.com/office/drawing/2014/main" id="{05F7B55D-91D5-6D35-BA10-FCC782AD27A2}"/>
              </a:ext>
              <a:ext uri="{C183D7F6-B498-43B3-948B-1728B52AA6E4}">
                <adec:decorative xmlns:adec="http://schemas.microsoft.com/office/drawing/2017/decorative" val="1"/>
              </a:ext>
            </a:extLst>
          </p:cNvPr>
          <p:cNvSpPr>
            <a:spLocks noChangeAspect="1"/>
          </p:cNvSpPr>
          <p:nvPr/>
        </p:nvSpPr>
        <p:spPr>
          <a:xfrm>
            <a:off x="9098183" y="2666971"/>
            <a:ext cx="1687272" cy="1137905"/>
          </a:xfrm>
          <a:prstGeom prst="ellipse">
            <a:avLst/>
          </a:prstGeom>
          <a:noFill/>
          <a:ln w="285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00AD976C-7E1D-0651-E28C-2BB75B65988D}"/>
              </a:ext>
            </a:extLst>
          </p:cNvPr>
          <p:cNvSpPr>
            <a:spLocks noGrp="1" noChangeAspect="1"/>
          </p:cNvSpPr>
          <p:nvPr>
            <p:ph type="title"/>
          </p:nvPr>
        </p:nvSpPr>
        <p:spPr>
          <a:xfrm>
            <a:off x="557292" y="87591"/>
            <a:ext cx="10802966" cy="1066800"/>
          </a:xfrm>
          <a:solidFill>
            <a:srgbClr val="D2B586"/>
          </a:solidFill>
        </p:spPr>
        <p:txBody>
          <a:bodyPr anchor="t"/>
          <a:lstStyle/>
          <a:p>
            <a:r>
              <a:rPr lang="en-US" dirty="0"/>
              <a:t>Racine Harbor – </a:t>
            </a:r>
            <a:br>
              <a:rPr lang="en-US" dirty="0"/>
            </a:br>
            <a:r>
              <a:rPr lang="en-US" dirty="0"/>
              <a:t>Early image from South Harbor</a:t>
            </a:r>
          </a:p>
        </p:txBody>
      </p:sp>
      <p:sp>
        <p:nvSpPr>
          <p:cNvPr id="11" name="Google Shape;95;gecc360ead4_0_0">
            <a:extLst>
              <a:ext uri="{FF2B5EF4-FFF2-40B4-BE49-F238E27FC236}">
                <a16:creationId xmlns:a16="http://schemas.microsoft.com/office/drawing/2014/main" id="{DC808FA2-4F15-0D3F-451E-F80A60671F63}"/>
              </a:ext>
            </a:extLst>
          </p:cNvPr>
          <p:cNvSpPr txBox="1"/>
          <p:nvPr/>
        </p:nvSpPr>
        <p:spPr>
          <a:xfrm>
            <a:off x="1790236" y="5670738"/>
            <a:ext cx="8830500" cy="892800"/>
          </a:xfrm>
          <a:prstGeom prst="rect">
            <a:avLst/>
          </a:prstGeom>
          <a:noFill/>
          <a:ln>
            <a:noFill/>
          </a:ln>
        </p:spPr>
        <p:txBody>
          <a:bodyPr spcFirstLastPara="1" wrap="square" lIns="91425" tIns="45700" rIns="91425" bIns="45700" anchor="t" anchorCtr="0">
            <a:spAutoFit/>
          </a:bodyPr>
          <a:lstStyle/>
          <a:p>
            <a:endParaRPr sz="3000" dirty="0">
              <a:solidFill>
                <a:srgbClr val="C00000"/>
              </a:solidFill>
              <a:latin typeface="Calibri"/>
              <a:ea typeface="Calibri"/>
              <a:cs typeface="Calibri"/>
              <a:sym typeface="Calibri"/>
            </a:endParaRPr>
          </a:p>
          <a:p>
            <a:endParaRPr sz="1100" dirty="0">
              <a:solidFill>
                <a:srgbClr val="C00000"/>
              </a:solidFill>
              <a:latin typeface="Calibri"/>
              <a:ea typeface="Calibri"/>
              <a:cs typeface="Calibri"/>
              <a:sym typeface="Calibri"/>
            </a:endParaRPr>
          </a:p>
          <a:p>
            <a:pPr algn="r"/>
            <a:r>
              <a:rPr lang="en-US" sz="1100" dirty="0">
                <a:solidFill>
                  <a:schemeClr val="dk1"/>
                </a:solidFill>
                <a:latin typeface="Calibri"/>
                <a:ea typeface="Calibri"/>
                <a:cs typeface="Calibri"/>
                <a:sym typeface="Calibri"/>
              </a:rPr>
              <a:t>Source </a:t>
            </a:r>
            <a:r>
              <a:rPr lang="en-US" sz="1100"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http://www.vindustries.com/racinehistory/features/harbor-of-racine</a:t>
            </a:r>
            <a:r>
              <a:rPr lang="en-US"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p:txBody>
      </p:sp>
      <p:sp>
        <p:nvSpPr>
          <p:cNvPr id="5" name="Footer Placeholder 4">
            <a:extLst>
              <a:ext uri="{FF2B5EF4-FFF2-40B4-BE49-F238E27FC236}">
                <a16:creationId xmlns:a16="http://schemas.microsoft.com/office/drawing/2014/main" id="{547C10D9-4811-A840-FE16-1DD0A663E21F}"/>
              </a:ext>
              <a:ext uri="{C183D7F6-B498-43B3-948B-1728B52AA6E4}">
                <adec:decorative xmlns:adec="http://schemas.microsoft.com/office/drawing/2017/decorative" val="1"/>
              </a:ext>
            </a:extLst>
          </p:cNvPr>
          <p:cNvSpPr>
            <a:spLocks noGrp="1"/>
          </p:cNvSpPr>
          <p:nvPr>
            <p:ph type="ftr" sz="quarter" idx="11"/>
          </p:nvPr>
        </p:nvSpPr>
        <p:spPr>
          <a:xfrm>
            <a:off x="0" y="6563538"/>
            <a:ext cx="12192000" cy="294461"/>
          </a:xfrm>
        </p:spPr>
        <p:txBody>
          <a:bodyPr/>
          <a:lstStyle/>
          <a:p>
            <a:r>
              <a:rPr lang="en-US" dirty="0"/>
              <a:t>Racine Harbor Through Time</a:t>
            </a:r>
          </a:p>
        </p:txBody>
      </p:sp>
    </p:spTree>
    <p:extLst>
      <p:ext uri="{BB962C8B-B14F-4D97-AF65-F5344CB8AC3E}">
        <p14:creationId xmlns:p14="http://schemas.microsoft.com/office/powerpoint/2010/main" val="4106387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6" name="Google Shape;116;p3"/>
          <p:cNvSpPr txBox="1">
            <a:spLocks noGrp="1"/>
          </p:cNvSpPr>
          <p:nvPr>
            <p:ph type="title"/>
          </p:nvPr>
        </p:nvSpPr>
        <p:spPr>
          <a:xfrm>
            <a:off x="5943600" y="598523"/>
            <a:ext cx="5173579" cy="147728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a:lnSpc>
                <a:spcPct val="100000"/>
              </a:lnSpc>
              <a:spcBef>
                <a:spcPts val="0"/>
              </a:spcBef>
              <a:buClr>
                <a:srgbClr val="000000"/>
              </a:buClr>
              <a:defRPr/>
            </a:pPr>
            <a:r>
              <a:rPr lang="en-US" sz="3000" b="0" kern="0" dirty="0">
                <a:latin typeface="Calibri"/>
                <a:ea typeface="Calibri"/>
                <a:cs typeface="Calibri"/>
                <a:sym typeface="Calibri"/>
              </a:rPr>
              <a:t>Historic and Modern Pictures of the U.S. Coast Guard Station, Racine Harbor</a:t>
            </a:r>
          </a:p>
        </p:txBody>
      </p:sp>
      <p:pic>
        <p:nvPicPr>
          <p:cNvPr id="112" name="Google Shape;112;p3" descr="Undated historic photo postcard of the Life Saving Station ( US Coast Guard Station) in Racine Wisconsin. The red brick building consists of a central door and tower. The tower is three stories with watch windows on all sides.  The building also contains many windows with three windows to each side of the central door and one  dormer window along the roof line to either side of the central tower. &#10;&#10;Adjacent to the building on either side are two metal towers. In the foreground is a concrete pier."/>
          <p:cNvPicPr preferRelativeResize="0"/>
          <p:nvPr/>
        </p:nvPicPr>
        <p:blipFill rotWithShape="1">
          <a:blip r:embed="rId3">
            <a:alphaModFix/>
          </a:blip>
          <a:srcRect/>
          <a:stretch/>
        </p:blipFill>
        <p:spPr>
          <a:xfrm>
            <a:off x="612751" y="95436"/>
            <a:ext cx="4876800" cy="3019425"/>
          </a:xfrm>
          <a:prstGeom prst="rect">
            <a:avLst/>
          </a:prstGeom>
          <a:noFill/>
          <a:ln>
            <a:noFill/>
          </a:ln>
        </p:spPr>
      </p:pic>
      <p:sp>
        <p:nvSpPr>
          <p:cNvPr id="115" name="Google Shape;115;p3"/>
          <p:cNvSpPr txBox="1"/>
          <p:nvPr/>
        </p:nvSpPr>
        <p:spPr>
          <a:xfrm>
            <a:off x="612751" y="3097268"/>
            <a:ext cx="4775196" cy="261570"/>
          </a:xfrm>
          <a:prstGeom prst="rect">
            <a:avLst/>
          </a:prstGeom>
          <a:noFill/>
          <a:ln>
            <a:noFill/>
          </a:ln>
        </p:spPr>
        <p:txBody>
          <a:bodyPr spcFirstLastPara="1" wrap="square" lIns="91425" tIns="45700" rIns="91425" bIns="45700" anchor="t" anchorCtr="0">
            <a:spAutoFit/>
          </a:bodyPr>
          <a:lstStyle/>
          <a:p>
            <a:r>
              <a:rPr lang="en-US" sz="1100" dirty="0">
                <a:solidFill>
                  <a:schemeClr val="dk1"/>
                </a:solidFill>
                <a:latin typeface="Calibri"/>
                <a:ea typeface="Calibri"/>
                <a:cs typeface="Calibri"/>
              </a:rPr>
              <a:t>Source: </a:t>
            </a:r>
            <a:r>
              <a:rPr lang="en-US" sz="1100" dirty="0">
                <a:solidFill>
                  <a:schemeClr val="dk1"/>
                </a:solidFill>
                <a:latin typeface="Calibri"/>
                <a:ea typeface="Calibri"/>
                <a:cs typeface="Calibri"/>
                <a:hlinkClick r:id="rId4">
                  <a:extLst>
                    <a:ext uri="{A12FA001-AC4F-418D-AE19-62706E023703}">
                      <ahyp:hlinkClr xmlns:ahyp="http://schemas.microsoft.com/office/drawing/2018/hyperlinkcolor" val="tx"/>
                    </a:ext>
                  </a:extLst>
                </a:hlinkClick>
              </a:rPr>
              <a:t>http://www.vindustries.com/racinehistory/features/harbor-of-racine/</a:t>
            </a:r>
            <a:r>
              <a:rPr lang="en-US" sz="1100" dirty="0">
                <a:solidFill>
                  <a:schemeClr val="dk1"/>
                </a:solidFill>
                <a:latin typeface="Calibri"/>
                <a:ea typeface="Calibri"/>
                <a:cs typeface="Calibri"/>
              </a:rPr>
              <a:t> </a:t>
            </a:r>
            <a:endParaRPr sz="1100" dirty="0">
              <a:solidFill>
                <a:schemeClr val="dk1"/>
              </a:solidFill>
              <a:latin typeface="Calibri"/>
              <a:ea typeface="Calibri"/>
              <a:cs typeface="Calibri"/>
            </a:endParaRPr>
          </a:p>
        </p:txBody>
      </p:sp>
      <p:pic>
        <p:nvPicPr>
          <p:cNvPr id="117" name="Google Shape;117;p3" descr="Racine Harbor undated historic photo postcard with US Coast Guard Station at the right of the postcard.  "/>
          <p:cNvPicPr preferRelativeResize="0"/>
          <p:nvPr/>
        </p:nvPicPr>
        <p:blipFill>
          <a:blip r:embed="rId5">
            <a:alphaModFix/>
          </a:blip>
          <a:stretch>
            <a:fillRect/>
          </a:stretch>
        </p:blipFill>
        <p:spPr>
          <a:xfrm>
            <a:off x="1789540" y="3351767"/>
            <a:ext cx="2382200" cy="2863208"/>
          </a:xfrm>
          <a:prstGeom prst="rect">
            <a:avLst/>
          </a:prstGeom>
          <a:noFill/>
          <a:ln>
            <a:noFill/>
          </a:ln>
        </p:spPr>
      </p:pic>
      <p:sp>
        <p:nvSpPr>
          <p:cNvPr id="3" name="TextBox 2">
            <a:extLst>
              <a:ext uri="{FF2B5EF4-FFF2-40B4-BE49-F238E27FC236}">
                <a16:creationId xmlns:a16="http://schemas.microsoft.com/office/drawing/2014/main" id="{7FDEAF33-80C5-CD41-0E4E-CD76A73248EB}"/>
              </a:ext>
            </a:extLst>
          </p:cNvPr>
          <p:cNvSpPr txBox="1"/>
          <p:nvPr/>
        </p:nvSpPr>
        <p:spPr>
          <a:xfrm>
            <a:off x="294968" y="6218903"/>
            <a:ext cx="6096000" cy="5386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aseline="0">
                <a:solidFill>
                  <a:srgbClr val="202020"/>
                </a:solidFill>
                <a:latin typeface="Calibri"/>
              </a:rPr>
              <a:t>Source </a:t>
            </a:r>
            <a:r>
              <a:rPr lang="en-US" sz="1100" u="sng" strike="noStrike" baseline="0">
                <a:solidFill>
                  <a:srgbClr val="202020"/>
                </a:solidFill>
                <a:latin typeface="Calibri"/>
                <a:ea typeface="Segoe UI"/>
                <a:cs typeface="Segoe UI"/>
                <a:hlinkClick r:id="rId6">
                  <a:extLst>
                    <a:ext uri="{A12FA001-AC4F-418D-AE19-62706E023703}">
                      <ahyp:hlinkClr xmlns:ahyp="http://schemas.microsoft.com/office/drawing/2018/hyperlinkcolor" val="tx"/>
                    </a:ext>
                  </a:extLst>
                </a:hlinkClick>
              </a:rPr>
              <a:t>http://www.vindustries.com/racinehistory/features/harbor-of-racine</a:t>
            </a:r>
            <a:r>
              <a:rPr lang="en-US" sz="1100" baseline="0">
                <a:solidFill>
                  <a:srgbClr val="202020"/>
                </a:solidFill>
                <a:latin typeface="Calibri"/>
              </a:rPr>
              <a:t> </a:t>
            </a:r>
            <a:endParaRPr lang="en-US"/>
          </a:p>
          <a:p>
            <a:pPr algn="ctr"/>
            <a:endParaRPr lang="en-US"/>
          </a:p>
        </p:txBody>
      </p:sp>
      <p:pic>
        <p:nvPicPr>
          <p:cNvPr id="113" name="Google Shape;113;p3" descr="Undated modern photo postcard of the Life Saving Station (US Coast Guard Station) in Racine, Wisconsin. The former red brick building and central door and tower are now painted white. The dormer window along the roof line to either side of the central tower continue to emerge from a red roof. &#10;&#10;A new metal tower to the left of the building persists, but the flag tower to the right is gone.  In the foreground, a series of pleasure and fishing boats are tied to the pier."/>
          <p:cNvPicPr preferRelativeResize="0"/>
          <p:nvPr/>
        </p:nvPicPr>
        <p:blipFill rotWithShape="1">
          <a:blip r:embed="rId7">
            <a:alphaModFix/>
          </a:blip>
          <a:srcRect/>
          <a:stretch/>
        </p:blipFill>
        <p:spPr>
          <a:xfrm>
            <a:off x="5648563" y="2974796"/>
            <a:ext cx="4876800" cy="3194304"/>
          </a:xfrm>
          <a:prstGeom prst="rect">
            <a:avLst/>
          </a:prstGeom>
          <a:noFill/>
          <a:ln>
            <a:noFill/>
          </a:ln>
        </p:spPr>
      </p:pic>
      <p:sp>
        <p:nvSpPr>
          <p:cNvPr id="114" name="Google Shape;114;p3"/>
          <p:cNvSpPr txBox="1"/>
          <p:nvPr/>
        </p:nvSpPr>
        <p:spPr>
          <a:xfrm>
            <a:off x="5494965" y="6286094"/>
            <a:ext cx="5354494" cy="400069"/>
          </a:xfrm>
          <a:prstGeom prst="rect">
            <a:avLst/>
          </a:prstGeom>
          <a:noFill/>
          <a:ln>
            <a:noFill/>
          </a:ln>
        </p:spPr>
        <p:txBody>
          <a:bodyPr spcFirstLastPara="1" wrap="square" lIns="91425" tIns="45700" rIns="91425" bIns="45700" anchor="t" anchorCtr="0">
            <a:spAutoFit/>
          </a:bodyPr>
          <a:lstStyle/>
          <a:p>
            <a:r>
              <a:rPr lang="en-US" sz="1100" dirty="0">
                <a:solidFill>
                  <a:schemeClr val="dk1"/>
                </a:solidFill>
                <a:latin typeface="Calibri"/>
                <a:ea typeface="Calibri"/>
                <a:cs typeface="Calibri"/>
              </a:rPr>
              <a:t>Source: </a:t>
            </a:r>
            <a:r>
              <a:rPr lang="en-US" sz="1100" dirty="0">
                <a:solidFill>
                  <a:schemeClr val="dk1"/>
                </a:solidFill>
                <a:latin typeface="Calibri"/>
                <a:ea typeface="Calibri"/>
                <a:cs typeface="Calibri"/>
                <a:hlinkClick r:id="rId8">
                  <a:extLst>
                    <a:ext uri="{A12FA001-AC4F-418D-AE19-62706E023703}">
                      <ahyp:hlinkClr xmlns:ahyp="http://schemas.microsoft.com/office/drawing/2018/hyperlinkcolor" val="tx"/>
                    </a:ext>
                  </a:extLst>
                </a:hlinkClick>
              </a:rPr>
              <a:t>https://www.travelwisconsin.com/architecture/racine-harbor-lighthouse-198114</a:t>
            </a:r>
            <a:endParaRPr sz="1100" dirty="0">
              <a:solidFill>
                <a:schemeClr val="dk1"/>
              </a:solidFill>
              <a:latin typeface="Calibri"/>
              <a:ea typeface="Calibri"/>
              <a:cs typeface="Calibri"/>
            </a:endParaRPr>
          </a:p>
          <a:p>
            <a:endParaRPr sz="900" dirty="0">
              <a:solidFill>
                <a:srgbClr val="C00000"/>
              </a:solidFill>
              <a:latin typeface="Arial"/>
              <a:ea typeface="Arial"/>
              <a:cs typeface="Arial"/>
              <a:sym typeface="Arial"/>
            </a:endParaRPr>
          </a:p>
        </p:txBody>
      </p:sp>
      <p:sp>
        <p:nvSpPr>
          <p:cNvPr id="118" name="Google Shape;118;p3">
            <a:extLst>
              <a:ext uri="{C183D7F6-B498-43B3-948B-1728B52AA6E4}">
                <adec:decorative xmlns:adec="http://schemas.microsoft.com/office/drawing/2017/decorative" val="1"/>
              </a:ext>
            </a:extLst>
          </p:cNvPr>
          <p:cNvSpPr/>
          <p:nvPr/>
        </p:nvSpPr>
        <p:spPr>
          <a:xfrm>
            <a:off x="1785851" y="873458"/>
            <a:ext cx="1918133" cy="1614165"/>
          </a:xfrm>
          <a:prstGeom prst="ellipse">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9" name="Google Shape;119;p3">
            <a:extLst>
              <a:ext uri="{C183D7F6-B498-43B3-948B-1728B52AA6E4}">
                <adec:decorative xmlns:adec="http://schemas.microsoft.com/office/drawing/2017/decorative" val="1"/>
              </a:ext>
            </a:extLst>
          </p:cNvPr>
          <p:cNvSpPr/>
          <p:nvPr/>
        </p:nvSpPr>
        <p:spPr>
          <a:xfrm>
            <a:off x="6388750" y="3660107"/>
            <a:ext cx="2319000" cy="1882800"/>
          </a:xfrm>
          <a:prstGeom prst="ellipse">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 name="Footer Placeholder 4">
            <a:extLst>
              <a:ext uri="{FF2B5EF4-FFF2-40B4-BE49-F238E27FC236}">
                <a16:creationId xmlns:a16="http://schemas.microsoft.com/office/drawing/2014/main" id="{3D66F67F-11DC-6E4B-7672-1892C6068CB3}"/>
              </a:ext>
              <a:ext uri="{C183D7F6-B498-43B3-948B-1728B52AA6E4}">
                <adec:decorative xmlns:adec="http://schemas.microsoft.com/office/drawing/2017/decorative" val="1"/>
              </a:ext>
            </a:extLst>
          </p:cNvPr>
          <p:cNvSpPr>
            <a:spLocks noGrp="1"/>
          </p:cNvSpPr>
          <p:nvPr>
            <p:ph type="ftr" sz="quarter" idx="11"/>
          </p:nvPr>
        </p:nvSpPr>
        <p:spPr>
          <a:solidFill>
            <a:schemeClr val="tx1"/>
          </a:solidFill>
        </p:spPr>
        <p:txBody>
          <a:bodyPr/>
          <a:lstStyle/>
          <a:p>
            <a:pPr algn="l"/>
            <a:r>
              <a:rPr lang="en-US" dirty="0"/>
              <a:t>Racine Harbor Through Time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976C-7E1D-0651-E28C-2BB75B65988D}"/>
              </a:ext>
            </a:extLst>
          </p:cNvPr>
          <p:cNvSpPr>
            <a:spLocks noGrp="1" noChangeAspect="1"/>
          </p:cNvSpPr>
          <p:nvPr>
            <p:ph type="title"/>
          </p:nvPr>
        </p:nvSpPr>
        <p:spPr>
          <a:xfrm>
            <a:off x="557292" y="87591"/>
            <a:ext cx="10802966" cy="1066800"/>
          </a:xfrm>
          <a:solidFill>
            <a:schemeClr val="bg1"/>
          </a:solidFill>
        </p:spPr>
        <p:txBody>
          <a:bodyPr anchor="t"/>
          <a:lstStyle/>
          <a:p>
            <a:r>
              <a:rPr lang="en-US" dirty="0"/>
              <a:t>Root River Map  Pre-1843</a:t>
            </a:r>
          </a:p>
        </p:txBody>
      </p:sp>
      <p:pic>
        <p:nvPicPr>
          <p:cNvPr id="3" name="Google Shape;126;p4" descr="Pre-1843 map of the Root River and sand bar that separates the river from Lake Michigan. The Root River flows north (up), curves east (right), and curves back south (down), flowing out to Lake Michigan through a river mouth gap in the sand bar located near the bottom of the map. The location of a &quot;cut through&quot; the sand bar made in 1843 is shown near the top of the map. This &quot;cut through&quot; moved the river mouth north around 600 feet from its natural location, eliminating the curve south in the river.&#10;&#10;">
            <a:extLst>
              <a:ext uri="{FF2B5EF4-FFF2-40B4-BE49-F238E27FC236}">
                <a16:creationId xmlns:a16="http://schemas.microsoft.com/office/drawing/2014/main" id="{F9081FD4-1E15-1765-B9BB-53E21F7E2DAB}"/>
              </a:ext>
            </a:extLst>
          </p:cNvPr>
          <p:cNvPicPr preferRelativeResize="0"/>
          <p:nvPr/>
        </p:nvPicPr>
        <p:blipFill rotWithShape="1">
          <a:blip r:embed="rId3">
            <a:alphaModFix/>
          </a:blip>
          <a:srcRect t="12165"/>
          <a:stretch/>
        </p:blipFill>
        <p:spPr>
          <a:xfrm>
            <a:off x="2512296" y="619241"/>
            <a:ext cx="7481022" cy="5462080"/>
          </a:xfrm>
          <a:prstGeom prst="rect">
            <a:avLst/>
          </a:prstGeom>
          <a:noFill/>
          <a:ln>
            <a:noFill/>
          </a:ln>
        </p:spPr>
      </p:pic>
      <p:sp>
        <p:nvSpPr>
          <p:cNvPr id="4" name="Google Shape;127;p4">
            <a:extLst>
              <a:ext uri="{FF2B5EF4-FFF2-40B4-BE49-F238E27FC236}">
                <a16:creationId xmlns:a16="http://schemas.microsoft.com/office/drawing/2014/main" id="{CE7DDA3D-1A6C-05EB-BF3A-067DD906C0D0}"/>
              </a:ext>
              <a:ext uri="{C183D7F6-B498-43B3-948B-1728B52AA6E4}">
                <adec:decorative xmlns:adec="http://schemas.microsoft.com/office/drawing/2017/decorative" val="1"/>
              </a:ext>
            </a:extLst>
          </p:cNvPr>
          <p:cNvSpPr/>
          <p:nvPr/>
        </p:nvSpPr>
        <p:spPr>
          <a:xfrm>
            <a:off x="7354486" y="3989710"/>
            <a:ext cx="1322400" cy="1164300"/>
          </a:xfrm>
          <a:prstGeom prst="ellipse">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 name="Google Shape;95;gecc360ead4_0_0">
            <a:extLst>
              <a:ext uri="{FF2B5EF4-FFF2-40B4-BE49-F238E27FC236}">
                <a16:creationId xmlns:a16="http://schemas.microsoft.com/office/drawing/2014/main" id="{0D6C2D47-1FE1-1E24-D166-6B0CEFF627F8}"/>
              </a:ext>
            </a:extLst>
          </p:cNvPr>
          <p:cNvSpPr txBox="1"/>
          <p:nvPr/>
        </p:nvSpPr>
        <p:spPr>
          <a:xfrm>
            <a:off x="1734923" y="5548302"/>
            <a:ext cx="8830500" cy="892800"/>
          </a:xfrm>
          <a:prstGeom prst="rect">
            <a:avLst/>
          </a:prstGeom>
          <a:noFill/>
          <a:ln>
            <a:noFill/>
          </a:ln>
        </p:spPr>
        <p:txBody>
          <a:bodyPr spcFirstLastPara="1" wrap="square" lIns="91425" tIns="45700" rIns="91425" bIns="45700" anchor="t" anchorCtr="0">
            <a:spAutoFit/>
          </a:bodyPr>
          <a:lstStyle/>
          <a:p>
            <a:endParaRPr sz="3000" dirty="0">
              <a:solidFill>
                <a:srgbClr val="C00000"/>
              </a:solidFill>
              <a:latin typeface="Calibri"/>
              <a:ea typeface="Calibri"/>
              <a:cs typeface="Calibri"/>
              <a:sym typeface="Calibri"/>
            </a:endParaRPr>
          </a:p>
          <a:p>
            <a:endParaRPr sz="1100" dirty="0">
              <a:solidFill>
                <a:srgbClr val="C00000"/>
              </a:solidFill>
              <a:latin typeface="Calibri"/>
              <a:ea typeface="Calibri"/>
              <a:cs typeface="Calibri"/>
              <a:sym typeface="Calibri"/>
            </a:endParaRPr>
          </a:p>
          <a:p>
            <a:pPr algn="r"/>
            <a:r>
              <a:rPr lang="en-US" sz="1100" dirty="0">
                <a:solidFill>
                  <a:schemeClr val="dk1"/>
                </a:solidFill>
                <a:latin typeface="Calibri"/>
                <a:ea typeface="Calibri"/>
                <a:cs typeface="Calibri"/>
                <a:sym typeface="Calibri"/>
              </a:rPr>
              <a:t>Source:</a:t>
            </a:r>
            <a:r>
              <a:rPr lang="en-US" sz="1100" dirty="0">
                <a:solidFill>
                  <a:srgbClr val="C00000"/>
                </a:solidFill>
                <a:latin typeface="Calibri"/>
                <a:ea typeface="Calibri"/>
                <a:cs typeface="Calibri"/>
                <a:sym typeface="Calibri"/>
              </a:rPr>
              <a:t> </a:t>
            </a:r>
            <a:r>
              <a:rPr lang="en-US" sz="1050" dirty="0"/>
              <a:t>https://rlamps.org/Early-facts.htm</a:t>
            </a:r>
            <a:r>
              <a:rPr lang="en-US"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p:txBody>
      </p:sp>
      <p:sp>
        <p:nvSpPr>
          <p:cNvPr id="5" name="Footer Placeholder 4">
            <a:extLst>
              <a:ext uri="{FF2B5EF4-FFF2-40B4-BE49-F238E27FC236}">
                <a16:creationId xmlns:a16="http://schemas.microsoft.com/office/drawing/2014/main" id="{547C10D9-4811-A840-FE16-1DD0A663E21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Racine Harbor Through Time</a:t>
            </a:r>
          </a:p>
        </p:txBody>
      </p:sp>
    </p:spTree>
    <p:extLst>
      <p:ext uri="{BB962C8B-B14F-4D97-AF65-F5344CB8AC3E}">
        <p14:creationId xmlns:p14="http://schemas.microsoft.com/office/powerpoint/2010/main" val="707229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6;gecc360ead4_0_0" descr="Map: Birds Eye View of Racine Harbor 1874. Lake Michigan is in the foreground with sailing vessels and steam ships plying the waters. Two parallel piers extend from the mouth of the Root river into Lake Michigan and form a channel for ships. A lighthouse situated on the north pier serves to guide the ships as they transit from lake to river. Houses and other buildings are situated in a rough grid pattern on both sides of the river, although a natural buffer along the banks remain.">
            <a:extLst>
              <a:ext uri="{FF2B5EF4-FFF2-40B4-BE49-F238E27FC236}">
                <a16:creationId xmlns:a16="http://schemas.microsoft.com/office/drawing/2014/main" id="{3FAF0243-0AD2-FB34-C0B0-3FE5C5B8697A}"/>
              </a:ext>
            </a:extLst>
          </p:cNvPr>
          <p:cNvPicPr preferRelativeResize="0">
            <a:picLocks noChangeAspect="1"/>
          </p:cNvPicPr>
          <p:nvPr/>
        </p:nvPicPr>
        <p:blipFill rotWithShape="1">
          <a:blip r:embed="rId3">
            <a:alphaModFix/>
          </a:blip>
          <a:srcRect/>
          <a:stretch/>
        </p:blipFill>
        <p:spPr>
          <a:xfrm>
            <a:off x="495300" y="-573437"/>
            <a:ext cx="10864958" cy="6866841"/>
          </a:xfrm>
          <a:prstGeom prst="rect">
            <a:avLst/>
          </a:prstGeom>
          <a:noFill/>
          <a:ln>
            <a:noFill/>
          </a:ln>
        </p:spPr>
      </p:pic>
      <p:sp>
        <p:nvSpPr>
          <p:cNvPr id="2" name="Title 1">
            <a:extLst>
              <a:ext uri="{FF2B5EF4-FFF2-40B4-BE49-F238E27FC236}">
                <a16:creationId xmlns:a16="http://schemas.microsoft.com/office/drawing/2014/main" id="{00AD976C-7E1D-0651-E28C-2BB75B65988D}"/>
              </a:ext>
            </a:extLst>
          </p:cNvPr>
          <p:cNvSpPr>
            <a:spLocks noGrp="1" noChangeAspect="1"/>
          </p:cNvSpPr>
          <p:nvPr>
            <p:ph type="title"/>
          </p:nvPr>
        </p:nvSpPr>
        <p:spPr>
          <a:xfrm>
            <a:off x="557292" y="87591"/>
            <a:ext cx="10802966" cy="1066800"/>
          </a:xfrm>
          <a:solidFill>
            <a:srgbClr val="D2B586"/>
          </a:solidFill>
        </p:spPr>
        <p:txBody>
          <a:bodyPr anchor="t"/>
          <a:lstStyle/>
          <a:p>
            <a:r>
              <a:rPr lang="en-US" dirty="0"/>
              <a:t>Racine Harbor – 1874 Map</a:t>
            </a:r>
          </a:p>
        </p:txBody>
      </p:sp>
      <p:sp>
        <p:nvSpPr>
          <p:cNvPr id="4" name="Google Shape;97;gecc360ead4_0_0">
            <a:extLst>
              <a:ext uri="{FF2B5EF4-FFF2-40B4-BE49-F238E27FC236}">
                <a16:creationId xmlns:a16="http://schemas.microsoft.com/office/drawing/2014/main" id="{CF9AC371-A95C-55E0-3A46-90794B528CCE}"/>
              </a:ext>
              <a:ext uri="{C183D7F6-B498-43B3-948B-1728B52AA6E4}">
                <adec:decorative xmlns:adec="http://schemas.microsoft.com/office/drawing/2017/decorative" val="1"/>
              </a:ext>
            </a:extLst>
          </p:cNvPr>
          <p:cNvSpPr/>
          <p:nvPr/>
        </p:nvSpPr>
        <p:spPr>
          <a:xfrm>
            <a:off x="4425075" y="2249191"/>
            <a:ext cx="5239800" cy="3394500"/>
          </a:xfrm>
          <a:prstGeom prst="ellipse">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 name="Google Shape;95;gecc360ead4_0_0">
            <a:extLst>
              <a:ext uri="{FF2B5EF4-FFF2-40B4-BE49-F238E27FC236}">
                <a16:creationId xmlns:a16="http://schemas.microsoft.com/office/drawing/2014/main" id="{6CE30AB0-C553-F4E4-FD39-76F651B7F615}"/>
              </a:ext>
            </a:extLst>
          </p:cNvPr>
          <p:cNvSpPr txBox="1"/>
          <p:nvPr/>
        </p:nvSpPr>
        <p:spPr>
          <a:xfrm>
            <a:off x="1734923" y="5656091"/>
            <a:ext cx="8830500" cy="892800"/>
          </a:xfrm>
          <a:prstGeom prst="rect">
            <a:avLst/>
          </a:prstGeom>
          <a:noFill/>
          <a:ln>
            <a:noFill/>
          </a:ln>
        </p:spPr>
        <p:txBody>
          <a:bodyPr spcFirstLastPara="1" wrap="square" lIns="91425" tIns="45700" rIns="91425" bIns="45700" anchor="t" anchorCtr="0">
            <a:spAutoFit/>
          </a:bodyPr>
          <a:lstStyle/>
          <a:p>
            <a:endParaRPr sz="3000" dirty="0">
              <a:solidFill>
                <a:srgbClr val="C00000"/>
              </a:solidFill>
              <a:latin typeface="Calibri"/>
              <a:ea typeface="Calibri"/>
              <a:cs typeface="Calibri"/>
              <a:sym typeface="Calibri"/>
            </a:endParaRPr>
          </a:p>
          <a:p>
            <a:endParaRPr sz="1100" dirty="0">
              <a:solidFill>
                <a:srgbClr val="C00000"/>
              </a:solidFill>
              <a:latin typeface="Calibri"/>
              <a:ea typeface="Calibri"/>
              <a:cs typeface="Calibri"/>
              <a:sym typeface="Calibri"/>
            </a:endParaRPr>
          </a:p>
          <a:p>
            <a:pPr algn="r"/>
            <a:r>
              <a:rPr lang="en-US" sz="1100" dirty="0">
                <a:solidFill>
                  <a:schemeClr val="dk1"/>
                </a:solidFill>
                <a:latin typeface="Calibri"/>
                <a:ea typeface="Calibri"/>
                <a:cs typeface="Calibri"/>
                <a:sym typeface="Calibri"/>
              </a:rPr>
              <a:t>Source:</a:t>
            </a:r>
            <a:r>
              <a:rPr lang="en-US" sz="1100" dirty="0">
                <a:solidFill>
                  <a:srgbClr val="C00000"/>
                </a:solidFill>
                <a:latin typeface="Calibri"/>
                <a:ea typeface="Calibri"/>
                <a:cs typeface="Calibri"/>
                <a:sym typeface="Calibri"/>
              </a:rPr>
              <a:t> </a:t>
            </a:r>
            <a:r>
              <a:rPr lang="en-US" sz="1100"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https://content.wisconsinhistory.org/digital/collection/maps/id/130/</a:t>
            </a:r>
            <a:r>
              <a:rPr lang="en-US"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p:txBody>
      </p:sp>
      <p:sp>
        <p:nvSpPr>
          <p:cNvPr id="5" name="Footer Placeholder 4">
            <a:extLst>
              <a:ext uri="{FF2B5EF4-FFF2-40B4-BE49-F238E27FC236}">
                <a16:creationId xmlns:a16="http://schemas.microsoft.com/office/drawing/2014/main" id="{547C10D9-4811-A840-FE16-1DD0A663E21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Racine Harbor Through Time</a:t>
            </a:r>
          </a:p>
        </p:txBody>
      </p:sp>
    </p:spTree>
    <p:extLst>
      <p:ext uri="{BB962C8B-B14F-4D97-AF65-F5344CB8AC3E}">
        <p14:creationId xmlns:p14="http://schemas.microsoft.com/office/powerpoint/2010/main" val="3484222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2" name="Google Shape;103;p2">
            <a:extLst>
              <a:ext uri="{FF2B5EF4-FFF2-40B4-BE49-F238E27FC236}">
                <a16:creationId xmlns:a16="http://schemas.microsoft.com/office/drawing/2014/main" id="{054E3C7A-1156-243D-19DE-5EC674FA10EF}"/>
              </a:ext>
            </a:extLst>
          </p:cNvPr>
          <p:cNvSpPr txBox="1">
            <a:spLocks noGrp="1"/>
          </p:cNvSpPr>
          <p:nvPr>
            <p:ph type="title"/>
          </p:nvPr>
        </p:nvSpPr>
        <p:spPr>
          <a:xfrm>
            <a:off x="199292" y="0"/>
            <a:ext cx="10668000" cy="180753"/>
          </a:xfrm>
          <a:prstGeom prst="rect">
            <a:avLst/>
          </a:prstGeom>
          <a:solidFill>
            <a:schemeClr val="bg1"/>
          </a:solid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000000"/>
              </a:buClr>
              <a:buSzTx/>
              <a:defRPr/>
            </a:pPr>
            <a:r>
              <a:rPr lang="en-US" sz="3400" b="1" dirty="0">
                <a:solidFill>
                  <a:schemeClr val="tx1">
                    <a:lumMod val="90000"/>
                    <a:lumOff val="10000"/>
                  </a:schemeClr>
                </a:solidFill>
                <a:latin typeface="+mj-lt"/>
                <a:ea typeface="Red Hat Text" panose="02010303040201060303" pitchFamily="2" charset="0"/>
                <a:cs typeface="Red Hat Text" panose="02010303040201060303" pitchFamily="2" charset="0"/>
                <a:sym typeface="Calibri"/>
              </a:rPr>
              <a:t>Racine Harbor: 1937 Aerial Photograph</a:t>
            </a:r>
          </a:p>
        </p:txBody>
      </p:sp>
      <p:pic>
        <p:nvPicPr>
          <p:cNvPr id="142" name="Google Shape;142;p6" descr="Aerial photograph of the Root River area in 1937. &#10;&#10;What once had been fully exposed Lake Michigan coastline with the mouth of the Root River emptying into the Lake is now a buffered  area protected by two breakwaters. &#10;">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2434366" y="656834"/>
            <a:ext cx="7157047" cy="5673623"/>
          </a:xfrm>
          <a:prstGeom prst="rect">
            <a:avLst/>
          </a:prstGeom>
          <a:noFill/>
          <a:ln>
            <a:noFill/>
          </a:ln>
        </p:spPr>
      </p:pic>
      <p:sp>
        <p:nvSpPr>
          <p:cNvPr id="143" name="Google Shape;143;p6"/>
          <p:cNvSpPr txBox="1"/>
          <p:nvPr/>
        </p:nvSpPr>
        <p:spPr>
          <a:xfrm>
            <a:off x="2439135" y="6315294"/>
            <a:ext cx="7318500" cy="246181"/>
          </a:xfrm>
          <a:prstGeom prst="rect">
            <a:avLst/>
          </a:prstGeom>
          <a:noFill/>
          <a:ln>
            <a:noFill/>
          </a:ln>
        </p:spPr>
        <p:txBody>
          <a:bodyPr spcFirstLastPara="1" wrap="square" lIns="91425" tIns="45700" rIns="91425" bIns="45700" anchor="t" anchorCtr="0">
            <a:spAutoFit/>
          </a:bodyPr>
          <a:lstStyle/>
          <a:p>
            <a:r>
              <a:rPr lang="en-US" sz="1000" i="1" dirty="0">
                <a:solidFill>
                  <a:schemeClr val="dk1"/>
                </a:solidFill>
                <a:latin typeface="Calibri"/>
                <a:ea typeface="Calibri"/>
                <a:cs typeface="Calibri"/>
                <a:sym typeface="Calibri"/>
              </a:rPr>
              <a:t>Image: Wisconsin Historic Aerial Imagery Finder</a:t>
            </a:r>
            <a:endParaRPr sz="1000" i="1" dirty="0">
              <a:solidFill>
                <a:schemeClr val="dk1"/>
              </a:solidFill>
              <a:latin typeface="Calibri"/>
              <a:ea typeface="Calibri"/>
              <a:cs typeface="Calibri"/>
              <a:sym typeface="Calibri"/>
            </a:endParaRPr>
          </a:p>
        </p:txBody>
      </p:sp>
      <p:sp>
        <p:nvSpPr>
          <p:cNvPr id="144" name="Google Shape;144;p6">
            <a:extLst>
              <a:ext uri="{C183D7F6-B498-43B3-948B-1728B52AA6E4}">
                <adec:decorative xmlns:adec="http://schemas.microsoft.com/office/drawing/2017/decorative" val="1"/>
              </a:ext>
            </a:extLst>
          </p:cNvPr>
          <p:cNvSpPr/>
          <p:nvPr/>
        </p:nvSpPr>
        <p:spPr>
          <a:xfrm>
            <a:off x="7159886" y="2035902"/>
            <a:ext cx="2394182" cy="1761033"/>
          </a:xfrm>
          <a:prstGeom prst="ellipse">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 name="Footer Placeholder 4">
            <a:extLst>
              <a:ext uri="{FF2B5EF4-FFF2-40B4-BE49-F238E27FC236}">
                <a16:creationId xmlns:a16="http://schemas.microsoft.com/office/drawing/2014/main" id="{452EF63D-AF87-ADCB-A4F9-B02A639D8047}"/>
              </a:ext>
              <a:ext uri="{C183D7F6-B498-43B3-948B-1728B52AA6E4}">
                <adec:decorative xmlns:adec="http://schemas.microsoft.com/office/drawing/2017/decorative" val="1"/>
              </a:ext>
            </a:extLst>
          </p:cNvPr>
          <p:cNvSpPr>
            <a:spLocks noGrp="1"/>
          </p:cNvSpPr>
          <p:nvPr>
            <p:ph type="ftr" sz="quarter" idx="11"/>
          </p:nvPr>
        </p:nvSpPr>
        <p:spPr>
          <a:solidFill>
            <a:schemeClr val="tx1"/>
          </a:solidFill>
        </p:spPr>
        <p:txBody>
          <a:bodyPr/>
          <a:lstStyle/>
          <a:p>
            <a:pPr algn="l"/>
            <a:r>
              <a:rPr lang="en-US" dirty="0"/>
              <a:t>Racine Harbor Through Time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3" name="Google Shape;103;p2">
            <a:extLst>
              <a:ext uri="{FF2B5EF4-FFF2-40B4-BE49-F238E27FC236}">
                <a16:creationId xmlns:a16="http://schemas.microsoft.com/office/drawing/2014/main" id="{EBDADF9A-0744-058E-5F1E-17A5276C16A2}"/>
              </a:ext>
            </a:extLst>
          </p:cNvPr>
          <p:cNvSpPr txBox="1">
            <a:spLocks noGrp="1"/>
          </p:cNvSpPr>
          <p:nvPr>
            <p:ph type="title"/>
          </p:nvPr>
        </p:nvSpPr>
        <p:spPr>
          <a:xfrm>
            <a:off x="351692" y="112324"/>
            <a:ext cx="10668000" cy="180753"/>
          </a:xfrm>
          <a:prstGeom prst="rect">
            <a:avLst/>
          </a:prstGeom>
          <a:solidFill>
            <a:schemeClr val="bg1"/>
          </a:solid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000000"/>
              </a:buClr>
              <a:buSzTx/>
              <a:defRPr/>
            </a:pPr>
            <a:r>
              <a:rPr lang="en-US" sz="3400" b="1" dirty="0">
                <a:solidFill>
                  <a:schemeClr val="tx1">
                    <a:lumMod val="90000"/>
                    <a:lumOff val="10000"/>
                  </a:schemeClr>
                </a:solidFill>
                <a:latin typeface="+mj-lt"/>
                <a:ea typeface="Red Hat Text" panose="02010303040201060303" pitchFamily="2" charset="0"/>
                <a:cs typeface="Red Hat Text" panose="02010303040201060303" pitchFamily="2" charset="0"/>
                <a:sym typeface="Calibri"/>
              </a:rPr>
              <a:t>Racine Harbor: 1976 Aerial Photograph</a:t>
            </a:r>
          </a:p>
        </p:txBody>
      </p:sp>
      <p:pic>
        <p:nvPicPr>
          <p:cNvPr id="152" name="Google Shape;152;p7" descr="A 1976 aerial photograph of Racine Harbor as viewed from Lake Michigan up the mouth of the Root River. &#10;&#10;The US Coast Guard Station can be seen along the north bank of the river. The riverbanks were home to a car dealership, a trunk factory and a manufactured gas plant with gas storage tanks and a large coal pile.&#10;&#10;The Main Street bridge that crosses the river can be seen in the background of the photograph. "/>
          <p:cNvPicPr preferRelativeResize="0">
            <a:picLocks noChangeAspect="1"/>
          </p:cNvPicPr>
          <p:nvPr/>
        </p:nvPicPr>
        <p:blipFill rotWithShape="1">
          <a:blip r:embed="rId3">
            <a:alphaModFix/>
          </a:blip>
          <a:srcRect/>
          <a:stretch/>
        </p:blipFill>
        <p:spPr>
          <a:xfrm>
            <a:off x="1843083" y="767299"/>
            <a:ext cx="8102462" cy="5364788"/>
          </a:xfrm>
          <a:prstGeom prst="rect">
            <a:avLst/>
          </a:prstGeom>
          <a:noFill/>
          <a:ln>
            <a:noFill/>
          </a:ln>
        </p:spPr>
      </p:pic>
      <p:sp>
        <p:nvSpPr>
          <p:cNvPr id="150" name="Google Shape;150;p7"/>
          <p:cNvSpPr txBox="1"/>
          <p:nvPr/>
        </p:nvSpPr>
        <p:spPr>
          <a:xfrm>
            <a:off x="2145650" y="6195481"/>
            <a:ext cx="8297100" cy="246181"/>
          </a:xfrm>
          <a:prstGeom prst="rect">
            <a:avLst/>
          </a:prstGeom>
          <a:noFill/>
          <a:ln>
            <a:noFill/>
          </a:ln>
        </p:spPr>
        <p:txBody>
          <a:bodyPr spcFirstLastPara="1" wrap="square" lIns="91425" tIns="45700" rIns="91425" bIns="45700" anchor="t" anchorCtr="0">
            <a:spAutoFit/>
          </a:bodyPr>
          <a:lstStyle/>
          <a:p>
            <a:r>
              <a:rPr lang="en-US" sz="1000" i="1" dirty="0">
                <a:solidFill>
                  <a:schemeClr val="dk1"/>
                </a:solidFill>
                <a:latin typeface="Calibri"/>
                <a:ea typeface="Calibri"/>
                <a:cs typeface="Calibri"/>
                <a:sym typeface="Calibri"/>
              </a:rPr>
              <a:t>Image: UW Space Science and Engineering Center</a:t>
            </a:r>
            <a:endParaRPr sz="1000" i="1" dirty="0">
              <a:solidFill>
                <a:schemeClr val="dk1"/>
              </a:solidFill>
              <a:latin typeface="Calibri"/>
              <a:ea typeface="Calibri"/>
              <a:cs typeface="Calibri"/>
              <a:sym typeface="Calibri"/>
            </a:endParaRPr>
          </a:p>
        </p:txBody>
      </p:sp>
      <p:sp>
        <p:nvSpPr>
          <p:cNvPr id="2" name="Google Shape;144;p6">
            <a:extLst>
              <a:ext uri="{FF2B5EF4-FFF2-40B4-BE49-F238E27FC236}">
                <a16:creationId xmlns:a16="http://schemas.microsoft.com/office/drawing/2014/main" id="{BDFA60F4-D834-A9B7-5FE7-70F1ED9E4822}"/>
              </a:ext>
              <a:ext uri="{C183D7F6-B498-43B3-948B-1728B52AA6E4}">
                <adec:decorative xmlns:adec="http://schemas.microsoft.com/office/drawing/2017/decorative" val="1"/>
              </a:ext>
            </a:extLst>
          </p:cNvPr>
          <p:cNvSpPr/>
          <p:nvPr/>
        </p:nvSpPr>
        <p:spPr>
          <a:xfrm>
            <a:off x="6805684" y="3490992"/>
            <a:ext cx="1443804" cy="747215"/>
          </a:xfrm>
          <a:prstGeom prst="ellipse">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 name="Footer Placeholder 4">
            <a:extLst>
              <a:ext uri="{FF2B5EF4-FFF2-40B4-BE49-F238E27FC236}">
                <a16:creationId xmlns:a16="http://schemas.microsoft.com/office/drawing/2014/main" id="{DA223AFB-215D-4492-7817-5F011C295EA2}"/>
              </a:ext>
              <a:ext uri="{C183D7F6-B498-43B3-948B-1728B52AA6E4}">
                <adec:decorative xmlns:adec="http://schemas.microsoft.com/office/drawing/2017/decorative" val="1"/>
              </a:ext>
            </a:extLst>
          </p:cNvPr>
          <p:cNvSpPr>
            <a:spLocks noGrp="1"/>
          </p:cNvSpPr>
          <p:nvPr>
            <p:ph type="ftr" sz="quarter" idx="11"/>
          </p:nvPr>
        </p:nvSpPr>
        <p:spPr>
          <a:solidFill>
            <a:schemeClr val="tx1"/>
          </a:solidFill>
        </p:spPr>
        <p:txBody>
          <a:bodyPr/>
          <a:lstStyle/>
          <a:p>
            <a:pPr algn="l"/>
            <a:r>
              <a:rPr lang="en-US" dirty="0"/>
              <a:t>Racine Harbor Through Time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3" name="Google Shape;103;p2">
            <a:extLst>
              <a:ext uri="{FF2B5EF4-FFF2-40B4-BE49-F238E27FC236}">
                <a16:creationId xmlns:a16="http://schemas.microsoft.com/office/drawing/2014/main" id="{96AF7147-C93B-9052-6200-8B196B0B30FD}"/>
              </a:ext>
            </a:extLst>
          </p:cNvPr>
          <p:cNvSpPr txBox="1">
            <a:spLocks noGrp="1"/>
          </p:cNvSpPr>
          <p:nvPr>
            <p:ph type="title"/>
          </p:nvPr>
        </p:nvSpPr>
        <p:spPr>
          <a:xfrm>
            <a:off x="140677" y="116157"/>
            <a:ext cx="10668000" cy="180753"/>
          </a:xfrm>
          <a:prstGeom prst="rect">
            <a:avLst/>
          </a:prstGeom>
          <a:solidFill>
            <a:schemeClr val="bg1"/>
          </a:solid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000000"/>
              </a:buClr>
              <a:buSzTx/>
              <a:defRPr/>
            </a:pPr>
            <a:r>
              <a:rPr lang="en-US" sz="3400" b="1" dirty="0">
                <a:solidFill>
                  <a:schemeClr val="tx1">
                    <a:lumMod val="90000"/>
                    <a:lumOff val="10000"/>
                  </a:schemeClr>
                </a:solidFill>
                <a:latin typeface="+mj-lt"/>
                <a:ea typeface="Red Hat Text" panose="02010303040201060303" pitchFamily="2" charset="0"/>
                <a:cs typeface="Red Hat Text" panose="02010303040201060303" pitchFamily="2" charset="0"/>
                <a:sym typeface="Calibri"/>
              </a:rPr>
              <a:t>Racine Harbor: 2007 Aerial Photograph</a:t>
            </a:r>
          </a:p>
        </p:txBody>
      </p:sp>
      <p:pic>
        <p:nvPicPr>
          <p:cNvPr id="160" name="Google Shape;160;p8" descr="Aerial photograph of Racine Harbor in 2007. &#10;&#10;The US Coast Guard Station remains on the north bank of the Root River. &#10;&#10;Two breakwaters-the south and north breakwater-extend out from the shoreline into the lake from approximately 1/4 mile to either side of the Root River.&#10;&#10;The area immediately adjacent to the south breakwater is now home to the large Reef Point Marina. This marina, with its multiple rows of docks provides slips to house hundreds of boats. &#10;"/>
          <p:cNvPicPr preferRelativeResize="0"/>
          <p:nvPr/>
        </p:nvPicPr>
        <p:blipFill rotWithShape="1">
          <a:blip r:embed="rId3">
            <a:alphaModFix/>
          </a:blip>
          <a:srcRect t="12189"/>
          <a:stretch/>
        </p:blipFill>
        <p:spPr>
          <a:xfrm>
            <a:off x="1921000" y="745724"/>
            <a:ext cx="8547034" cy="5592544"/>
          </a:xfrm>
          <a:prstGeom prst="rect">
            <a:avLst/>
          </a:prstGeom>
          <a:noFill/>
          <a:ln>
            <a:noFill/>
          </a:ln>
        </p:spPr>
      </p:pic>
      <p:sp>
        <p:nvSpPr>
          <p:cNvPr id="159" name="Google Shape;159;p8"/>
          <p:cNvSpPr txBox="1"/>
          <p:nvPr/>
        </p:nvSpPr>
        <p:spPr>
          <a:xfrm>
            <a:off x="1921000" y="6314909"/>
            <a:ext cx="8547000" cy="246181"/>
          </a:xfrm>
          <a:prstGeom prst="rect">
            <a:avLst/>
          </a:prstGeom>
          <a:noFill/>
          <a:ln>
            <a:noFill/>
          </a:ln>
        </p:spPr>
        <p:txBody>
          <a:bodyPr spcFirstLastPara="1" wrap="square" lIns="91425" tIns="45700" rIns="91425" bIns="45700" anchor="t" anchorCtr="0">
            <a:spAutoFit/>
          </a:bodyPr>
          <a:lstStyle/>
          <a:p>
            <a:r>
              <a:rPr lang="en-US" sz="1000" i="1" dirty="0">
                <a:solidFill>
                  <a:schemeClr val="dk1"/>
                </a:solidFill>
                <a:latin typeface="Calibri"/>
                <a:ea typeface="Calibri"/>
                <a:cs typeface="Calibri"/>
                <a:sym typeface="Calibri"/>
              </a:rPr>
              <a:t>		  Image:  UW Space Science and Engineering 2007</a:t>
            </a:r>
            <a:endParaRPr sz="1000" i="1" dirty="0">
              <a:solidFill>
                <a:schemeClr val="dk1"/>
              </a:solidFill>
              <a:latin typeface="Calibri"/>
              <a:ea typeface="Calibri"/>
              <a:cs typeface="Calibri"/>
              <a:sym typeface="Calibri"/>
            </a:endParaRPr>
          </a:p>
        </p:txBody>
      </p:sp>
      <p:sp>
        <p:nvSpPr>
          <p:cNvPr id="2" name="Google Shape;144;p6">
            <a:extLst>
              <a:ext uri="{FF2B5EF4-FFF2-40B4-BE49-F238E27FC236}">
                <a16:creationId xmlns:a16="http://schemas.microsoft.com/office/drawing/2014/main" id="{6F01D135-6B75-0BE8-FF30-12F1F1530DA2}"/>
              </a:ext>
              <a:ext uri="{C183D7F6-B498-43B3-948B-1728B52AA6E4}">
                <adec:decorative xmlns:adec="http://schemas.microsoft.com/office/drawing/2017/decorative" val="1"/>
              </a:ext>
            </a:extLst>
          </p:cNvPr>
          <p:cNvSpPr/>
          <p:nvPr/>
        </p:nvSpPr>
        <p:spPr>
          <a:xfrm>
            <a:off x="6355307" y="2606722"/>
            <a:ext cx="509513" cy="375310"/>
          </a:xfrm>
          <a:prstGeom prst="ellipse">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 name="Footer Placeholder 4">
            <a:extLst>
              <a:ext uri="{FF2B5EF4-FFF2-40B4-BE49-F238E27FC236}">
                <a16:creationId xmlns:a16="http://schemas.microsoft.com/office/drawing/2014/main" id="{6177901E-6606-09FD-BD0A-5B04FD6B979F}"/>
              </a:ext>
              <a:ext uri="{C183D7F6-B498-43B3-948B-1728B52AA6E4}">
                <adec:decorative xmlns:adec="http://schemas.microsoft.com/office/drawing/2017/decorative" val="1"/>
              </a:ext>
            </a:extLst>
          </p:cNvPr>
          <p:cNvSpPr>
            <a:spLocks noGrp="1"/>
          </p:cNvSpPr>
          <p:nvPr>
            <p:ph type="ftr" sz="quarter" idx="11"/>
          </p:nvPr>
        </p:nvSpPr>
        <p:spPr>
          <a:solidFill>
            <a:schemeClr val="tx1"/>
          </a:solidFill>
        </p:spPr>
        <p:txBody>
          <a:bodyPr/>
          <a:lstStyle/>
          <a:p>
            <a:pPr algn="l"/>
            <a:r>
              <a:rPr lang="en-US" dirty="0"/>
              <a:t>Racine Harbor Through Time</a:t>
            </a:r>
          </a:p>
        </p:txBody>
      </p:sp>
    </p:spTree>
  </p:cSld>
  <p:clrMapOvr>
    <a:masterClrMapping/>
  </p:clrMapOvr>
</p:sld>
</file>

<file path=ppt/theme/theme1.xml><?xml version="1.0" encoding="utf-8"?>
<a:theme xmlns:a="http://schemas.openxmlformats.org/drawingml/2006/main" name="lesson-2-template">
  <a:themeElements>
    <a:clrScheme name="WISG PPT 0424">
      <a:dk1>
        <a:srgbClr val="202020"/>
      </a:dk1>
      <a:lt1>
        <a:srgbClr val="FFFFFF"/>
      </a:lt1>
      <a:dk2>
        <a:srgbClr val="101010"/>
      </a:dk2>
      <a:lt2>
        <a:srgbClr val="DADFE1"/>
      </a:lt2>
      <a:accent1>
        <a:srgbClr val="F04923"/>
      </a:accent1>
      <a:accent2>
        <a:srgbClr val="555556"/>
      </a:accent2>
      <a:accent3>
        <a:srgbClr val="77787B"/>
      </a:accent3>
      <a:accent4>
        <a:srgbClr val="77787B"/>
      </a:accent4>
      <a:accent5>
        <a:srgbClr val="77787B"/>
      </a:accent5>
      <a:accent6>
        <a:srgbClr val="77787B"/>
      </a:accent6>
      <a:hlink>
        <a:srgbClr val="04597C"/>
      </a:hlink>
      <a:folHlink>
        <a:srgbClr val="0459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sson02" id="{49C7C3D6-4363-6649-BE77-37CF47A2125C}" vid="{F72CA58B-9125-7047-A8FD-A3F4C41C4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lesson-2-template</Template>
  <TotalTime>425</TotalTime>
  <Words>2087</Words>
  <Application>Microsoft Office PowerPoint</Application>
  <PresentationFormat>Widescreen</PresentationFormat>
  <Paragraphs>146</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Arial</vt:lpstr>
      <vt:lpstr>Calibri</vt:lpstr>
      <vt:lpstr>Helvetica</vt:lpstr>
      <vt:lpstr>noto-sans-display</vt:lpstr>
      <vt:lpstr>Red Hat Display</vt:lpstr>
      <vt:lpstr>lesson-2-template</vt:lpstr>
      <vt:lpstr>Racine Harbor Through Time</vt:lpstr>
      <vt:lpstr>Racine Harbor –  Early map from Lake Michigan perspective</vt:lpstr>
      <vt:lpstr>Racine Harbor –  Early image from South Harbor</vt:lpstr>
      <vt:lpstr>Historic and Modern Pictures of the U.S. Coast Guard Station, Racine Harbor</vt:lpstr>
      <vt:lpstr>Root River Map  Pre-1843</vt:lpstr>
      <vt:lpstr>Racine Harbor – 1874 Map</vt:lpstr>
      <vt:lpstr>Racine Harbor: 1937 Aerial Photograph</vt:lpstr>
      <vt:lpstr>Racine Harbor: 1976 Aerial Photograph</vt:lpstr>
      <vt:lpstr>Racine Harbor: 2007 Aerial Photograph</vt:lpstr>
      <vt:lpstr>Racine Harbor: 2018 Aerial Photograph</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An Introduction to Coastal Engineering: Racine Harbor through Time</dc:title>
  <dc:subject/>
  <dc:creator>Wisconsin Sea Grant;virginia.carlton@wisc.edu</dc:creator>
  <cp:keywords/>
  <dc:description/>
  <cp:lastModifiedBy>Ginny Carlton</cp:lastModifiedBy>
  <cp:revision>99</cp:revision>
  <dcterms:created xsi:type="dcterms:W3CDTF">2024-07-16T17:27:48Z</dcterms:created>
  <dcterms:modified xsi:type="dcterms:W3CDTF">2026-02-13T12:45:24Z</dcterms:modified>
  <cp:category/>
</cp:coreProperties>
</file>