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10"/>
  </p:notesMasterIdLst>
  <p:handoutMasterIdLst>
    <p:handoutMasterId r:id="rId11"/>
  </p:handoutMasterIdLst>
  <p:sldIdLst>
    <p:sldId id="275" r:id="rId2"/>
    <p:sldId id="280" r:id="rId3"/>
    <p:sldId id="269" r:id="rId4"/>
    <p:sldId id="281" r:id="rId5"/>
    <p:sldId id="282" r:id="rId6"/>
    <p:sldId id="283" r:id="rId7"/>
    <p:sldId id="284" r:id="rId8"/>
    <p:sldId id="28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B3021E-E267-383D-AECF-B915DE4217B8}" name="Elizabeth White" initials="EW" userId="DcaNPlbhXZ+wpAOjMvZjmzVvMoNYqq0UMSeBWqmvqgc=" providerId="None"/>
  <p188:author id="{F57D14CF-B165-7104-2867-3BF418B76FAD}" name="ELIZABETH A WHITE" initials="EW" userId="S::eawhite2@wisc.edu::31c18dc9-abaf-4c1a-befe-66a091c01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87B"/>
    <a:srgbClr val="F04923"/>
    <a:srgbClr val="555556"/>
    <a:srgbClr val="005A90"/>
    <a:srgbClr val="0076BB"/>
    <a:srgbClr val="292B29"/>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CEEA9E-D4BC-4A43-B553-2DBDCE83993B}" v="3" dt="2025-10-30T18:17:07.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3"/>
    <p:restoredTop sz="93447" autoAdjust="0"/>
  </p:normalViewPr>
  <p:slideViewPr>
    <p:cSldViewPr snapToGrid="0" snapToObjects="1">
      <p:cViewPr varScale="1">
        <p:scale>
          <a:sx n="63" d="100"/>
          <a:sy n="63" d="100"/>
        </p:scale>
        <p:origin x="208"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38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698BC5-C7A1-3B0E-9377-D8D8A5868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3FEB50-B249-D967-C3A9-143E6A5BC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D2E04-F34B-B944-9514-DCF2CF3644F6}" type="datetimeFigureOut">
              <a:rPr lang="en-US" smtClean="0"/>
              <a:t>2/13/2026</a:t>
            </a:fld>
            <a:endParaRPr lang="en-US"/>
          </a:p>
        </p:txBody>
      </p:sp>
      <p:sp>
        <p:nvSpPr>
          <p:cNvPr id="4" name="Footer Placeholder 3">
            <a:extLst>
              <a:ext uri="{FF2B5EF4-FFF2-40B4-BE49-F238E27FC236}">
                <a16:creationId xmlns:a16="http://schemas.microsoft.com/office/drawing/2014/main" id="{3A2F88BD-4F98-C7DB-58C4-10B6CC000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366DA-E14D-6DFE-EBC4-B4CC235627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BD7FA-ABA2-8549-9E7A-86639CAF8383}" type="slidenum">
              <a:rPr lang="en-US" smtClean="0"/>
              <a:t>‹#›</a:t>
            </a:fld>
            <a:endParaRPr lang="en-US"/>
          </a:p>
        </p:txBody>
      </p:sp>
    </p:spTree>
    <p:extLst>
      <p:ext uri="{BB962C8B-B14F-4D97-AF65-F5344CB8AC3E}">
        <p14:creationId xmlns:p14="http://schemas.microsoft.com/office/powerpoint/2010/main" val="23062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1671-7E6C-7746-AF0D-CD197AFDFB61}"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0FB02-D9C2-6A4D-8A7B-43D279C71DB2}" type="slidenum">
              <a:rPr lang="en-US" smtClean="0"/>
              <a:t>‹#›</a:t>
            </a:fld>
            <a:endParaRPr lang="en-US"/>
          </a:p>
        </p:txBody>
      </p:sp>
    </p:spTree>
    <p:extLst>
      <p:ext uri="{BB962C8B-B14F-4D97-AF65-F5344CB8AC3E}">
        <p14:creationId xmlns:p14="http://schemas.microsoft.com/office/powerpoint/2010/main" val="249290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je.com/arc/what-is-the-scientific-metho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a:t>
            </a:r>
            <a:r>
              <a:rPr lang="en-US" dirty="0">
                <a:solidFill>
                  <a:srgbClr val="444444"/>
                </a:solidFill>
                <a:hlinkClick r:id="rId3"/>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a:solidFill>
                <a:srgbClr val="444444"/>
              </a:solidFill>
            </a:endParaRPr>
          </a:p>
          <a:p>
            <a:r>
              <a:rPr lang="en-US"/>
              <a:t>This lighthouse was first lit in November of 1901.</a:t>
            </a:r>
            <a:endParaRPr lang="en-US">
              <a:solidFill>
                <a:srgbClr val="444444"/>
              </a:solidFill>
            </a:endParaRPr>
          </a:p>
          <a:p>
            <a:r>
              <a:rPr lang="en-US"/>
              <a:t>In the distance, you can see the Wind Point Lighthouse.</a:t>
            </a:r>
            <a:endParaRPr lang="en-US">
              <a:solidFill>
                <a:srgbClr val="444444"/>
              </a:solidFill>
            </a:endParaRPr>
          </a:p>
          <a:p>
            <a:endParaRPr lang="en-US" dirty="0">
              <a:solidFill>
                <a:srgbClr val="444444"/>
              </a:solidFill>
            </a:endParaRPr>
          </a:p>
          <a:p>
            <a:pPr algn="l"/>
            <a:r>
              <a:rPr lang="en-US"/>
              <a:t>Image used with written permission by JB the Explorer as provided via JB's Native Garden@PlantNativeWI</a:t>
            </a:r>
            <a:endParaRPr lang="en-US" dirty="0">
              <a:solidFill>
                <a:srgbClr val="444444"/>
              </a:solidFill>
            </a:endParaRPr>
          </a:p>
          <a:p>
            <a:r>
              <a:rPr lang="en-US"/>
              <a:t>Previously on Twitter and now on X </a:t>
            </a:r>
            <a:r>
              <a:rPr lang="en-US" dirty="0">
                <a:solidFill>
                  <a:srgbClr val="444444"/>
                </a:solidFill>
                <a:hlinkClick r:id="rId4"/>
              </a:rPr>
              <a:t>@ExplorerJB</a:t>
            </a:r>
            <a:endParaRPr lang="en-US">
              <a:solidFill>
                <a:srgbClr val="444444"/>
              </a:solidFill>
              <a:hlinkClick r:id="rId4"/>
            </a:endParaRP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1</a:t>
            </a:fld>
            <a:endParaRPr lang="en-US"/>
          </a:p>
        </p:txBody>
      </p:sp>
    </p:spTree>
    <p:extLst>
      <p:ext uri="{BB962C8B-B14F-4D97-AF65-F5344CB8AC3E}">
        <p14:creationId xmlns:p14="http://schemas.microsoft.com/office/powerpoint/2010/main" val="6957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scientific method</a:t>
            </a:r>
            <a:r>
              <a:rPr lang="en-US" baseline="0" dirty="0"/>
              <a:t> </a:t>
            </a:r>
            <a:r>
              <a:rPr lang="en-US" dirty="0"/>
              <a:t>consists of six steps The steps are: 1) Observation, 2) Question (Research topic area), 3) Create</a:t>
            </a:r>
            <a:r>
              <a:rPr lang="en-US" baseline="0" dirty="0"/>
              <a:t> a h</a:t>
            </a:r>
            <a:r>
              <a:rPr lang="en-US" dirty="0"/>
              <a:t>ypothesis, 4) Test with experiment, 5) Analyze data, and 6) Report conclusions.</a:t>
            </a:r>
          </a:p>
          <a:p>
            <a:endParaRPr lang="en-US" dirty="0">
              <a:ea typeface="Calibri"/>
              <a:cs typeface="Calibri"/>
            </a:endParaRPr>
          </a:p>
          <a:p>
            <a:r>
              <a:rPr lang="en-US">
                <a:ea typeface="Calibri"/>
                <a:cs typeface="Calibri"/>
              </a:rPr>
              <a:t>Graphic source: American Journal Experts (AJE). (October 27, 2024). What is the Scientific Method?: How does it work and why is it important? </a:t>
            </a:r>
            <a:r>
              <a:rPr lang="en-US">
                <a:hlinkClick r:id="rId3"/>
              </a:rPr>
              <a:t>https://www.aje.com/arc/what-is-the-scientific-method</a:t>
            </a:r>
            <a:r>
              <a:rPr lang="en-US"/>
              <a:t>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080FB02-D9C2-6A4D-8A7B-43D279C71DB2}" type="slidenum">
              <a:rPr lang="en-US" smtClean="0"/>
              <a:t>2</a:t>
            </a:fld>
            <a:endParaRPr lang="en-US"/>
          </a:p>
        </p:txBody>
      </p:sp>
    </p:spTree>
    <p:extLst>
      <p:ext uri="{BB962C8B-B14F-4D97-AF65-F5344CB8AC3E}">
        <p14:creationId xmlns:p14="http://schemas.microsoft.com/office/powerpoint/2010/main" val="57753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Let's use a real-life example to learn about a different procedure used by engineers - the engineering design</a:t>
            </a:r>
            <a:r>
              <a:rPr lang="en-US" baseline="0" dirty="0"/>
              <a:t> process or </a:t>
            </a:r>
            <a:r>
              <a:rPr lang="en-US" dirty="0"/>
              <a:t>EDP. We want to get from step A (a plate with apple pie </a:t>
            </a:r>
            <a:r>
              <a:rPr lang="en-US" dirty="0">
                <a:solidFill>
                  <a:srgbClr val="001D35"/>
                </a:solidFill>
              </a:rPr>
              <a:t>à la mode</a:t>
            </a:r>
            <a:r>
              <a:rPr lang="en-US" dirty="0"/>
              <a:t>—or pie with ice cream on top) to step B (an empty plate). Our challenge is to create</a:t>
            </a:r>
            <a:r>
              <a:rPr lang="en-US" baseline="0" dirty="0"/>
              <a:t> a utensil that will enable us to eat every morsel of the pie and ice cream.</a:t>
            </a:r>
            <a:endParaRPr lang="en-US" dirty="0"/>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3</a:t>
            </a:fld>
            <a:endParaRPr lang="en-US"/>
          </a:p>
        </p:txBody>
      </p:sp>
    </p:spTree>
    <p:extLst>
      <p:ext uri="{BB962C8B-B14F-4D97-AF65-F5344CB8AC3E}">
        <p14:creationId xmlns:p14="http://schemas.microsoft.com/office/powerpoint/2010/main" val="71853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engineering design process (EDP) has seven steps and is an iterative process. You begin by asking a question – What are my needs and constraints?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a:t>
            </a:r>
            <a:r>
              <a:rPr lang="en-US" baseline="0" dirty="0"/>
              <a:t> </a:t>
            </a:r>
            <a:r>
              <a:rPr lang="en-US" dirty="0"/>
              <a:t>continue with the remaining six steps around the circle. After step six, “testing,” you take what you learned and begin again to improve your design.</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4</a:t>
            </a:fld>
            <a:endParaRPr lang="en-US"/>
          </a:p>
        </p:txBody>
      </p:sp>
    </p:spTree>
    <p:extLst>
      <p:ext uri="{BB962C8B-B14F-4D97-AF65-F5344CB8AC3E}">
        <p14:creationId xmlns:p14="http://schemas.microsoft.com/office/powerpoint/2010/main" val="270521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 for our challenge of creating a better utensil for eating</a:t>
            </a:r>
            <a:r>
              <a:rPr lang="en-US" baseline="0" dirty="0"/>
              <a:t> </a:t>
            </a:r>
            <a:r>
              <a:rPr lang="en-US" dirty="0"/>
              <a:t>pie </a:t>
            </a:r>
            <a:r>
              <a:rPr lang="en-US" dirty="0">
                <a:solidFill>
                  <a:srgbClr val="001D35"/>
                </a:solidFill>
              </a:rPr>
              <a:t>à la mode</a:t>
            </a:r>
            <a:r>
              <a:rPr lang="en-US" dirty="0"/>
              <a:t>, here is an example of the EDP steps.</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5</a:t>
            </a:fld>
            <a:endParaRPr lang="en-US"/>
          </a:p>
        </p:txBody>
      </p:sp>
    </p:spTree>
    <p:extLst>
      <p:ext uri="{BB962C8B-B14F-4D97-AF65-F5344CB8AC3E}">
        <p14:creationId xmlns:p14="http://schemas.microsoft.com/office/powerpoint/2010/main" val="215880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Voila! A spork.</a:t>
            </a:r>
          </a:p>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6</a:t>
            </a:fld>
            <a:endParaRPr lang="en-US"/>
          </a:p>
        </p:txBody>
      </p:sp>
    </p:spTree>
    <p:extLst>
      <p:ext uri="{BB962C8B-B14F-4D97-AF65-F5344CB8AC3E}">
        <p14:creationId xmlns:p14="http://schemas.microsoft.com/office/powerpoint/2010/main" val="255496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7</a:t>
            </a:fld>
            <a:endParaRPr lang="en-US"/>
          </a:p>
        </p:txBody>
      </p:sp>
    </p:spTree>
    <p:extLst>
      <p:ext uri="{BB962C8B-B14F-4D97-AF65-F5344CB8AC3E}">
        <p14:creationId xmlns:p14="http://schemas.microsoft.com/office/powerpoint/2010/main" val="172572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80FB02-D9C2-6A4D-8A7B-43D279C71DB2}" type="slidenum">
              <a:rPr lang="en-US" smtClean="0"/>
              <a:t>8</a:t>
            </a:fld>
            <a:endParaRPr lang="en-US"/>
          </a:p>
        </p:txBody>
      </p:sp>
    </p:spTree>
    <p:extLst>
      <p:ext uri="{BB962C8B-B14F-4D97-AF65-F5344CB8AC3E}">
        <p14:creationId xmlns:p14="http://schemas.microsoft.com/office/powerpoint/2010/main" val="236549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ligh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69402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88075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FDC5FCF3-F5B7-E967-D679-9013BC04E2C3}"/>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D742B9-F2BE-EC5A-BCF0-E5DE5EE2D80C}"/>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59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354491D6-E5D5-8E44-ACE0-B8D7C96E218D}"/>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FB218C-C7F2-F484-A5CB-A851F331768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7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BCD25FC1-0A66-371C-124E-93E0BC16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B6CC19D-A499-C349-FC60-237062EB291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1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atin typeface="+mn-lt"/>
              </a:defRPr>
            </a:lvl1pPr>
          </a:lstStyle>
          <a:p>
            <a:r>
              <a:rPr lang="en-US"/>
              <a:t>Coastal Processes Demonstration: The Wave Tank</a:t>
            </a:r>
            <a:endParaRPr lang="en-US" dirty="0"/>
          </a:p>
        </p:txBody>
      </p:sp>
    </p:spTree>
    <p:extLst>
      <p:ext uri="{BB962C8B-B14F-4D97-AF65-F5344CB8AC3E}">
        <p14:creationId xmlns:p14="http://schemas.microsoft.com/office/powerpoint/2010/main" val="256587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40FCD5-C184-661A-65E4-F02AC705DA2C}"/>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95300" y="457200"/>
            <a:ext cx="10668000" cy="1066800"/>
          </a:xfrm>
        </p:spPr>
        <p:txBody>
          <a:bodyPr>
            <a:normAutofit/>
          </a:bodyPr>
          <a:lstStyle>
            <a:lvl1pPr>
              <a:defRPr sz="3400" b="1" i="0">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4" name="Footer Placeholder 3"/>
          <p:cNvSpPr>
            <a:spLocks noGrp="1"/>
          </p:cNvSpPr>
          <p:nvPr>
            <p:ph type="ftr" sz="quarter" idx="11"/>
          </p:nvPr>
        </p:nvSpPr>
        <p:spPr>
          <a:xfrm>
            <a:off x="0" y="6505056"/>
            <a:ext cx="12192000" cy="352943"/>
          </a:xfrm>
          <a:solidFill>
            <a:srgbClr val="555556"/>
          </a:solidFill>
        </p:spPr>
        <p:txBody>
          <a:bodyPr/>
          <a:lstStyle>
            <a:lvl1pPr algn="l">
              <a:defRPr/>
            </a:lvl1pPr>
          </a:lstStyle>
          <a:p>
            <a:r>
              <a:rPr lang="en-US"/>
              <a:t>Coastal Processes Demonstration: The Wave Tank</a:t>
            </a:r>
            <a:endParaRPr lang="en-US" dirty="0"/>
          </a:p>
        </p:txBody>
      </p:sp>
      <p:sp>
        <p:nvSpPr>
          <p:cNvPr id="5" name="Rectangle 4">
            <a:extLst>
              <a:ext uri="{FF2B5EF4-FFF2-40B4-BE49-F238E27FC236}">
                <a16:creationId xmlns:a16="http://schemas.microsoft.com/office/drawing/2014/main" id="{0205E45F-0A0C-13F5-60D5-42E42356E64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0C3516-15DA-9746-1B5D-EB5DDBE2A95F}"/>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5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 y="6505056"/>
            <a:ext cx="12192001" cy="352944"/>
          </a:xfrm>
          <a:solidFill>
            <a:srgbClr val="555556"/>
          </a:solidFill>
        </p:spPr>
        <p:txBody>
          <a:bodyPr/>
          <a:lstStyle>
            <a:lvl1pPr algn="l">
              <a:defRPr>
                <a:latin typeface="+mn-lt"/>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135416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solidFill>
            <a:srgbClr val="555556"/>
          </a:solidFill>
        </p:spPr>
        <p:txBody>
          <a:bodyPr/>
          <a:lstStyle>
            <a:lvl1pPr algn="l">
              <a:defRPr/>
            </a:lvl1pPr>
          </a:lstStyle>
          <a:p>
            <a:r>
              <a:rPr lang="en-US"/>
              <a:t>Coastal Processes Demonstration: The Wave Tank</a:t>
            </a:r>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
        <p:nvSpPr>
          <p:cNvPr id="5" name="Rectangle 4">
            <a:extLst>
              <a:ext uri="{FF2B5EF4-FFF2-40B4-BE49-F238E27FC236}">
                <a16:creationId xmlns:a16="http://schemas.microsoft.com/office/drawing/2014/main" id="{F3910EE9-65E2-EE58-DA6C-093CD54FE9B9}"/>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5F035F-CEE1-14CC-A400-2D55FBF918F7}"/>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146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304491-A3C0-C7C4-7EE8-FAE5B2FD9376}"/>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0D614-EDF6-8AD1-02DA-1BBA71DA1744}"/>
              </a:ext>
            </a:extLst>
          </p:cNvPr>
          <p:cNvSpPr>
            <a:spLocks noGrp="1"/>
          </p:cNvSpPr>
          <p:nvPr>
            <p:ph type="title" hasCustomPrompt="1"/>
          </p:nvPr>
        </p:nvSpPr>
        <p:spPr>
          <a:xfrm>
            <a:off x="0" y="-180753"/>
            <a:ext cx="10668000" cy="180753"/>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Blank Slide</a:t>
            </a:r>
          </a:p>
        </p:txBody>
      </p:sp>
    </p:spTree>
    <p:extLst>
      <p:ext uri="{BB962C8B-B14F-4D97-AF65-F5344CB8AC3E}">
        <p14:creationId xmlns:p14="http://schemas.microsoft.com/office/powerpoint/2010/main" val="338322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B71F313B-AA51-F456-A1D7-937544C0AB8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22900485-81C9-613C-0BE3-7F5C29B86143}"/>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EF8FBEA3-CBB3-034A-0438-A9781EDC4BEB}"/>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8B408211-5A4D-626B-41D3-EA44E98CA96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17961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851889" y="5953913"/>
            <a:ext cx="10311412" cy="701876"/>
          </a:xfrm>
        </p:spPr>
        <p:txBody>
          <a:bodyPr anchor="b">
            <a:noAutofit/>
          </a:bodyPr>
          <a:lstStyle>
            <a:lvl1pPr marL="0" indent="0">
              <a:buNone/>
              <a:defRPr>
                <a:solidFill>
                  <a:schemeClr val="bg1"/>
                </a:solidFill>
              </a:defRPr>
            </a:lvl1pPr>
          </a:lstStyle>
          <a:p>
            <a:pPr lvl="0">
              <a:lnSpc>
                <a:spcPct val="120000"/>
              </a:lnSpc>
              <a:spcBef>
                <a:spcPts val="0"/>
              </a:spcBef>
              <a:spcAft>
                <a:spcPts val="500"/>
              </a:spcAft>
            </a:pPr>
            <a:r>
              <a:rPr lang="en-US" sz="8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10977049" y="5128139"/>
            <a:ext cx="1133175" cy="495764"/>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069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20E9614-33FD-1A33-FE78-8A8A0EE59EAF}"/>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24B8EF2D-74F0-E6AA-DB81-BDDBC83867E5}"/>
              </a:ext>
            </a:extLst>
          </p:cNvPr>
          <p:cNvPicPr>
            <a:picLocks noChangeAspect="1"/>
          </p:cNvPicPr>
          <p:nvPr/>
        </p:nvPicPr>
        <p:blipFill>
          <a:blip r:embed="rId2"/>
          <a:srcRect/>
          <a:stretch/>
        </p:blipFill>
        <p:spPr>
          <a:xfrm>
            <a:off x="5161548" y="2639930"/>
            <a:ext cx="2139741" cy="1872275"/>
          </a:xfrm>
          <a:prstGeom prst="rect">
            <a:avLst/>
          </a:prstGeom>
        </p:spPr>
      </p:pic>
      <p:sp>
        <p:nvSpPr>
          <p:cNvPr id="7" name="Rectangle 6">
            <a:extLst>
              <a:ext uri="{FF2B5EF4-FFF2-40B4-BE49-F238E27FC236}">
                <a16:creationId xmlns:a16="http://schemas.microsoft.com/office/drawing/2014/main" id="{C8885DBC-0C28-35C9-CA2E-A9EA1A39154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 gray background">
            <a:extLst>
              <a:ext uri="{FF2B5EF4-FFF2-40B4-BE49-F238E27FC236}">
                <a16:creationId xmlns:a16="http://schemas.microsoft.com/office/drawing/2014/main" id="{3D6060F8-FDFA-9B03-AFCE-6827E3C05527}"/>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365273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BD7EDD83-5CB3-01A6-25AC-573FEF3A086D}"/>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55DB2A53-E213-BE24-3E97-E376C1B9DF7F}"/>
              </a:ext>
            </a:extLst>
          </p:cNvPr>
          <p:cNvPicPr>
            <a:picLocks noChangeAspect="1"/>
          </p:cNvPicPr>
          <p:nvPr/>
        </p:nvPicPr>
        <p:blipFill>
          <a:blip r:embed="rId2"/>
          <a:srcRect/>
          <a:stretch/>
        </p:blipFill>
        <p:spPr>
          <a:xfrm>
            <a:off x="5295281" y="2639930"/>
            <a:ext cx="1872275" cy="1872275"/>
          </a:xfrm>
          <a:prstGeom prst="rect">
            <a:avLst/>
          </a:prstGeom>
        </p:spPr>
      </p:pic>
      <p:sp>
        <p:nvSpPr>
          <p:cNvPr id="7" name="Rectangle 6">
            <a:extLst>
              <a:ext uri="{FF2B5EF4-FFF2-40B4-BE49-F238E27FC236}">
                <a16:creationId xmlns:a16="http://schemas.microsoft.com/office/drawing/2014/main" id="{762A8E81-0AC3-ED8C-52C7-46A99078F1E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FFAECA53-E680-1207-79CB-7A5EFB7E1F11}"/>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519690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4" name="Rectangle 3">
            <a:extLst>
              <a:ext uri="{FF2B5EF4-FFF2-40B4-BE49-F238E27FC236}">
                <a16:creationId xmlns:a16="http://schemas.microsoft.com/office/drawing/2014/main" id="{21E56D05-4905-D72F-9EB6-9F0E8442213A}"/>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098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3" name="Rectangle 2">
            <a:extLst>
              <a:ext uri="{FF2B5EF4-FFF2-40B4-BE49-F238E27FC236}">
                <a16:creationId xmlns:a16="http://schemas.microsoft.com/office/drawing/2014/main" id="{1BED399B-20A2-7799-2E29-1F4D77314A9C}"/>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274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204A3363-DA20-7356-535C-A57C1297B4D4}"/>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74A13242-C482-7EDD-55E6-F76ABDFF2D72}"/>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2953274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283159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163876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4" name="Rectangle 3">
            <a:extLst>
              <a:ext uri="{FF2B5EF4-FFF2-40B4-BE49-F238E27FC236}">
                <a16:creationId xmlns:a16="http://schemas.microsoft.com/office/drawing/2014/main" id="{35DCBE58-6662-44AC-FFFB-290C51C89CD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95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9FC0748B-B7DB-1756-005E-AB916F601033}"/>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1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90A6FD6-239D-95D2-E9C9-71BCC507332E}"/>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9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_ligh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FF3FA-3EA8-B8D1-9427-A6FB58ADDC8D}"/>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1141391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
        <p:nvSpPr>
          <p:cNvPr id="3" name="Rectangle 2">
            <a:extLst>
              <a:ext uri="{FF2B5EF4-FFF2-40B4-BE49-F238E27FC236}">
                <a16:creationId xmlns:a16="http://schemas.microsoft.com/office/drawing/2014/main" id="{CF965AEA-B461-A9E3-D30D-B587B7A8DC0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73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
        <p:nvSpPr>
          <p:cNvPr id="5" name="Rectangle 4">
            <a:extLst>
              <a:ext uri="{FF2B5EF4-FFF2-40B4-BE49-F238E27FC236}">
                <a16:creationId xmlns:a16="http://schemas.microsoft.com/office/drawing/2014/main" id="{D176AB46-3783-9B80-A11F-8BD0662D9B07}"/>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8710A36C-7F68-F999-CA96-C68EA7456F3A}"/>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02186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161548" y="2639930"/>
            <a:ext cx="2139741" cy="1872275"/>
          </a:xfrm>
          <a:prstGeom prst="rect">
            <a:avLst/>
          </a:prstGeom>
        </p:spPr>
      </p:pic>
      <p:sp>
        <p:nvSpPr>
          <p:cNvPr id="3" name="Rectangle 2">
            <a:extLst>
              <a:ext uri="{FF2B5EF4-FFF2-40B4-BE49-F238E27FC236}">
                <a16:creationId xmlns:a16="http://schemas.microsoft.com/office/drawing/2014/main" id="{00DC18E5-73DD-E743-2541-1564D0E90034}"/>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 gray background">
            <a:extLst>
              <a:ext uri="{FF2B5EF4-FFF2-40B4-BE49-F238E27FC236}">
                <a16:creationId xmlns:a16="http://schemas.microsoft.com/office/drawing/2014/main" id="{C37A6815-CED3-3BE9-55AF-CA5B9264A240}"/>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72997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p:nvPicPr>
        <p:blipFill>
          <a:blip r:embed="rId2"/>
          <a:srcRect/>
          <a:stretch/>
        </p:blipFill>
        <p:spPr>
          <a:xfrm>
            <a:off x="5295281" y="2639930"/>
            <a:ext cx="1872275" cy="1872275"/>
          </a:xfrm>
          <a:prstGeom prst="rect">
            <a:avLst/>
          </a:prstGeom>
        </p:spPr>
      </p:pic>
      <p:sp>
        <p:nvSpPr>
          <p:cNvPr id="3" name="Rectangle 2">
            <a:extLst>
              <a:ext uri="{FF2B5EF4-FFF2-40B4-BE49-F238E27FC236}">
                <a16:creationId xmlns:a16="http://schemas.microsoft.com/office/drawing/2014/main" id="{955A22D4-C5A5-2DD4-2F5B-7317615B4EF2}"/>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FD4DD967-8F79-A1FC-9BF7-8899EE5FC368}"/>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2259234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48111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6"/>
            <a:ext cx="12192000" cy="1124093"/>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20267"/>
            <a:ext cx="8334246" cy="701877"/>
          </a:xfrm>
        </p:spPr>
        <p:txBody>
          <a:bodyPr anchor="t">
            <a:noAutofit/>
          </a:bodyPr>
          <a:lstStyle>
            <a:lvl1pPr marL="0" indent="0">
              <a:buNone/>
              <a:defRPr sz="2300">
                <a:solidFill>
                  <a:schemeClr val="tx1">
                    <a:lumMod val="75000"/>
                    <a:lumOff val="2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dirty="0"/>
              <a:t>Insert name, position</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Tree>
    <p:extLst>
      <p:ext uri="{BB962C8B-B14F-4D97-AF65-F5344CB8AC3E}">
        <p14:creationId xmlns:p14="http://schemas.microsoft.com/office/powerpoint/2010/main" val="412645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p:txBody>
          <a:body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293"/>
            <a:ext cx="6697346" cy="352084"/>
          </a:xfrm>
          <a:solidFill>
            <a:srgbClr val="555556"/>
          </a:solidFill>
          <a:ln>
            <a:noFill/>
          </a:ln>
        </p:spPr>
        <p:txBody>
          <a:bodyPr wrap="none" lIns="274320" tIns="64008" rIns="18288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dirty="0"/>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4695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7B0E5A4-57E2-7602-491D-37B816FD39FE}"/>
              </a:ext>
            </a:extLst>
          </p:cNvPr>
          <p:cNvSpPr>
            <a:spLocks noGrp="1"/>
          </p:cNvSpPr>
          <p:nvPr>
            <p:ph type="title" hasCustomPrompt="1"/>
          </p:nvPr>
        </p:nvSpPr>
        <p:spPr>
          <a:xfrm>
            <a:off x="851888" y="905690"/>
            <a:ext cx="8334246" cy="2106570"/>
          </a:xfrm>
        </p:spPr>
        <p:txBody>
          <a:bodyPr rIns="91440">
            <a:normAutofit/>
          </a:bodyPr>
          <a:lstStyle>
            <a:lvl1pPr>
              <a:defRPr sz="4200" b="1" i="0">
                <a:solidFill>
                  <a:schemeClr val="bg1"/>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3162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dirty="0"/>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dirty="0"/>
              <a:t>Insert name, position</a:t>
            </a:r>
          </a:p>
        </p:txBody>
      </p:sp>
      <p:pic>
        <p:nvPicPr>
          <p:cNvPr id="4" name="Picture 3" descr="University of Wisconsin Sea Grant logo in white text on an orange background">
            <a:extLst>
              <a:ext uri="{FF2B5EF4-FFF2-40B4-BE49-F238E27FC236}">
                <a16:creationId xmlns:a16="http://schemas.microsoft.com/office/drawing/2014/main" id="{C2B0DF0E-5B1F-B83E-A1C9-E064B44E0AAE}"/>
              </a:ext>
            </a:extLst>
          </p:cNvPr>
          <p:cNvPicPr>
            <a:picLocks noChangeAspect="1"/>
          </p:cNvPicPr>
          <p:nvPr/>
        </p:nvPicPr>
        <p:blipFill>
          <a:blip r:embed="rId2"/>
          <a:srcRect/>
          <a:stretch/>
        </p:blipFill>
        <p:spPr>
          <a:xfrm>
            <a:off x="10788541" y="0"/>
            <a:ext cx="1155700" cy="1155700"/>
          </a:xfrm>
          <a:prstGeom prst="rect">
            <a:avLst/>
          </a:prstGeom>
        </p:spPr>
      </p:pic>
      <p:sp>
        <p:nvSpPr>
          <p:cNvPr id="5" name="Rectangle 4">
            <a:extLst>
              <a:ext uri="{FF2B5EF4-FFF2-40B4-BE49-F238E27FC236}">
                <a16:creationId xmlns:a16="http://schemas.microsoft.com/office/drawing/2014/main" id="{0383BF28-FA8A-1032-4D94-60B23160E948}"/>
              </a:ext>
              <a:ext uri="{C183D7F6-B498-43B3-948B-1728B52AA6E4}">
                <adec:decorative xmlns:adec="http://schemas.microsoft.com/office/drawing/2017/decorative" val="1"/>
              </a:ext>
            </a:extLst>
          </p:cNvPr>
          <p:cNvSpPr/>
          <p:nvPr/>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iversity of Wisconsin Sea Grant logo in white text on an orange background">
            <a:extLst>
              <a:ext uri="{FF2B5EF4-FFF2-40B4-BE49-F238E27FC236}">
                <a16:creationId xmlns:a16="http://schemas.microsoft.com/office/drawing/2014/main" id="{EFA19507-D6EF-4135-6D70-4BF172810D5D}"/>
              </a:ext>
            </a:extLst>
          </p:cNvPr>
          <p:cNvPicPr>
            <a:picLocks noChangeAspect="1"/>
          </p:cNvPicPr>
          <p:nvPr/>
        </p:nvPicPr>
        <p:blipFill>
          <a:blip r:embed="rId2"/>
          <a:srcRect/>
          <a:stretch/>
        </p:blipFill>
        <p:spPr>
          <a:xfrm>
            <a:off x="10788541" y="0"/>
            <a:ext cx="1155700" cy="1155700"/>
          </a:xfrm>
          <a:prstGeom prst="rect">
            <a:avLst/>
          </a:prstGeom>
        </p:spPr>
      </p:pic>
      <p:sp>
        <p:nvSpPr>
          <p:cNvPr id="7" name="Rectangle 6">
            <a:extLst>
              <a:ext uri="{FF2B5EF4-FFF2-40B4-BE49-F238E27FC236}">
                <a16:creationId xmlns:a16="http://schemas.microsoft.com/office/drawing/2014/main" id="{1862CCA4-8672-1A4E-5336-22C0ECE5E393}"/>
              </a:ext>
              <a:ext uri="{C183D7F6-B498-43B3-948B-1728B52AA6E4}">
                <adec:decorative xmlns:adec="http://schemas.microsoft.com/office/drawing/2017/decorative" val="1"/>
              </a:ext>
            </a:extLst>
          </p:cNvPr>
          <p:cNvSpPr/>
          <p:nvPr userDrawn="1"/>
        </p:nvSpPr>
        <p:spPr>
          <a:xfrm>
            <a:off x="0" y="0"/>
            <a:ext cx="12192000" cy="5733906"/>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iversity of Wisconsin Sea Grant logo in white text on an orange background">
            <a:extLst>
              <a:ext uri="{FF2B5EF4-FFF2-40B4-BE49-F238E27FC236}">
                <a16:creationId xmlns:a16="http://schemas.microsoft.com/office/drawing/2014/main" id="{93AD69DE-C82D-E449-618A-FCE4ED7FF109}"/>
              </a:ext>
            </a:extLst>
          </p:cNvPr>
          <p:cNvPicPr>
            <a:picLocks noChangeAspect="1"/>
          </p:cNvPicPr>
          <p:nvPr userDrawn="1"/>
        </p:nvPicPr>
        <p:blipFill>
          <a:blip r:embed="rId2"/>
          <a:srcRect/>
          <a:stretch/>
        </p:blipFill>
        <p:spPr>
          <a:xfrm>
            <a:off x="10788541" y="0"/>
            <a:ext cx="1155700" cy="1155700"/>
          </a:xfrm>
          <a:prstGeom prst="rect">
            <a:avLst/>
          </a:prstGeom>
        </p:spPr>
      </p:pic>
    </p:spTree>
    <p:extLst>
      <p:ext uri="{BB962C8B-B14F-4D97-AF65-F5344CB8AC3E}">
        <p14:creationId xmlns:p14="http://schemas.microsoft.com/office/powerpoint/2010/main" val="933676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tx1"/>
                </a:solidFill>
              </a:defRPr>
            </a:lvl1pPr>
          </a:lstStyle>
          <a:p>
            <a:r>
              <a:rPr lang="en-US" dirty="0"/>
              <a:t>Insert section header slide title</a:t>
            </a:r>
          </a:p>
        </p:txBody>
      </p:sp>
    </p:spTree>
    <p:extLst>
      <p:ext uri="{BB962C8B-B14F-4D97-AF65-F5344CB8AC3E}">
        <p14:creationId xmlns:p14="http://schemas.microsoft.com/office/powerpoint/2010/main" val="2892427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ection Header_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49766"/>
          </a:xfrm>
          <a:prstGeom prst="rect">
            <a:avLst/>
          </a:prstGeom>
          <a:solidFill>
            <a:srgbClr val="005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989C382C-FEDF-9251-E54F-141B8D2101FA}"/>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1908296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Header_blac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dirty="0"/>
              <a:t>Insert subtitle if needed</a:t>
            </a:r>
          </a:p>
        </p:txBody>
      </p:sp>
      <p:sp>
        <p:nvSpPr>
          <p:cNvPr id="2" name="Title 1">
            <a:extLst>
              <a:ext uri="{FF2B5EF4-FFF2-40B4-BE49-F238E27FC236}">
                <a16:creationId xmlns:a16="http://schemas.microsoft.com/office/drawing/2014/main" id="{856EFDCA-0F37-B65D-EA97-DDFF7EC0B0CD}"/>
              </a:ext>
            </a:extLst>
          </p:cNvPr>
          <p:cNvSpPr>
            <a:spLocks noGrp="1"/>
          </p:cNvSpPr>
          <p:nvPr>
            <p:ph type="title" hasCustomPrompt="1"/>
          </p:nvPr>
        </p:nvSpPr>
        <p:spPr>
          <a:xfrm>
            <a:off x="1485900" y="2514600"/>
            <a:ext cx="8279202" cy="1367286"/>
          </a:xfrm>
        </p:spPr>
        <p:txBody>
          <a:bodyPr rIns="91440">
            <a:normAutofit/>
          </a:bodyPr>
          <a:lstStyle>
            <a:lvl1pPr>
              <a:defRPr sz="4000">
                <a:solidFill>
                  <a:schemeClr val="bg1"/>
                </a:solidFill>
              </a:defRPr>
            </a:lvl1pPr>
          </a:lstStyle>
          <a:p>
            <a:r>
              <a:rPr lang="en-US" dirty="0"/>
              <a:t>Insert section header slide title</a:t>
            </a:r>
          </a:p>
        </p:txBody>
      </p:sp>
    </p:spTree>
    <p:extLst>
      <p:ext uri="{BB962C8B-B14F-4D97-AF65-F5344CB8AC3E}">
        <p14:creationId xmlns:p14="http://schemas.microsoft.com/office/powerpoint/2010/main" val="2375710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67938"/>
          </a:xfrm>
          <a:prstGeom prst="rect">
            <a:avLst/>
          </a:prstGeom>
          <a:solidFill>
            <a:srgbClr val="F04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niversity of Wisconsin Sea Grant logo in white text on an orange background">
            <a:extLst>
              <a:ext uri="{FF2B5EF4-FFF2-40B4-BE49-F238E27FC236}">
                <a16:creationId xmlns:a16="http://schemas.microsoft.com/office/drawing/2014/main" id="{9442AFA6-CAED-D743-9BD0-FB7276EC21DE}"/>
              </a:ext>
            </a:extLst>
          </p:cNvPr>
          <p:cNvPicPr>
            <a:picLocks noChangeAspect="1"/>
          </p:cNvPicPr>
          <p:nvPr userDrawn="1"/>
        </p:nvPicPr>
        <p:blipFill>
          <a:blip r:embed="rId2"/>
          <a:srcRect/>
          <a:stretch/>
        </p:blipFill>
        <p:spPr>
          <a:xfrm>
            <a:off x="5161548" y="2639930"/>
            <a:ext cx="2139741" cy="1872275"/>
          </a:xfrm>
          <a:prstGeom prst="rect">
            <a:avLst/>
          </a:prstGeom>
        </p:spPr>
      </p:pic>
      <p:sp>
        <p:nvSpPr>
          <p:cNvPr id="2" name="Title 1">
            <a:extLst>
              <a:ext uri="{FF2B5EF4-FFF2-40B4-BE49-F238E27FC236}">
                <a16:creationId xmlns:a16="http://schemas.microsoft.com/office/drawing/2014/main" id="{A878A76A-7D1D-3E85-0AC5-9B02E65F248E}"/>
              </a:ext>
            </a:extLst>
          </p:cNvPr>
          <p:cNvSpPr>
            <a:spLocks noGrp="1"/>
          </p:cNvSpPr>
          <p:nvPr>
            <p:ph type="title" hasCustomPrompt="1"/>
          </p:nvPr>
        </p:nvSpPr>
        <p:spPr>
          <a:xfrm>
            <a:off x="0" y="-180060"/>
            <a:ext cx="10668000" cy="170121"/>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effectLst/>
                <a:latin typeface="Helvetica" pitchFamily="2" charset="0"/>
              </a:rPr>
              <a:t>Orange Closing Sign</a:t>
            </a:r>
          </a:p>
        </p:txBody>
      </p:sp>
    </p:spTree>
    <p:extLst>
      <p:ext uri="{BB962C8B-B14F-4D97-AF65-F5344CB8AC3E}">
        <p14:creationId xmlns:p14="http://schemas.microsoft.com/office/powerpoint/2010/main" val="2583120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dirty="0"/>
              <a:t>Black Closing Slide</a:t>
            </a:r>
          </a:p>
        </p:txBody>
      </p:sp>
      <p:pic>
        <p:nvPicPr>
          <p:cNvPr id="5" name="Picture 4" descr="University of Wisconsin Sea Grant logo in white text on a gray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161548" y="2639930"/>
            <a:ext cx="2139741" cy="1872275"/>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DEFCB-76DD-8C96-B6DC-4040B702ADC1}"/>
              </a:ext>
            </a:extLst>
          </p:cNvPr>
          <p:cNvSpPr>
            <a:spLocks noGrp="1"/>
          </p:cNvSpPr>
          <p:nvPr>
            <p:ph type="title" hasCustomPrompt="1"/>
          </p:nvPr>
        </p:nvSpPr>
        <p:spPr>
          <a:xfrm>
            <a:off x="0" y="-201325"/>
            <a:ext cx="10668000" cy="191386"/>
          </a:xfrm>
        </p:spPr>
        <p:txBody>
          <a:bodyPr>
            <a:normAutofit/>
          </a:bodyPr>
          <a:lstStyle>
            <a:lvl1pPr>
              <a:defRPr sz="1200" b="0" i="0">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b="1" dirty="0">
                <a:solidFill>
                  <a:srgbClr val="181818"/>
                </a:solidFill>
                <a:effectLst/>
                <a:latin typeface="Arial" panose="020B0604020202020204" pitchFamily="34" charset="0"/>
              </a:rPr>
              <a:t>White Closing Slide</a:t>
            </a:r>
            <a:endParaRPr lang="en-US" dirty="0">
              <a:solidFill>
                <a:srgbClr val="181818"/>
              </a:solidFill>
              <a:effectLst/>
              <a:latin typeface="Arial" panose="020B0604020202020204" pitchFamily="34" charset="0"/>
            </a:endParaRPr>
          </a:p>
        </p:txBody>
      </p:sp>
      <p:pic>
        <p:nvPicPr>
          <p:cNvPr id="5" name="Picture 4" descr="University of Wisconsin Sea Grant logo in white text on an orange background">
            <a:extLst>
              <a:ext uri="{FF2B5EF4-FFF2-40B4-BE49-F238E27FC236}">
                <a16:creationId xmlns:a16="http://schemas.microsoft.com/office/drawing/2014/main" id="{2125341B-9FCD-D414-3259-5849E1198405}"/>
              </a:ext>
            </a:extLst>
          </p:cNvPr>
          <p:cNvPicPr>
            <a:picLocks noChangeAspect="1"/>
          </p:cNvPicPr>
          <p:nvPr userDrawn="1"/>
        </p:nvPicPr>
        <p:blipFill>
          <a:blip r:embed="rId2"/>
          <a:srcRect/>
          <a:stretch/>
        </p:blipFill>
        <p:spPr>
          <a:xfrm>
            <a:off x="5295281" y="2639930"/>
            <a:ext cx="1872275" cy="1872275"/>
          </a:xfrm>
          <a:prstGeom prst="rect">
            <a:avLst/>
          </a:prstGeom>
        </p:spPr>
      </p:pic>
    </p:spTree>
    <p:extLst>
      <p:ext uri="{BB962C8B-B14F-4D97-AF65-F5344CB8AC3E}">
        <p14:creationId xmlns:p14="http://schemas.microsoft.com/office/powerpoint/2010/main" val="411424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82653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86683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_1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6D9A27-B964-B89D-4657-569EC459926B}"/>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F2F59-3D81-9C0B-CDB4-B5F8B5CE84E5}"/>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9" name="Content Placeholder 10">
            <a:extLst>
              <a:ext uri="{FF2B5EF4-FFF2-40B4-BE49-F238E27FC236}">
                <a16:creationId xmlns:a16="http://schemas.microsoft.com/office/drawing/2014/main" id="{7EB79CAC-A89D-DA61-2EA5-56E2A8994CF2}"/>
              </a:ext>
            </a:extLst>
          </p:cNvPr>
          <p:cNvSpPr>
            <a:spLocks noGrp="1"/>
          </p:cNvSpPr>
          <p:nvPr>
            <p:ph sz="quarter" idx="15"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358896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102335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_2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30764F-890A-1CEC-3771-52FEC8F9F850}"/>
              </a:ext>
              <a:ext uri="{C183D7F6-B498-43B3-948B-1728B52AA6E4}">
                <adec:decorative xmlns:adec="http://schemas.microsoft.com/office/drawing/2017/decorative" val="1"/>
              </a:ext>
            </a:extLst>
          </p:cNvPr>
          <p:cNvSpPr/>
          <p:nvPr/>
        </p:nvSpPr>
        <p:spPr>
          <a:xfrm>
            <a:off x="0" y="0"/>
            <a:ext cx="12192000" cy="684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BE51D-BA97-2BBF-F3DF-C2B38B351A53}"/>
              </a:ext>
            </a:extLst>
          </p:cNvPr>
          <p:cNvSpPr>
            <a:spLocks noGrp="1"/>
          </p:cNvSpPr>
          <p:nvPr>
            <p:ph type="title" hasCustomPrompt="1"/>
          </p:nvPr>
        </p:nvSpPr>
        <p:spPr/>
        <p:txBody>
          <a:bodyPr rIns="91440">
            <a:normAutofit/>
          </a:bodyPr>
          <a:lstStyle>
            <a:lvl1pPr>
              <a:defRPr sz="3400" b="1" i="0">
                <a:solidFill>
                  <a:schemeClr val="tx1">
                    <a:lumMod val="90000"/>
                    <a:lumOff val="10000"/>
                  </a:schemeClr>
                </a:solidFill>
                <a:latin typeface="+mj-lt"/>
                <a:ea typeface="Red Hat Text" panose="02010303040201060303" pitchFamily="2" charset="0"/>
                <a:cs typeface="Red Hat Text" panose="02010303040201060303" pitchFamily="2" charset="0"/>
              </a:defRPr>
            </a:lvl1pPr>
          </a:lstStyle>
          <a:p>
            <a:r>
              <a:rPr lang="en-US" dirty="0"/>
              <a:t>Insert slide title in title or sentence case</a:t>
            </a:r>
          </a:p>
        </p:txBody>
      </p:sp>
      <p:sp>
        <p:nvSpPr>
          <p:cNvPr id="5" name="Footer Placeholder 4"/>
          <p:cNvSpPr>
            <a:spLocks noGrp="1"/>
          </p:cNvSpPr>
          <p:nvPr>
            <p:ph type="ftr" sz="quarter" idx="11"/>
          </p:nvPr>
        </p:nvSpPr>
        <p:spPr>
          <a:xfrm>
            <a:off x="0" y="6505056"/>
            <a:ext cx="12192000" cy="352943"/>
          </a:xfrm>
        </p:spPr>
        <p:txBody>
          <a:bodyPr/>
          <a:lstStyle>
            <a:lvl1pPr algn="l">
              <a:defRPr>
                <a:latin typeface="+mn-lt"/>
                <a:cs typeface="Arial" panose="020B0604020202020204" pitchFamily="34" charset="0"/>
              </a:defRPr>
            </a:lvl1pPr>
          </a:lstStyle>
          <a:p>
            <a:r>
              <a:rPr lang="en-US"/>
              <a:t>Coastal Processes Demonstration: The Wave Tank</a:t>
            </a:r>
            <a:endParaRPr lang="en-US" dirty="0"/>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Clr>
                <a:schemeClr val="accent1"/>
              </a:buClr>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dirty="0"/>
              <a:t>Bulleted list</a:t>
            </a:r>
          </a:p>
          <a:p>
            <a:pPr lvl="0"/>
            <a:r>
              <a:rPr lang="en-US" dirty="0"/>
              <a:t>Bulleted list</a:t>
            </a:r>
          </a:p>
          <a:p>
            <a:pPr lvl="0"/>
            <a:r>
              <a:rPr lang="en-US" dirty="0"/>
              <a:t>Bulleted list</a:t>
            </a:r>
          </a:p>
        </p:txBody>
      </p:sp>
    </p:spTree>
    <p:extLst>
      <p:ext uri="{BB962C8B-B14F-4D97-AF65-F5344CB8AC3E}">
        <p14:creationId xmlns:p14="http://schemas.microsoft.com/office/powerpoint/2010/main" val="2513479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505056"/>
            <a:ext cx="12192000" cy="352943"/>
          </a:xfrm>
          <a:prstGeom prst="rect">
            <a:avLst/>
          </a:prstGeom>
          <a:solidFill>
            <a:srgbClr val="555556"/>
          </a:solidFill>
          <a:ln>
            <a:noFill/>
          </a:ln>
        </p:spPr>
        <p:txBody>
          <a:bodyPr vert="horz" wrap="square" lIns="91440" tIns="64008" rIns="91440" bIns="64008" rtlCol="0" anchor="ctr">
            <a:spAutoFit/>
          </a:bodyPr>
          <a:lstStyle>
            <a:lvl1pPr algn="l">
              <a:defRPr sz="1400" b="0" i="0">
                <a:solidFill>
                  <a:schemeClr val="bg1"/>
                </a:solidFill>
                <a:latin typeface="+mn-lt"/>
                <a:ea typeface="Red Hat Text" panose="02010303040201060303" pitchFamily="2" charset="0"/>
                <a:cs typeface="Red Hat Text" panose="02010303040201060303" pitchFamily="2" charset="0"/>
              </a:defRPr>
            </a:lvl1pPr>
          </a:lstStyle>
          <a:p>
            <a:r>
              <a:rPr lang="en-US"/>
              <a:t>Coastal Processes Demonstration: The Wave Tank</a:t>
            </a:r>
            <a:endParaRPr lang="en-US" dirty="0"/>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7"/>
          <a:srcRect/>
          <a:stretch/>
        </p:blipFill>
        <p:spPr>
          <a:xfrm>
            <a:off x="10788541" y="0"/>
            <a:ext cx="1155700" cy="1155700"/>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7"/>
          <a:srcRect/>
          <a:stretch/>
        </p:blipFill>
        <p:spPr>
          <a:xfrm>
            <a:off x="10788541" y="0"/>
            <a:ext cx="1155700" cy="1155700"/>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7"/>
          <a:srcRect/>
          <a:stretch/>
        </p:blipFill>
        <p:spPr>
          <a:xfrm>
            <a:off x="10788541" y="0"/>
            <a:ext cx="1155700" cy="1155700"/>
          </a:xfrm>
          <a:prstGeom prst="rect">
            <a:avLst/>
          </a:prstGeom>
        </p:spPr>
      </p:pic>
    </p:spTree>
    <p:extLst>
      <p:ext uri="{BB962C8B-B14F-4D97-AF65-F5344CB8AC3E}">
        <p14:creationId xmlns:p14="http://schemas.microsoft.com/office/powerpoint/2010/main" val="28285016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07" r:id="rId34"/>
    <p:sldLayoutId id="2147483661" r:id="rId35"/>
    <p:sldLayoutId id="2147483672" r:id="rId36"/>
    <p:sldLayoutId id="2147483662" r:id="rId37"/>
    <p:sldLayoutId id="2147483674" r:id="rId38"/>
    <p:sldLayoutId id="2147483682" r:id="rId39"/>
    <p:sldLayoutId id="2147483663" r:id="rId40"/>
    <p:sldLayoutId id="2147483678" r:id="rId41"/>
    <p:sldLayoutId id="2147483673" r:id="rId42"/>
    <p:sldLayoutId id="2147483676" r:id="rId43"/>
    <p:sldLayoutId id="2147483677" r:id="rId44"/>
    <p:sldLayoutId id="2147483679" r:id="rId45"/>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mn-lt"/>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mn-lt"/>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mn-lt"/>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n-lt"/>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s://www.aje.com/arc/what-is-the-scientific-metho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1D441-B578-9877-F47F-6BDE3C57DF1D}"/>
              </a:ext>
            </a:extLst>
          </p:cNvPr>
          <p:cNvSpPr>
            <a:spLocks noGrp="1"/>
          </p:cNvSpPr>
          <p:nvPr>
            <p:ph type="title"/>
          </p:nvPr>
        </p:nvSpPr>
        <p:spPr>
          <a:xfrm>
            <a:off x="851887" y="905690"/>
            <a:ext cx="9595979" cy="2106570"/>
          </a:xfrm>
        </p:spPr>
        <p:txBody>
          <a:bodyPr/>
          <a:lstStyle/>
          <a:p>
            <a:r>
              <a:rPr lang="en-US" sz="4400" dirty="0"/>
              <a:t>The Engineering Design Process</a:t>
            </a:r>
            <a:endParaRPr lang="en-US" dirty="0"/>
          </a:p>
        </p:txBody>
      </p:sp>
      <p:sp>
        <p:nvSpPr>
          <p:cNvPr id="2" name="Text Placeholder 1">
            <a:extLst>
              <a:ext uri="{FF2B5EF4-FFF2-40B4-BE49-F238E27FC236}">
                <a16:creationId xmlns:a16="http://schemas.microsoft.com/office/drawing/2014/main" id="{659AAFA8-73D2-7B09-F72F-02343124DC69}"/>
              </a:ext>
            </a:extLst>
          </p:cNvPr>
          <p:cNvSpPr>
            <a:spLocks noGrp="1"/>
          </p:cNvSpPr>
          <p:nvPr>
            <p:ph type="body" sz="quarter" idx="12"/>
          </p:nvPr>
        </p:nvSpPr>
        <p:spPr>
          <a:xfrm>
            <a:off x="851889" y="3320267"/>
            <a:ext cx="9316578" cy="701877"/>
          </a:xfrm>
        </p:spPr>
        <p:txBody>
          <a:bodyPr/>
          <a:lstStyle/>
          <a:p>
            <a:r>
              <a:rPr lang="en-US" dirty="0"/>
              <a:t>Lesson 1 An Introduction to Coastal Engineering</a:t>
            </a:r>
          </a:p>
        </p:txBody>
      </p:sp>
      <p:sp>
        <p:nvSpPr>
          <p:cNvPr id="3" name="Text Placeholder 2">
            <a:extLst>
              <a:ext uri="{FF2B5EF4-FFF2-40B4-BE49-F238E27FC236}">
                <a16:creationId xmlns:a16="http://schemas.microsoft.com/office/drawing/2014/main" id="{6BD99ECE-C995-54C4-8165-B6F1D7EEBD78}"/>
              </a:ext>
            </a:extLst>
          </p:cNvPr>
          <p:cNvSpPr>
            <a:spLocks noGrp="1"/>
          </p:cNvSpPr>
          <p:nvPr>
            <p:ph type="body" sz="quarter" idx="13"/>
          </p:nvPr>
        </p:nvSpPr>
        <p:spPr/>
        <p:txBody>
          <a:bodyPr/>
          <a:lstStyle/>
          <a:p>
            <a:pPr>
              <a:lnSpc>
                <a:spcPct val="120000"/>
              </a:lnSpc>
              <a:spcBef>
                <a:spcPts val="0"/>
              </a:spcBef>
              <a:spcAft>
                <a:spcPts val="500"/>
              </a:spcAft>
            </a:pPr>
            <a:r>
              <a:rPr lang="en-US" sz="800" b="0" dirty="0"/>
              <a:t>Wisconsin Sea Grant © October 202</a:t>
            </a:r>
            <a:r>
              <a:rPr lang="en-US" sz="800" dirty="0"/>
              <a:t>5</a:t>
            </a:r>
            <a:r>
              <a:rPr lang="en-US" sz="800" b="0" dirty="0"/>
              <a:t>  |  Coastal Engineering Education: People, Place and Practice: Lesson </a:t>
            </a:r>
            <a:r>
              <a:rPr lang="en-US" sz="800" dirty="0"/>
              <a:t>1:An Introduction to Coastal Engineering	</a:t>
            </a:r>
            <a:r>
              <a:rPr lang="en-US" sz="800" b="0" dirty="0"/>
              <a:t> Image used with written permission by JB the Explorer </a:t>
            </a:r>
          </a:p>
          <a:p>
            <a:pPr>
              <a:lnSpc>
                <a:spcPct val="120000"/>
              </a:lnSpc>
              <a:spcBef>
                <a:spcPts val="0"/>
              </a:spcBef>
            </a:pPr>
            <a:r>
              <a:rPr lang="en-US" sz="800" b="0" dirty="0"/>
              <a:t>This curriculum was prepared by</a:t>
            </a:r>
            <a:r>
              <a:rPr lang="en-US" sz="800" dirty="0"/>
              <a:t> </a:t>
            </a:r>
            <a:r>
              <a:rPr lang="en-US" sz="800" b="0" dirty="0"/>
              <a:t> Adam </a:t>
            </a:r>
            <a:r>
              <a:rPr lang="en-US" sz="800" b="0" dirty="0" err="1"/>
              <a:t>Bechle</a:t>
            </a:r>
            <a:r>
              <a:rPr lang="en-US" sz="800" dirty="0"/>
              <a:t>,</a:t>
            </a:r>
            <a:r>
              <a:rPr lang="en-US" sz="800" b="0" dirty="0"/>
              <a:t> </a:t>
            </a:r>
            <a:r>
              <a:rPr lang="en-US" sz="800" b="0"/>
              <a:t>Ginny Carlton, </a:t>
            </a:r>
            <a:r>
              <a:rPr lang="en-US" sz="800" dirty="0"/>
              <a:t>and Anne Moser under</a:t>
            </a:r>
            <a:r>
              <a:rPr lang="en-US" sz="800" b="0" dirty="0"/>
              <a:t>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p>
        </p:txBody>
      </p:sp>
    </p:spTree>
    <p:extLst>
      <p:ext uri="{BB962C8B-B14F-4D97-AF65-F5344CB8AC3E}">
        <p14:creationId xmlns:p14="http://schemas.microsoft.com/office/powerpoint/2010/main" val="65393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Review the Scientific Method </a:t>
            </a:r>
          </a:p>
        </p:txBody>
      </p:sp>
      <p:sp>
        <p:nvSpPr>
          <p:cNvPr id="8" name="TextBox 7">
            <a:extLst>
              <a:ext uri="{FF2B5EF4-FFF2-40B4-BE49-F238E27FC236}">
                <a16:creationId xmlns:a16="http://schemas.microsoft.com/office/drawing/2014/main" id="{27762521-D435-C5BC-E208-F07520E14AFA}"/>
              </a:ext>
            </a:extLst>
          </p:cNvPr>
          <p:cNvSpPr txBox="1"/>
          <p:nvPr/>
        </p:nvSpPr>
        <p:spPr>
          <a:xfrm>
            <a:off x="491908" y="5526865"/>
            <a:ext cx="3006247" cy="461665"/>
          </a:xfrm>
          <a:prstGeom prst="rect">
            <a:avLst/>
          </a:prstGeom>
          <a:noFill/>
        </p:spPr>
        <p:txBody>
          <a:bodyPr wrap="square" lIns="91440" tIns="45720" rIns="91440" bIns="45720" rtlCol="0" anchor="t">
            <a:spAutoFit/>
          </a:bodyPr>
          <a:lstStyle/>
          <a:p>
            <a:r>
              <a:rPr lang="en-US" sz="1200" dirty="0"/>
              <a:t>Graphic by American Journal Experts (AJE)</a:t>
            </a:r>
            <a:endParaRPr lang="en-US" sz="1200" dirty="0">
              <a:cs typeface="Arial"/>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The Engineering Design Process</a:t>
            </a:r>
          </a:p>
        </p:txBody>
      </p:sp>
      <p:pic>
        <p:nvPicPr>
          <p:cNvPr id="3" name="Picture 2" descr="The scientific method steps&#10;1) Observation-represented by a magnifying glass&#10;2) Question-represented by a question mark&#10;3) Hypothesis-represented by a note sheet&#10;4) Experiment-represented by a test tube and flask&#10;5) Analysis-represented by a bar chart&#10;6) Report-represented by several written pages">
            <a:extLst>
              <a:ext uri="{FF2B5EF4-FFF2-40B4-BE49-F238E27FC236}">
                <a16:creationId xmlns:a16="http://schemas.microsoft.com/office/drawing/2014/main" id="{60BDE562-BC9D-E0D6-D6D9-FA77A154E895}"/>
              </a:ext>
            </a:extLst>
          </p:cNvPr>
          <p:cNvPicPr>
            <a:picLocks noChangeAspect="1"/>
          </p:cNvPicPr>
          <p:nvPr/>
        </p:nvPicPr>
        <p:blipFill>
          <a:blip r:embed="rId3"/>
          <a:srcRect l="8064" t="2248" r="9140" b="2081"/>
          <a:stretch>
            <a:fillRect/>
          </a:stretch>
        </p:blipFill>
        <p:spPr>
          <a:xfrm>
            <a:off x="6932910" y="1315"/>
            <a:ext cx="3971487" cy="6517189"/>
          </a:xfrm>
          <a:prstGeom prst="rect">
            <a:avLst/>
          </a:prstGeom>
        </p:spPr>
      </p:pic>
    </p:spTree>
    <p:extLst>
      <p:ext uri="{BB962C8B-B14F-4D97-AF65-F5344CB8AC3E}">
        <p14:creationId xmlns:p14="http://schemas.microsoft.com/office/powerpoint/2010/main" val="377361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The Engineering Design Process – Create a Utensil</a:t>
            </a:r>
          </a:p>
        </p:txBody>
      </p:sp>
      <p:sp>
        <p:nvSpPr>
          <p:cNvPr id="9" name="Google Shape;107;gebf5cf9bd0_0_9">
            <a:extLst>
              <a:ext uri="{FF2B5EF4-FFF2-40B4-BE49-F238E27FC236}">
                <a16:creationId xmlns:a16="http://schemas.microsoft.com/office/drawing/2014/main" id="{4374299C-5383-F18E-54F1-D3133167DDD1}"/>
              </a:ext>
            </a:extLst>
          </p:cNvPr>
          <p:cNvSpPr txBox="1"/>
          <p:nvPr/>
        </p:nvSpPr>
        <p:spPr>
          <a:xfrm>
            <a:off x="2400486" y="5054601"/>
            <a:ext cx="452400" cy="615499"/>
          </a:xfrm>
          <a:prstGeom prst="rect">
            <a:avLst/>
          </a:prstGeom>
          <a:noFill/>
          <a:ln>
            <a:noFill/>
          </a:ln>
        </p:spPr>
        <p:txBody>
          <a:bodyPr spcFirstLastPara="1" wrap="square" lIns="121900" tIns="60933" rIns="121900" bIns="60933" anchor="t" anchorCtr="0">
            <a:spAutoFit/>
          </a:bodyPr>
          <a:lstStyle/>
          <a:p>
            <a:r>
              <a:rPr lang="en-US" sz="3200" dirty="0">
                <a:solidFill>
                  <a:schemeClr val="dk1"/>
                </a:solidFill>
                <a:latin typeface="Arial"/>
                <a:ea typeface="Arial"/>
                <a:cs typeface="Arial"/>
                <a:sym typeface="Arial"/>
              </a:rPr>
              <a:t>A</a:t>
            </a:r>
            <a:endParaRPr sz="2400" dirty="0"/>
          </a:p>
        </p:txBody>
      </p:sp>
      <p:pic>
        <p:nvPicPr>
          <p:cNvPr id="10" name="Google Shape;104;gebf5cf9bd0_0_9" descr="A slice of apple pie with vanilla ice cream on top of it on a plate.">
            <a:extLst>
              <a:ext uri="{FF2B5EF4-FFF2-40B4-BE49-F238E27FC236}">
                <a16:creationId xmlns:a16="http://schemas.microsoft.com/office/drawing/2014/main" id="{3881ABDD-079E-89E7-3F61-F708916BE547}"/>
              </a:ext>
            </a:extLst>
          </p:cNvPr>
          <p:cNvPicPr preferRelativeResize="0"/>
          <p:nvPr/>
        </p:nvPicPr>
        <p:blipFill rotWithShape="1">
          <a:blip r:embed="rId3">
            <a:alphaModFix/>
          </a:blip>
          <a:srcRect/>
          <a:stretch/>
        </p:blipFill>
        <p:spPr>
          <a:xfrm>
            <a:off x="677436" y="1999455"/>
            <a:ext cx="3898501" cy="2921260"/>
          </a:xfrm>
          <a:prstGeom prst="rect">
            <a:avLst/>
          </a:prstGeom>
          <a:noFill/>
          <a:ln>
            <a:noFill/>
          </a:ln>
        </p:spPr>
      </p:pic>
      <p:sp>
        <p:nvSpPr>
          <p:cNvPr id="11" name="Google Shape;105;gebf5cf9bd0_0_9" descr="Right facing arrow linking the plate with pie and ice cream on it to an empty plate.">
            <a:extLst>
              <a:ext uri="{FF2B5EF4-FFF2-40B4-BE49-F238E27FC236}">
                <a16:creationId xmlns:a16="http://schemas.microsoft.com/office/drawing/2014/main" id="{E90F4B04-5731-B037-3520-F3177F866405}"/>
              </a:ext>
            </a:extLst>
          </p:cNvPr>
          <p:cNvSpPr/>
          <p:nvPr/>
        </p:nvSpPr>
        <p:spPr>
          <a:xfrm>
            <a:off x="5268564" y="3456460"/>
            <a:ext cx="1707200" cy="649600"/>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12" name="Google Shape;108;gebf5cf9bd0_0_9">
            <a:extLst>
              <a:ext uri="{FF2B5EF4-FFF2-40B4-BE49-F238E27FC236}">
                <a16:creationId xmlns:a16="http://schemas.microsoft.com/office/drawing/2014/main" id="{6216EDB8-914A-B2AF-68ED-F21B00BFC238}"/>
              </a:ext>
            </a:extLst>
          </p:cNvPr>
          <p:cNvSpPr txBox="1"/>
          <p:nvPr/>
        </p:nvSpPr>
        <p:spPr>
          <a:xfrm>
            <a:off x="9382566" y="5054601"/>
            <a:ext cx="405200" cy="615499"/>
          </a:xfrm>
          <a:prstGeom prst="rect">
            <a:avLst/>
          </a:prstGeom>
          <a:noFill/>
          <a:ln>
            <a:noFill/>
          </a:ln>
        </p:spPr>
        <p:txBody>
          <a:bodyPr spcFirstLastPara="1" wrap="square" lIns="121900" tIns="60933" rIns="121900" bIns="60933" anchor="t" anchorCtr="0">
            <a:spAutoFit/>
          </a:bodyPr>
          <a:lstStyle/>
          <a:p>
            <a:r>
              <a:rPr lang="en-US" sz="3200" dirty="0">
                <a:solidFill>
                  <a:schemeClr val="dk1"/>
                </a:solidFill>
                <a:latin typeface="Arial"/>
                <a:ea typeface="Arial"/>
                <a:cs typeface="Arial"/>
                <a:sym typeface="Arial"/>
              </a:rPr>
              <a:t>B</a:t>
            </a:r>
            <a:endParaRPr sz="3200" dirty="0">
              <a:solidFill>
                <a:schemeClr val="dk1"/>
              </a:solidFill>
              <a:latin typeface="Arial"/>
              <a:ea typeface="Arial"/>
              <a:cs typeface="Arial"/>
              <a:sym typeface="Arial"/>
            </a:endParaRPr>
          </a:p>
        </p:txBody>
      </p:sp>
      <p:pic>
        <p:nvPicPr>
          <p:cNvPr id="13" name="Google Shape;106;gebf5cf9bd0_0_9" descr="An empty plate.">
            <a:extLst>
              <a:ext uri="{FF2B5EF4-FFF2-40B4-BE49-F238E27FC236}">
                <a16:creationId xmlns:a16="http://schemas.microsoft.com/office/drawing/2014/main" id="{49CD167C-CBB4-03B6-2C4D-1E052D8C7B6B}"/>
              </a:ext>
            </a:extLst>
          </p:cNvPr>
          <p:cNvPicPr preferRelativeResize="0"/>
          <p:nvPr/>
        </p:nvPicPr>
        <p:blipFill rotWithShape="1">
          <a:blip r:embed="rId4">
            <a:alphaModFix/>
          </a:blip>
          <a:srcRect/>
          <a:stretch/>
        </p:blipFill>
        <p:spPr>
          <a:xfrm>
            <a:off x="7065374" y="1840226"/>
            <a:ext cx="4634384" cy="3061657"/>
          </a:xfrm>
          <a:prstGeom prst="rect">
            <a:avLst/>
          </a:prstGeom>
          <a:noFill/>
          <a:ln>
            <a:noFill/>
          </a:ln>
        </p:spPr>
      </p:pic>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The Engineering Design Process</a:t>
            </a:r>
          </a:p>
        </p:txBody>
      </p:sp>
    </p:spTree>
    <p:extLst>
      <p:ext uri="{BB962C8B-B14F-4D97-AF65-F5344CB8AC3E}">
        <p14:creationId xmlns:p14="http://schemas.microsoft.com/office/powerpoint/2010/main" val="13204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Engineering Design Process</a:t>
            </a:r>
          </a:p>
        </p:txBody>
      </p:sp>
      <p:pic>
        <p:nvPicPr>
          <p:cNvPr id="3" name="Google Shape;115;p2" descr="Graphical model of the Engineering Design Process by TeachEngineering. The graphical model consists of seven steps represented in a circular layout. The steps are: 1) Ask: to identify the needs and constraints; 2) Research the problem; 3) Imagine possible solutions;  4) Plan by selecting a promising solution; 5) Create a prototype; 6) Test and evaluate the prototype; and 7) Improve and redesign as needed.">
            <a:extLst>
              <a:ext uri="{FF2B5EF4-FFF2-40B4-BE49-F238E27FC236}">
                <a16:creationId xmlns:a16="http://schemas.microsoft.com/office/drawing/2014/main" id="{B745961D-7409-D26C-82C4-4712D67118D4}"/>
              </a:ext>
            </a:extLst>
          </p:cNvPr>
          <p:cNvPicPr preferRelativeResize="0">
            <a:picLocks noChangeAspect="1"/>
          </p:cNvPicPr>
          <p:nvPr/>
        </p:nvPicPr>
        <p:blipFill rotWithShape="1">
          <a:blip r:embed="rId3">
            <a:alphaModFix/>
          </a:blip>
          <a:srcRect/>
          <a:stretch/>
        </p:blipFill>
        <p:spPr>
          <a:xfrm>
            <a:off x="2911712" y="990600"/>
            <a:ext cx="5835175" cy="5495212"/>
          </a:xfrm>
          <a:prstGeom prst="rect">
            <a:avLst/>
          </a:prstGeom>
          <a:noFill/>
          <a:ln>
            <a:noFill/>
          </a:ln>
        </p:spPr>
      </p:pic>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The Engineering Design Process</a:t>
            </a:r>
          </a:p>
        </p:txBody>
      </p:sp>
    </p:spTree>
    <p:extLst>
      <p:ext uri="{BB962C8B-B14F-4D97-AF65-F5344CB8AC3E}">
        <p14:creationId xmlns:p14="http://schemas.microsoft.com/office/powerpoint/2010/main" val="223303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EDP Steps for Creating a Pie-Eating Utensil</a:t>
            </a:r>
          </a:p>
        </p:txBody>
      </p:sp>
      <p:sp>
        <p:nvSpPr>
          <p:cNvPr id="4" name="Google Shape;125;p3">
            <a:extLst>
              <a:ext uri="{FF2B5EF4-FFF2-40B4-BE49-F238E27FC236}">
                <a16:creationId xmlns:a16="http://schemas.microsoft.com/office/drawing/2014/main" id="{CA45B53A-12C7-DC94-153C-FA8241770196}"/>
              </a:ext>
            </a:extLst>
          </p:cNvPr>
          <p:cNvSpPr txBox="1"/>
          <p:nvPr/>
        </p:nvSpPr>
        <p:spPr>
          <a:xfrm>
            <a:off x="310864" y="1092581"/>
            <a:ext cx="11785600" cy="5078273"/>
          </a:xfrm>
          <a:prstGeom prst="rect">
            <a:avLst/>
          </a:prstGeom>
          <a:noFill/>
          <a:ln>
            <a:noFill/>
          </a:ln>
        </p:spPr>
        <p:txBody>
          <a:bodyPr spcFirstLastPara="1" wrap="square" lIns="91425" tIns="45700" rIns="91425" bIns="45700" anchor="t" anchorCtr="0">
            <a:spAutoFit/>
          </a:bodyPr>
          <a:lstStyle/>
          <a:p>
            <a:pPr marL="342265" indent="-342265">
              <a:buClr>
                <a:srgbClr val="C00000"/>
              </a:buClr>
              <a:buSzPts val="1800"/>
              <a:buAutoNum type="arabicPeriod"/>
            </a:pPr>
            <a:r>
              <a:rPr lang="en-US" b="1" dirty="0">
                <a:solidFill>
                  <a:srgbClr val="C00000"/>
                </a:solidFill>
                <a:latin typeface="Calibri"/>
                <a:ea typeface="Calibri"/>
                <a:cs typeface="Calibri"/>
                <a:sym typeface="Calibri"/>
              </a:rPr>
              <a:t>Ask: Identify the Need (Criteria) &amp; Constraints</a:t>
            </a:r>
            <a:r>
              <a:rPr lang="en-US" dirty="0">
                <a:solidFill>
                  <a:schemeClr val="dk1"/>
                </a:solidFill>
                <a:latin typeface="Calibri"/>
                <a:ea typeface="Calibri"/>
                <a:cs typeface="Calibri"/>
                <a:sym typeface="Calibri"/>
              </a:rPr>
              <a:t> We want to </a:t>
            </a:r>
            <a:r>
              <a:rPr lang="en-US" b="1" dirty="0">
                <a:solidFill>
                  <a:srgbClr val="C00000"/>
                </a:solidFill>
                <a:latin typeface="Calibri"/>
                <a:ea typeface="Calibri"/>
                <a:cs typeface="Calibri"/>
                <a:sym typeface="Calibri"/>
              </a:rPr>
              <a:t>eat delicious pie à la mode</a:t>
            </a:r>
            <a:r>
              <a:rPr lang="en-US" dirty="0">
                <a:solidFill>
                  <a:srgbClr val="C00000"/>
                </a:solidFill>
                <a:latin typeface="Calibri"/>
                <a:ea typeface="Calibri"/>
                <a:cs typeface="Calibri"/>
                <a:sym typeface="Calibri"/>
              </a:rPr>
              <a:t> </a:t>
            </a:r>
            <a:r>
              <a:rPr lang="en-US" dirty="0">
                <a:solidFill>
                  <a:schemeClr val="dk1"/>
                </a:solidFill>
                <a:latin typeface="Calibri"/>
                <a:ea typeface="Calibri"/>
                <a:cs typeface="Calibri"/>
                <a:sym typeface="Calibri"/>
              </a:rPr>
              <a:t>but it tends to be </a:t>
            </a:r>
            <a:r>
              <a:rPr lang="en-US" b="1" dirty="0">
                <a:solidFill>
                  <a:srgbClr val="C00000"/>
                </a:solidFill>
                <a:latin typeface="Calibri"/>
                <a:ea typeface="Calibri"/>
                <a:cs typeface="Calibri"/>
                <a:sym typeface="Calibri"/>
              </a:rPr>
              <a:t>messy</a:t>
            </a:r>
            <a:r>
              <a:rPr lang="en-US" dirty="0">
                <a:solidFill>
                  <a:schemeClr val="dk1"/>
                </a:solidFill>
                <a:latin typeface="Calibri"/>
                <a:ea typeface="Calibri"/>
                <a:cs typeface="Calibri"/>
                <a:sym typeface="Calibri"/>
              </a:rPr>
              <a:t> and we often lose some of the yummy parts (using a fork). It’s also difficult to get bite-sized pieces (using a spoon). We are </a:t>
            </a:r>
            <a:r>
              <a:rPr lang="en-US" b="1" dirty="0">
                <a:solidFill>
                  <a:srgbClr val="C00000"/>
                </a:solidFill>
                <a:latin typeface="Calibri"/>
                <a:ea typeface="Calibri"/>
                <a:cs typeface="Calibri"/>
                <a:sym typeface="Calibri"/>
              </a:rPr>
              <a:t>constrained by how large our utensil should be based on the size of the human mouth.</a:t>
            </a:r>
            <a:r>
              <a:rPr lang="en-US" dirty="0">
                <a:solidFill>
                  <a:schemeClr val="dk1"/>
                </a:solidFill>
                <a:latin typeface="Calibri"/>
                <a:ea typeface="Calibri"/>
                <a:cs typeface="Calibri"/>
                <a:sym typeface="Calibri"/>
              </a:rPr>
              <a:t> </a:t>
            </a:r>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endParaRPr>
          </a:p>
          <a:p>
            <a:pPr marL="342891" indent="-342891">
              <a:buClr>
                <a:srgbClr val="C00000"/>
              </a:buClr>
              <a:buSzPts val="1800"/>
              <a:buFont typeface="Arial"/>
              <a:buAutoNum type="arabicPeriod"/>
            </a:pPr>
            <a:r>
              <a:rPr lang="en-US" b="1" dirty="0">
                <a:solidFill>
                  <a:srgbClr val="C00000"/>
                </a:solidFill>
                <a:latin typeface="Calibri"/>
                <a:ea typeface="Calibri"/>
                <a:cs typeface="Calibri"/>
                <a:sym typeface="Calibri"/>
              </a:rPr>
              <a:t>Research</a:t>
            </a:r>
            <a:r>
              <a:rPr lang="en-US" dirty="0">
                <a:solidFill>
                  <a:schemeClr val="dk1"/>
                </a:solidFill>
                <a:latin typeface="Calibri"/>
                <a:ea typeface="Calibri"/>
                <a:cs typeface="Calibri"/>
                <a:sym typeface="Calibri"/>
              </a:rPr>
              <a:t> Since we are designing a new utensil, it is imperative that we </a:t>
            </a:r>
            <a:r>
              <a:rPr lang="en-US" b="1" dirty="0">
                <a:solidFill>
                  <a:srgbClr val="C00000"/>
                </a:solidFill>
                <a:latin typeface="Calibri"/>
                <a:ea typeface="Calibri"/>
                <a:cs typeface="Calibri"/>
                <a:sym typeface="Calibri"/>
              </a:rPr>
              <a:t>research how pies are eaten.</a:t>
            </a:r>
            <a:r>
              <a:rPr lang="en-US" dirty="0">
                <a:solidFill>
                  <a:schemeClr val="dk1"/>
                </a:solidFill>
                <a:latin typeface="Calibri"/>
                <a:ea typeface="Calibri"/>
                <a:cs typeface="Calibri"/>
                <a:sym typeface="Calibri"/>
              </a:rPr>
              <a:t> Books or a web search might tell us, but we can also experiment with various items that we think might work: a fork, a spoon, a shovel.</a:t>
            </a:r>
            <a:br>
              <a:rPr lang="en-US"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a:p>
            <a:pPr marL="342265" indent="-342265">
              <a:buClr>
                <a:srgbClr val="C00000"/>
              </a:buClr>
              <a:buSzPts val="1800"/>
              <a:buFont typeface="Arial"/>
              <a:buAutoNum type="arabicPeriod"/>
            </a:pPr>
            <a:r>
              <a:rPr lang="en-US" b="1" dirty="0">
                <a:solidFill>
                  <a:srgbClr val="C00000"/>
                </a:solidFill>
                <a:latin typeface="Calibri"/>
                <a:ea typeface="Calibri"/>
                <a:cs typeface="Calibri"/>
                <a:sym typeface="Calibri"/>
              </a:rPr>
              <a:t>Imagine:</a:t>
            </a:r>
            <a:r>
              <a:rPr lang="en-US" dirty="0">
                <a:solidFill>
                  <a:srgbClr val="C00000"/>
                </a:solidFill>
                <a:latin typeface="Calibri"/>
                <a:ea typeface="Calibri"/>
                <a:cs typeface="Calibri"/>
                <a:sym typeface="Calibri"/>
              </a:rPr>
              <a:t> </a:t>
            </a:r>
            <a:r>
              <a:rPr lang="en-US" b="1" dirty="0">
                <a:solidFill>
                  <a:srgbClr val="C00000"/>
                </a:solidFill>
                <a:latin typeface="Calibri"/>
                <a:ea typeface="Calibri"/>
                <a:cs typeface="Calibri"/>
                <a:sym typeface="Calibri"/>
              </a:rPr>
              <a:t>Develop Possible Solutions</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Using a fork or a spoon, or a shovel for that matter, is not perfect. There must be a better way. </a:t>
            </a:r>
            <a:r>
              <a:rPr lang="en-US" b="1" dirty="0">
                <a:solidFill>
                  <a:srgbClr val="C00000"/>
                </a:solidFill>
                <a:latin typeface="Calibri"/>
                <a:ea typeface="Calibri"/>
                <a:cs typeface="Calibri"/>
                <a:sym typeface="Calibri"/>
              </a:rPr>
              <a:t>I wonder what happens when we combine two tools? Maybe we could develop a “spork” or a “</a:t>
            </a:r>
            <a:r>
              <a:rPr lang="en-US" b="1" dirty="0" err="1">
                <a:solidFill>
                  <a:srgbClr val="C00000"/>
                </a:solidFill>
                <a:latin typeface="Calibri"/>
                <a:ea typeface="Calibri"/>
                <a:cs typeface="Calibri"/>
                <a:sym typeface="Calibri"/>
              </a:rPr>
              <a:t>foon</a:t>
            </a:r>
            <a:r>
              <a:rPr lang="en-US" b="1" dirty="0">
                <a:solidFill>
                  <a:srgbClr val="C00000"/>
                </a:solidFill>
                <a:latin typeface="Calibri"/>
                <a:ea typeface="Calibri"/>
                <a:cs typeface="Calibri"/>
                <a:sym typeface="Calibri"/>
              </a:rPr>
              <a:t>”</a:t>
            </a:r>
            <a:r>
              <a:rPr lang="en-US" dirty="0">
                <a:solidFill>
                  <a:schemeClr val="dk1"/>
                </a:solidFill>
                <a:latin typeface="Calibri"/>
                <a:ea typeface="Calibri"/>
                <a:cs typeface="Calibri"/>
                <a:sym typeface="Calibri"/>
              </a:rPr>
              <a:t>? </a:t>
            </a:r>
            <a:br>
              <a:rPr lang="en-US" dirty="0">
                <a:solidFill>
                  <a:schemeClr val="dk1"/>
                </a:solidFill>
                <a:latin typeface="Calibri"/>
                <a:ea typeface="Calibri"/>
                <a:cs typeface="Calibri"/>
                <a:sym typeface="Calibri"/>
              </a:rPr>
            </a:br>
            <a:endParaRPr lang="en-US" sz="2400" dirty="0">
              <a:latin typeface="Calibri"/>
              <a:ea typeface="Calibri"/>
              <a:cs typeface="Calibri"/>
            </a:endParaRPr>
          </a:p>
          <a:p>
            <a:pPr marL="342891" indent="-342891">
              <a:buClr>
                <a:srgbClr val="C00000"/>
              </a:buClr>
              <a:buSzPts val="1800"/>
              <a:buFont typeface="Arial"/>
              <a:buAutoNum type="arabicPeriod"/>
            </a:pPr>
            <a:r>
              <a:rPr lang="en-US" b="1" dirty="0">
                <a:solidFill>
                  <a:srgbClr val="C00000"/>
                </a:solidFill>
                <a:latin typeface="Calibri"/>
                <a:ea typeface="Calibri"/>
                <a:cs typeface="Calibri"/>
                <a:sym typeface="Calibri"/>
              </a:rPr>
              <a:t>Plan: Select a Promising Solution</a:t>
            </a:r>
            <a:r>
              <a:rPr lang="en-US" dirty="0">
                <a:solidFill>
                  <a:schemeClr val="dk1"/>
                </a:solidFill>
                <a:latin typeface="Calibri"/>
                <a:ea typeface="Calibri"/>
                <a:cs typeface="Calibri"/>
                <a:sym typeface="Calibri"/>
              </a:rPr>
              <a:t> Since we plan to market our new utensil, </a:t>
            </a:r>
            <a:r>
              <a:rPr lang="en-US" b="1" dirty="0">
                <a:solidFill>
                  <a:srgbClr val="C00000"/>
                </a:solidFill>
                <a:latin typeface="Calibri"/>
                <a:ea typeface="Calibri"/>
                <a:cs typeface="Calibri"/>
                <a:sym typeface="Calibri"/>
              </a:rPr>
              <a:t>“Spork” </a:t>
            </a:r>
            <a:r>
              <a:rPr lang="en-US" dirty="0">
                <a:solidFill>
                  <a:schemeClr val="dk1"/>
                </a:solidFill>
                <a:latin typeface="Calibri"/>
                <a:ea typeface="Calibri"/>
                <a:cs typeface="Calibri"/>
                <a:sym typeface="Calibri"/>
              </a:rPr>
              <a:t>sounds better – let's try that.</a:t>
            </a:r>
            <a:br>
              <a:rPr lang="en-US" dirty="0">
                <a:solidFill>
                  <a:schemeClr val="dk1"/>
                </a:solidFill>
                <a:latin typeface="Calibri"/>
                <a:ea typeface="Calibri"/>
                <a:cs typeface="Calibri"/>
                <a:sym typeface="Calibri"/>
              </a:rPr>
            </a:br>
            <a:endParaRPr lang="en-US" sz="2400" dirty="0">
              <a:latin typeface="Calibri"/>
              <a:ea typeface="Calibri"/>
              <a:cs typeface="Calibri"/>
              <a:sym typeface="Calibri"/>
            </a:endParaRPr>
          </a:p>
          <a:p>
            <a:pPr marL="342891" indent="-342891">
              <a:buClr>
                <a:srgbClr val="C00000"/>
              </a:buClr>
              <a:buSzPts val="1800"/>
              <a:buFont typeface="Arial"/>
              <a:buAutoNum type="arabicPeriod"/>
            </a:pPr>
            <a:r>
              <a:rPr lang="en-US" b="1" dirty="0">
                <a:solidFill>
                  <a:srgbClr val="C00000"/>
                </a:solidFill>
                <a:latin typeface="Calibri"/>
                <a:ea typeface="Calibri"/>
                <a:cs typeface="Calibri"/>
                <a:sym typeface="Calibri"/>
              </a:rPr>
              <a:t>Create: Build a Prototype </a:t>
            </a:r>
            <a:r>
              <a:rPr lang="en-US" dirty="0">
                <a:solidFill>
                  <a:schemeClr val="dk1"/>
                </a:solidFill>
                <a:latin typeface="Calibri"/>
                <a:ea typeface="Calibri"/>
                <a:cs typeface="Calibri"/>
                <a:sym typeface="Calibri"/>
              </a:rPr>
              <a:t>Done!</a:t>
            </a:r>
            <a:br>
              <a:rPr lang="en-US" dirty="0">
                <a:solidFill>
                  <a:schemeClr val="dk1"/>
                </a:solidFill>
                <a:latin typeface="Calibri"/>
                <a:ea typeface="Calibri"/>
                <a:cs typeface="Calibri"/>
                <a:sym typeface="Calibri"/>
              </a:rPr>
            </a:br>
            <a:endParaRPr lang="en-US" sz="2400" dirty="0">
              <a:latin typeface="Calibri"/>
              <a:ea typeface="Calibri"/>
              <a:cs typeface="Calibri"/>
              <a:sym typeface="Calibri"/>
            </a:endParaRPr>
          </a:p>
          <a:p>
            <a:pPr marL="342265" indent="-342265">
              <a:buClr>
                <a:srgbClr val="C00000"/>
              </a:buClr>
              <a:buSzPts val="1800"/>
              <a:buAutoNum type="arabicPeriod"/>
            </a:pPr>
            <a:r>
              <a:rPr lang="en-US" b="1" dirty="0">
                <a:solidFill>
                  <a:srgbClr val="C00000"/>
                </a:solidFill>
                <a:latin typeface="Calibri"/>
                <a:ea typeface="Calibri"/>
                <a:cs typeface="Calibri"/>
                <a:sym typeface="Calibri"/>
              </a:rPr>
              <a:t>Test and Evaluate Prototype</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Eat pie à la mode!</a:t>
            </a:r>
          </a:p>
          <a:p>
            <a:pPr>
              <a:buClr>
                <a:srgbClr val="C00000"/>
              </a:buClr>
              <a:buSzPts val="1800"/>
            </a:pPr>
            <a:endParaRPr lang="en-US" dirty="0">
              <a:solidFill>
                <a:schemeClr val="dk1"/>
              </a:solidFill>
              <a:latin typeface="Calibri"/>
              <a:ea typeface="Calibri"/>
              <a:cs typeface="Calibri"/>
              <a:sym typeface="Calibri"/>
            </a:endParaRPr>
          </a:p>
          <a:p>
            <a:pPr marL="342900" indent="-342900">
              <a:buClr>
                <a:srgbClr val="C00000"/>
              </a:buClr>
              <a:buSzPts val="1800"/>
              <a:buFont typeface="+mj-lt"/>
              <a:buAutoNum type="arabicPeriod" startAt="7"/>
            </a:pPr>
            <a:r>
              <a:rPr lang="en-US" b="1" dirty="0">
                <a:solidFill>
                  <a:srgbClr val="C00000"/>
                </a:solidFill>
                <a:latin typeface="Calibri"/>
                <a:ea typeface="Calibri"/>
                <a:cs typeface="Calibri"/>
                <a:sym typeface="Calibri"/>
              </a:rPr>
              <a:t>Improve: Redesign as Needed</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It works just great, the pie à la mode is delicious! A </a:t>
            </a:r>
            <a:r>
              <a:rPr lang="en-US" dirty="0">
                <a:solidFill>
                  <a:srgbClr val="C00000"/>
                </a:solidFill>
                <a:latin typeface="Calibri"/>
                <a:ea typeface="Calibri"/>
                <a:cs typeface="Calibri"/>
                <a:sym typeface="Calibri"/>
              </a:rPr>
              <a:t>spork</a:t>
            </a:r>
            <a:r>
              <a:rPr lang="en-US" dirty="0">
                <a:solidFill>
                  <a:schemeClr val="dk1"/>
                </a:solidFill>
                <a:latin typeface="Calibri"/>
                <a:ea typeface="Calibri"/>
                <a:cs typeface="Calibri"/>
                <a:sym typeface="Calibri"/>
              </a:rPr>
              <a:t> is born.</a:t>
            </a:r>
            <a:endParaRPr sz="2400" dirty="0">
              <a:solidFill>
                <a:schemeClr val="dk1"/>
              </a:solidFill>
              <a:latin typeface="Calibri"/>
              <a:ea typeface="Calibri"/>
              <a:cs typeface="Calibri"/>
            </a:endParaRP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The Engineering Design Process</a:t>
            </a:r>
          </a:p>
        </p:txBody>
      </p:sp>
    </p:spTree>
    <p:extLst>
      <p:ext uri="{BB962C8B-B14F-4D97-AF65-F5344CB8AC3E}">
        <p14:creationId xmlns:p14="http://schemas.microsoft.com/office/powerpoint/2010/main" val="102098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A “Spork”</a:t>
            </a:r>
          </a:p>
        </p:txBody>
      </p:sp>
      <p:pic>
        <p:nvPicPr>
          <p:cNvPr id="3" name="Google Shape;131;p4" descr="A teaspoon and fork with the handles of each utensil crossing over each other. Followed by an equal sign. Followed by a &quot;spork&quot;---a utensil that has the bowl shaped property of a spoon, and small tines similar to a fork.">
            <a:extLst>
              <a:ext uri="{FF2B5EF4-FFF2-40B4-BE49-F238E27FC236}">
                <a16:creationId xmlns:a16="http://schemas.microsoft.com/office/drawing/2014/main" id="{D6081E6E-BF21-B031-B41D-4057C916F751}"/>
              </a:ext>
            </a:extLst>
          </p:cNvPr>
          <p:cNvPicPr preferRelativeResize="0">
            <a:picLocks noChangeAspect="1"/>
          </p:cNvPicPr>
          <p:nvPr/>
        </p:nvPicPr>
        <p:blipFill rotWithShape="1">
          <a:blip r:embed="rId3">
            <a:alphaModFix/>
          </a:blip>
          <a:srcRect/>
          <a:stretch/>
        </p:blipFill>
        <p:spPr>
          <a:xfrm>
            <a:off x="296154" y="1958391"/>
            <a:ext cx="6969439" cy="4843621"/>
          </a:xfrm>
          <a:prstGeom prst="rect">
            <a:avLst/>
          </a:prstGeom>
          <a:noFill/>
          <a:ln>
            <a:noFill/>
          </a:ln>
        </p:spPr>
      </p:pic>
      <p:pic>
        <p:nvPicPr>
          <p:cNvPr id="6" name="Google Shape;132;p4" descr="Graphical model of the Engineering Design Process by TeachEngineering. The graphical model consists of seven steps represented in a circular layout. The steps are: 1) Ask: to identify the needs and constraints; 2) Research the problem; 3) Imagine possible solutions;  4) Plan by selecting a promising solution; 5) Create a prototype; 6) Test and evaluate the prototype; and 7) Improve and redesign as needed.">
            <a:extLst>
              <a:ext uri="{FF2B5EF4-FFF2-40B4-BE49-F238E27FC236}">
                <a16:creationId xmlns:a16="http://schemas.microsoft.com/office/drawing/2014/main" id="{C23563BD-41D7-E5C9-A1D9-820BE5C5A007}"/>
              </a:ext>
            </a:extLst>
          </p:cNvPr>
          <p:cNvPicPr preferRelativeResize="0">
            <a:picLocks noChangeAspect="1"/>
          </p:cNvPicPr>
          <p:nvPr/>
        </p:nvPicPr>
        <p:blipFill rotWithShape="1">
          <a:blip r:embed="rId4">
            <a:alphaModFix/>
          </a:blip>
          <a:srcRect/>
          <a:stretch/>
        </p:blipFill>
        <p:spPr>
          <a:xfrm>
            <a:off x="7758300" y="1194183"/>
            <a:ext cx="3872209" cy="3860419"/>
          </a:xfrm>
          <a:prstGeom prst="rect">
            <a:avLst/>
          </a:prstGeom>
          <a:noFill/>
          <a:ln>
            <a:noFill/>
          </a:ln>
        </p:spPr>
      </p:pic>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The Engineering Design Process</a:t>
            </a:r>
          </a:p>
        </p:txBody>
      </p:sp>
    </p:spTree>
    <p:extLst>
      <p:ext uri="{BB962C8B-B14F-4D97-AF65-F5344CB8AC3E}">
        <p14:creationId xmlns:p14="http://schemas.microsoft.com/office/powerpoint/2010/main" val="1319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p:txBody>
          <a:bodyPr anchor="t"/>
          <a:lstStyle/>
          <a:p>
            <a:r>
              <a:rPr lang="en-US" dirty="0"/>
              <a:t>Comparison of Scientific Method and</a:t>
            </a:r>
            <a:br>
              <a:rPr lang="en-US" dirty="0"/>
            </a:br>
            <a:r>
              <a:rPr lang="en-US" dirty="0"/>
              <a:t>Engineering Design Process</a:t>
            </a:r>
          </a:p>
        </p:txBody>
      </p:sp>
      <p:pic>
        <p:nvPicPr>
          <p:cNvPr id="7" name="Picture 6" descr="The scientific method steps&#10;1) Observation-represented by a magnifying glass&#10;2) Question-represented by a question mark&#10;3) Hypothesis-represented by a note sheet&#10;4) Experiment-represented by a test tube and flask&#10;5) Analysis-represented by a bar chart&#10;6) Report-represented by several written pages">
            <a:extLst>
              <a:ext uri="{FF2B5EF4-FFF2-40B4-BE49-F238E27FC236}">
                <a16:creationId xmlns:a16="http://schemas.microsoft.com/office/drawing/2014/main" id="{A4FACFD5-AA09-F9EC-71B4-EE3BA9D8FE81}"/>
              </a:ext>
            </a:extLst>
          </p:cNvPr>
          <p:cNvPicPr>
            <a:picLocks noChangeAspect="1"/>
          </p:cNvPicPr>
          <p:nvPr/>
        </p:nvPicPr>
        <p:blipFill>
          <a:blip r:embed="rId3"/>
          <a:srcRect l="8064" t="2248" r="9140" b="2081"/>
          <a:stretch>
            <a:fillRect/>
          </a:stretch>
        </p:blipFill>
        <p:spPr>
          <a:xfrm>
            <a:off x="2073363" y="1554069"/>
            <a:ext cx="2806922" cy="4590624"/>
          </a:xfrm>
          <a:prstGeom prst="rect">
            <a:avLst/>
          </a:prstGeom>
        </p:spPr>
      </p:pic>
      <p:pic>
        <p:nvPicPr>
          <p:cNvPr id="6" name="Google Shape;132;p4" descr="Graphical model of the Engineering Design Process by TeachEngineering. The graphical model consists of seven steps represented in a circular layout. The steps are: 1) Ask: to identify the needs and constraints; 2) Research the problem; 3) Imagine possible solutions;  4) Plan by selecting a promising solution; 5) Create a prototype; 6) Test and evaluate the prototype; and 7) Improve and redesign as needed.">
            <a:extLst>
              <a:ext uri="{FF2B5EF4-FFF2-40B4-BE49-F238E27FC236}">
                <a16:creationId xmlns:a16="http://schemas.microsoft.com/office/drawing/2014/main" id="{C23563BD-41D7-E5C9-A1D9-820BE5C5A007}"/>
              </a:ext>
            </a:extLst>
          </p:cNvPr>
          <p:cNvPicPr preferRelativeResize="0">
            <a:picLocks noChangeAspect="1"/>
          </p:cNvPicPr>
          <p:nvPr/>
        </p:nvPicPr>
        <p:blipFill rotWithShape="1">
          <a:blip r:embed="rId4">
            <a:alphaModFix/>
          </a:blip>
          <a:srcRect/>
          <a:stretch/>
        </p:blipFill>
        <p:spPr>
          <a:xfrm>
            <a:off x="6446167" y="1194183"/>
            <a:ext cx="5327093" cy="5310873"/>
          </a:xfrm>
          <a:prstGeom prst="rect">
            <a:avLst/>
          </a:prstGeom>
          <a:noFill/>
          <a:ln>
            <a:noFill/>
          </a:ln>
        </p:spPr>
      </p:pic>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The Engineering Design Process</a:t>
            </a:r>
          </a:p>
        </p:txBody>
      </p:sp>
    </p:spTree>
    <p:extLst>
      <p:ext uri="{BB962C8B-B14F-4D97-AF65-F5344CB8AC3E}">
        <p14:creationId xmlns:p14="http://schemas.microsoft.com/office/powerpoint/2010/main" val="416967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976C-7E1D-0651-E28C-2BB75B65988D}"/>
              </a:ext>
            </a:extLst>
          </p:cNvPr>
          <p:cNvSpPr>
            <a:spLocks noGrp="1"/>
          </p:cNvSpPr>
          <p:nvPr>
            <p:ph type="title"/>
          </p:nvPr>
        </p:nvSpPr>
        <p:spPr>
          <a:xfrm>
            <a:off x="495300" y="266128"/>
            <a:ext cx="10668000" cy="1066800"/>
          </a:xfrm>
        </p:spPr>
        <p:txBody>
          <a:bodyPr anchor="t"/>
          <a:lstStyle/>
          <a:p>
            <a:pPr algn="ctr"/>
            <a:r>
              <a:rPr lang="en-US" dirty="0"/>
              <a:t>Image Credits</a:t>
            </a:r>
          </a:p>
        </p:txBody>
      </p:sp>
      <p:pic>
        <p:nvPicPr>
          <p:cNvPr id="6" name="Picture 5" descr="The scientific method steps&#10;1) Observation-represented by a magnifying glass&#10;2) Question-represented by a question mark&#10;3) Hypothesis-represented by a note sheet&#10;4) Experiment-represented by a test tube and flask&#10;5) Analysis-represented by a bar chart&#10;6) Report-represented by several written pages">
            <a:extLst>
              <a:ext uri="{FF2B5EF4-FFF2-40B4-BE49-F238E27FC236}">
                <a16:creationId xmlns:a16="http://schemas.microsoft.com/office/drawing/2014/main" id="{3B137AA7-7609-5FD0-CC2C-1D49F58FA9C2}"/>
              </a:ext>
            </a:extLst>
          </p:cNvPr>
          <p:cNvPicPr>
            <a:picLocks noChangeAspect="1"/>
          </p:cNvPicPr>
          <p:nvPr/>
        </p:nvPicPr>
        <p:blipFill>
          <a:blip r:embed="rId3"/>
          <a:srcRect l="8064" t="2248" r="9140" b="2081"/>
          <a:stretch>
            <a:fillRect/>
          </a:stretch>
        </p:blipFill>
        <p:spPr>
          <a:xfrm>
            <a:off x="376834" y="202597"/>
            <a:ext cx="1268544" cy="1686399"/>
          </a:xfrm>
          <a:prstGeom prst="rect">
            <a:avLst/>
          </a:prstGeom>
        </p:spPr>
      </p:pic>
      <p:sp>
        <p:nvSpPr>
          <p:cNvPr id="3" name="TextBox 2">
            <a:extLst>
              <a:ext uri="{FF2B5EF4-FFF2-40B4-BE49-F238E27FC236}">
                <a16:creationId xmlns:a16="http://schemas.microsoft.com/office/drawing/2014/main" id="{CBB4064C-CE39-33C5-03EE-D2E596B20BAA}"/>
              </a:ext>
            </a:extLst>
          </p:cNvPr>
          <p:cNvSpPr txBox="1"/>
          <p:nvPr/>
        </p:nvSpPr>
        <p:spPr>
          <a:xfrm>
            <a:off x="2540001" y="1039973"/>
            <a:ext cx="9117636" cy="1107996"/>
          </a:xfrm>
          <a:prstGeom prst="rect">
            <a:avLst/>
          </a:prstGeom>
          <a:noFill/>
        </p:spPr>
        <p:txBody>
          <a:bodyPr wrap="square" lIns="91440" tIns="45720" rIns="91440" bIns="45720" anchor="t">
            <a:spAutoFit/>
          </a:bodyPr>
          <a:lstStyle/>
          <a:p>
            <a:r>
              <a:rPr lang="en-US" dirty="0">
                <a:solidFill>
                  <a:srgbClr val="000000"/>
                </a:solidFill>
                <a:latin typeface="Calibri"/>
                <a:ea typeface="Calibri"/>
                <a:cs typeface="Calibri"/>
              </a:rPr>
              <a:t>Scientific Method Diagram by American Journal Experts (AJE). (October 27, 2024). What is the Scientific Method?: How does it work and why is it important?</a:t>
            </a:r>
            <a:r>
              <a:rPr lang="en-US" sz="1200" dirty="0">
                <a:solidFill>
                  <a:srgbClr val="000000"/>
                </a:solidFill>
                <a:latin typeface="Calibri"/>
                <a:ea typeface="Calibri"/>
                <a:cs typeface="Calibri"/>
              </a:rPr>
              <a:t> </a:t>
            </a:r>
            <a:br>
              <a:rPr lang="en-US" sz="1200" dirty="0">
                <a:solidFill>
                  <a:srgbClr val="000000"/>
                </a:solidFill>
                <a:latin typeface="Calibri"/>
                <a:ea typeface="Calibri"/>
                <a:cs typeface="Calibri"/>
              </a:rPr>
            </a:br>
            <a:r>
              <a:rPr lang="en-US" dirty="0">
                <a:solidFill>
                  <a:srgbClr val="444444"/>
                </a:solidFill>
                <a:latin typeface="Calibri"/>
                <a:ea typeface="Calibri"/>
                <a:cs typeface="Calibri"/>
                <a:hlinkClick r:id="rId4"/>
              </a:rPr>
              <a:t>https://www.aje.com/arc/what-is-the-scientific-method</a:t>
            </a:r>
            <a:r>
              <a:rPr lang="en-US" dirty="0">
                <a:solidFill>
                  <a:srgbClr val="000000"/>
                </a:solidFill>
                <a:latin typeface="Calibri"/>
                <a:ea typeface="Calibri"/>
                <a:cs typeface="Calibri"/>
              </a:rPr>
              <a:t> </a:t>
            </a:r>
            <a:endParaRPr lang="en-US" dirty="0">
              <a:solidFill>
                <a:srgbClr val="444444"/>
              </a:solidFill>
              <a:latin typeface="Calibri"/>
              <a:ea typeface="Calibri"/>
              <a:cs typeface="Calibri"/>
            </a:endParaRPr>
          </a:p>
          <a:p>
            <a:endParaRPr lang="en-US" sz="1200" dirty="0">
              <a:solidFill>
                <a:srgbClr val="444444"/>
              </a:solidFill>
              <a:latin typeface="Calibri"/>
              <a:ea typeface="Calibri"/>
              <a:cs typeface="Calibri"/>
            </a:endParaRPr>
          </a:p>
        </p:txBody>
      </p:sp>
      <p:pic>
        <p:nvPicPr>
          <p:cNvPr id="8" name="Google Shape;104;gebf5cf9bd0_0_9" descr="A slice of apple pie with vanilla ice cream on top of it on a plate.">
            <a:extLst>
              <a:ext uri="{FF2B5EF4-FFF2-40B4-BE49-F238E27FC236}">
                <a16:creationId xmlns:a16="http://schemas.microsoft.com/office/drawing/2014/main" id="{3A87D822-40FE-28E9-A6BE-3EC0E92A0B4C}"/>
              </a:ext>
            </a:extLst>
          </p:cNvPr>
          <p:cNvPicPr preferRelativeResize="0">
            <a:picLocks noChangeAspect="1"/>
          </p:cNvPicPr>
          <p:nvPr/>
        </p:nvPicPr>
        <p:blipFill rotWithShape="1">
          <a:blip r:embed="rId5">
            <a:alphaModFix/>
          </a:blip>
          <a:srcRect/>
          <a:stretch/>
        </p:blipFill>
        <p:spPr>
          <a:xfrm>
            <a:off x="507998" y="1988788"/>
            <a:ext cx="980100" cy="1014881"/>
          </a:xfrm>
          <a:prstGeom prst="rect">
            <a:avLst/>
          </a:prstGeom>
          <a:noFill/>
          <a:ln>
            <a:noFill/>
          </a:ln>
        </p:spPr>
      </p:pic>
      <p:sp>
        <p:nvSpPr>
          <p:cNvPr id="15" name="TextBox 14">
            <a:extLst>
              <a:ext uri="{FF2B5EF4-FFF2-40B4-BE49-F238E27FC236}">
                <a16:creationId xmlns:a16="http://schemas.microsoft.com/office/drawing/2014/main" id="{93966EB3-123D-DBDF-4582-9B04B2629102}"/>
              </a:ext>
            </a:extLst>
          </p:cNvPr>
          <p:cNvSpPr txBox="1"/>
          <p:nvPr/>
        </p:nvSpPr>
        <p:spPr>
          <a:xfrm>
            <a:off x="2540001" y="2247325"/>
            <a:ext cx="8814936" cy="646331"/>
          </a:xfrm>
          <a:prstGeom prst="rect">
            <a:avLst/>
          </a:prstGeom>
          <a:noFill/>
        </p:spPr>
        <p:txBody>
          <a:bodyPr wrap="square">
            <a:spAutoFit/>
          </a:bodyPr>
          <a:lstStyle/>
          <a:p>
            <a:pPr>
              <a:spcAft>
                <a:spcPts val="400"/>
              </a:spcAft>
            </a:pPr>
            <a:r>
              <a:rPr lang="en-US" dirty="0">
                <a:solidFill>
                  <a:srgbClr val="000000"/>
                </a:solidFill>
                <a:highlight>
                  <a:srgbClr val="F8F9FA"/>
                </a:highlight>
                <a:latin typeface="Calibri" panose="020F0502020204030204" pitchFamily="34" charset="0"/>
                <a:ea typeface="Calibri" panose="020F0502020204030204" pitchFamily="34" charset="0"/>
                <a:cs typeface="Calibri" panose="020F0502020204030204" pitchFamily="34" charset="0"/>
              </a:rPr>
              <a:t>John </a:t>
            </a:r>
            <a:r>
              <a:rPr lang="en-US" dirty="0" err="1">
                <a:solidFill>
                  <a:srgbClr val="000000"/>
                </a:solidFill>
                <a:highlight>
                  <a:srgbClr val="F8F9FA"/>
                </a:highlight>
                <a:latin typeface="Calibri" panose="020F0502020204030204" pitchFamily="34" charset="0"/>
                <a:ea typeface="Calibri" panose="020F0502020204030204" pitchFamily="34" charset="0"/>
                <a:cs typeface="Calibri" panose="020F0502020204030204" pitchFamily="34" charset="0"/>
              </a:rPr>
              <a:t>Gieriet</a:t>
            </a:r>
            <a:r>
              <a:rPr lang="en-US" dirty="0">
                <a:solidFill>
                  <a:srgbClr val="000000"/>
                </a:solidFill>
                <a:highlight>
                  <a:srgbClr val="F8F9FA"/>
                </a:highlight>
                <a:latin typeface="Calibri" panose="020F0502020204030204" pitchFamily="34" charset="0"/>
                <a:ea typeface="Calibri" panose="020F0502020204030204" pitchFamily="34" charset="0"/>
                <a:cs typeface="Calibri" panose="020F0502020204030204" pitchFamily="34" charset="0"/>
              </a:rPr>
              <a:t> of the Hotel La Perl as displayed on Wikipedia page “Pie a la Mode” https://en.wikipedia.org/wiki/Pie_%C3%A0_la_Mode</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12" name="Google Shape;106;gebf5cf9bd0_0_9" descr="An empty plate.">
            <a:extLst>
              <a:ext uri="{FF2B5EF4-FFF2-40B4-BE49-F238E27FC236}">
                <a16:creationId xmlns:a16="http://schemas.microsoft.com/office/drawing/2014/main" id="{88B07C88-9FFC-C87C-446A-69E5916955F9}"/>
              </a:ext>
            </a:extLst>
          </p:cNvPr>
          <p:cNvPicPr preferRelativeResize="0">
            <a:picLocks noChangeAspect="1"/>
          </p:cNvPicPr>
          <p:nvPr/>
        </p:nvPicPr>
        <p:blipFill rotWithShape="1">
          <a:blip r:embed="rId6">
            <a:alphaModFix/>
          </a:blip>
          <a:srcRect t="28830"/>
          <a:stretch/>
        </p:blipFill>
        <p:spPr>
          <a:xfrm>
            <a:off x="45396" y="3013114"/>
            <a:ext cx="2139141" cy="1084307"/>
          </a:xfrm>
          <a:prstGeom prst="rect">
            <a:avLst/>
          </a:prstGeom>
          <a:noFill/>
          <a:ln>
            <a:noFill/>
          </a:ln>
        </p:spPr>
      </p:pic>
      <p:sp>
        <p:nvSpPr>
          <p:cNvPr id="11" name="TextBox 10">
            <a:extLst>
              <a:ext uri="{FF2B5EF4-FFF2-40B4-BE49-F238E27FC236}">
                <a16:creationId xmlns:a16="http://schemas.microsoft.com/office/drawing/2014/main" id="{E12583AC-BB66-9164-EBBF-5F67721FB3C3}"/>
              </a:ext>
            </a:extLst>
          </p:cNvPr>
          <p:cNvSpPr txBox="1"/>
          <p:nvPr/>
        </p:nvSpPr>
        <p:spPr>
          <a:xfrm>
            <a:off x="2540000" y="3587233"/>
            <a:ext cx="6296416" cy="379656"/>
          </a:xfrm>
          <a:prstGeom prst="rect">
            <a:avLst/>
          </a:prstGeom>
          <a:noFill/>
        </p:spPr>
        <p:txBody>
          <a:bodyPr wrap="square">
            <a:spAutoFit/>
          </a:bodyPr>
          <a:lstStyle/>
          <a:p>
            <a:r>
              <a:rPr lang="en-US" dirty="0" err="1">
                <a:latin typeface="Calibri" panose="020F0502020204030204" pitchFamily="34" charset="0"/>
                <a:ea typeface="Calibri" panose="020F0502020204030204" pitchFamily="34" charset="0"/>
                <a:cs typeface="Calibri" panose="020F0502020204030204" pitchFamily="34" charset="0"/>
              </a:rPr>
              <a:t>Stocksnap</a:t>
            </a:r>
            <a:r>
              <a:rPr lang="en-US" dirty="0">
                <a:latin typeface="Calibri" panose="020F0502020204030204" pitchFamily="34" charset="0"/>
                <a:ea typeface="Calibri" panose="020F0502020204030204" pitchFamily="34" charset="0"/>
                <a:cs typeface="Calibri" panose="020F0502020204030204" pitchFamily="34" charset="0"/>
              </a:rPr>
              <a:t>: https://stocksnap.io/search/white%20plate</a:t>
            </a:r>
          </a:p>
        </p:txBody>
      </p:sp>
      <p:pic>
        <p:nvPicPr>
          <p:cNvPr id="10" name="Google Shape;132;p4" descr="Graphical model of the Engineering Design Process by TeachEngineering. The graphical model consists of seven steps represented in a circular layout. The steps are: 1) Ask: to identify the needs and constraints; 2) Research the problem; 3) Imagine possible solutions;  4) Plan by selecting a promising solution; 5) Create a prototype; 6) Test and evaluate the prototype; and 7) Improve and redesign as needed.">
            <a:extLst>
              <a:ext uri="{FF2B5EF4-FFF2-40B4-BE49-F238E27FC236}">
                <a16:creationId xmlns:a16="http://schemas.microsoft.com/office/drawing/2014/main" id="{FB08794B-5737-1E6C-E1C6-FD2B9ABED5B9}"/>
              </a:ext>
            </a:extLst>
          </p:cNvPr>
          <p:cNvPicPr preferRelativeResize="0">
            <a:picLocks noChangeAspect="1"/>
          </p:cNvPicPr>
          <p:nvPr/>
        </p:nvPicPr>
        <p:blipFill rotWithShape="1">
          <a:blip r:embed="rId7">
            <a:alphaModFix/>
          </a:blip>
          <a:srcRect/>
          <a:stretch/>
        </p:blipFill>
        <p:spPr>
          <a:xfrm>
            <a:off x="288137" y="4021939"/>
            <a:ext cx="1781768" cy="1676249"/>
          </a:xfrm>
          <a:prstGeom prst="rect">
            <a:avLst/>
          </a:prstGeom>
          <a:noFill/>
          <a:ln>
            <a:noFill/>
          </a:ln>
        </p:spPr>
      </p:pic>
      <p:sp>
        <p:nvSpPr>
          <p:cNvPr id="9" name="TextBox 8">
            <a:extLst>
              <a:ext uri="{FF2B5EF4-FFF2-40B4-BE49-F238E27FC236}">
                <a16:creationId xmlns:a16="http://schemas.microsoft.com/office/drawing/2014/main" id="{0D90CF24-1ED0-CC6B-0704-1BD35A0FF30C}"/>
              </a:ext>
            </a:extLst>
          </p:cNvPr>
          <p:cNvSpPr txBox="1"/>
          <p:nvPr/>
        </p:nvSpPr>
        <p:spPr>
          <a:xfrm>
            <a:off x="2540000" y="4490044"/>
            <a:ext cx="8623300" cy="646331"/>
          </a:xfrm>
          <a:prstGeom prst="rect">
            <a:avLst/>
          </a:prstGeom>
          <a:noFill/>
        </p:spPr>
        <p:txBody>
          <a:bodyPr wrap="square">
            <a:spAutoFit/>
          </a:bodyPr>
          <a:lstStyle/>
          <a:p>
            <a:pPr>
              <a:spcAft>
                <a:spcPts val="400"/>
              </a:spcAft>
            </a:pPr>
            <a:r>
              <a:rPr lang="en-US" dirty="0">
                <a:solidFill>
                  <a:srgbClr val="000000"/>
                </a:solidFill>
                <a:latin typeface="Calibri" panose="020F0502020204030204" pitchFamily="34" charset="0"/>
                <a:ea typeface="Calibri" panose="020F0502020204030204" pitchFamily="34" charset="0"/>
              </a:rPr>
              <a:t>Teach Engineering: Ignite Stem Learning in K-12. (n.d.) Engineering Design Process. https://www.teachengineering.org/populartopics/designprocess </a:t>
            </a:r>
          </a:p>
        </p:txBody>
      </p:sp>
      <p:pic>
        <p:nvPicPr>
          <p:cNvPr id="14" name="Google Shape;131;p4" descr="A teaspoon and fork with the handles of each utensil crossing over each other. Followed by an equal sign. Followed by a &quot;spork&quot;---a utensil that has the bowl shaped property of a spoon, and small tines similar to a fork.">
            <a:extLst>
              <a:ext uri="{FF2B5EF4-FFF2-40B4-BE49-F238E27FC236}">
                <a16:creationId xmlns:a16="http://schemas.microsoft.com/office/drawing/2014/main" id="{DC2A3BFA-1B6C-932B-52F1-F92C47C0E445}"/>
              </a:ext>
            </a:extLst>
          </p:cNvPr>
          <p:cNvPicPr preferRelativeResize="0">
            <a:picLocks noChangeAspect="1"/>
          </p:cNvPicPr>
          <p:nvPr/>
        </p:nvPicPr>
        <p:blipFill rotWithShape="1">
          <a:blip r:embed="rId8">
            <a:alphaModFix/>
          </a:blip>
          <a:srcRect/>
          <a:stretch/>
        </p:blipFill>
        <p:spPr>
          <a:xfrm>
            <a:off x="348727" y="5674949"/>
            <a:ext cx="1885004" cy="865785"/>
          </a:xfrm>
          <a:prstGeom prst="rect">
            <a:avLst/>
          </a:prstGeom>
          <a:noFill/>
          <a:ln>
            <a:noFill/>
          </a:ln>
        </p:spPr>
      </p:pic>
      <p:sp>
        <p:nvSpPr>
          <p:cNvPr id="13" name="TextBox 12">
            <a:extLst>
              <a:ext uri="{FF2B5EF4-FFF2-40B4-BE49-F238E27FC236}">
                <a16:creationId xmlns:a16="http://schemas.microsoft.com/office/drawing/2014/main" id="{E11C0E4B-8403-C802-02EE-CC2225679764}"/>
              </a:ext>
            </a:extLst>
          </p:cNvPr>
          <p:cNvSpPr txBox="1"/>
          <p:nvPr/>
        </p:nvSpPr>
        <p:spPr>
          <a:xfrm>
            <a:off x="2540001" y="5678453"/>
            <a:ext cx="8477573" cy="666977"/>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Fine Art America https://fineartamerica.com/featured/intercross-widi-hardhanu.html?product=poster</a:t>
            </a:r>
          </a:p>
        </p:txBody>
      </p:sp>
      <p:sp>
        <p:nvSpPr>
          <p:cNvPr id="5" name="Footer Placeholder 4">
            <a:extLst>
              <a:ext uri="{FF2B5EF4-FFF2-40B4-BE49-F238E27FC236}">
                <a16:creationId xmlns:a16="http://schemas.microsoft.com/office/drawing/2014/main" id="{547C10D9-4811-A840-FE16-1DD0A663E21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The Engineering Design Process</a:t>
            </a:r>
          </a:p>
        </p:txBody>
      </p:sp>
    </p:spTree>
    <p:extLst>
      <p:ext uri="{BB962C8B-B14F-4D97-AF65-F5344CB8AC3E}">
        <p14:creationId xmlns:p14="http://schemas.microsoft.com/office/powerpoint/2010/main" val="229523156"/>
      </p:ext>
    </p:extLst>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lesson-2-template</Template>
  <TotalTime>342</TotalTime>
  <Words>945</Words>
  <Application>Microsoft Office PowerPoint</Application>
  <PresentationFormat>Widescreen</PresentationFormat>
  <Paragraphs>58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Helvetica</vt:lpstr>
      <vt:lpstr>Red Hat Display</vt:lpstr>
      <vt:lpstr>lesson-2-template</vt:lpstr>
      <vt:lpstr>The Engineering Design Process</vt:lpstr>
      <vt:lpstr>Review the Scientific Method </vt:lpstr>
      <vt:lpstr>The Engineering Design Process – Create a Utensil</vt:lpstr>
      <vt:lpstr>Engineering Design Process</vt:lpstr>
      <vt:lpstr>EDP Steps for Creating a Pie-Eating Utensil</vt:lpstr>
      <vt:lpstr>A “Spork”</vt:lpstr>
      <vt:lpstr>Comparison of Scientific Method and Engineering Design Process</vt:lpstr>
      <vt:lpstr>Image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An Introduction to Coastal Engineering: The Engineering Design Process</dc:title>
  <dc:subject/>
  <dc:creator>Wisconsin Sea Grant;Ginny Carlton</dc:creator>
  <cp:keywords/>
  <dc:description/>
  <cp:lastModifiedBy>Ginny Carlton</cp:lastModifiedBy>
  <cp:revision>139</cp:revision>
  <dcterms:created xsi:type="dcterms:W3CDTF">2024-07-16T17:27:48Z</dcterms:created>
  <dcterms:modified xsi:type="dcterms:W3CDTF">2026-02-13T12:41:20Z</dcterms:modified>
  <cp:category/>
</cp:coreProperties>
</file>