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9"/>
  </p:notesMasterIdLst>
  <p:handoutMasterIdLst>
    <p:handoutMasterId r:id="rId10"/>
  </p:handoutMasterIdLst>
  <p:sldIdLst>
    <p:sldId id="275" r:id="rId2"/>
    <p:sldId id="280" r:id="rId3"/>
    <p:sldId id="291" r:id="rId4"/>
    <p:sldId id="292" r:id="rId5"/>
    <p:sldId id="260" r:id="rId6"/>
    <p:sldId id="261" r:id="rId7"/>
    <p:sldId id="29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F57D14CF-B165-7104-2867-3BF418B76FAD}" name="ELIZABETH A WHITE" initials="EW" userId="S::eawhite2@wisc.edu::31c18dc9-abaf-4c1a-befe-66a091c01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586"/>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E07F9-9326-43CA-A571-D6D53D486E64}" v="4" dt="2025-10-30T17:51:27.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9" autoAdjust="0"/>
    <p:restoredTop sz="64103" autoAdjust="0"/>
  </p:normalViewPr>
  <p:slideViewPr>
    <p:cSldViewPr snapToGrid="0" snapToObjects="1">
      <p:cViewPr varScale="1">
        <p:scale>
          <a:sx n="40" d="100"/>
          <a:sy n="40" d="100"/>
        </p:scale>
        <p:origin x="1592" y="60"/>
      </p:cViewPr>
      <p:guideLst/>
    </p:cSldViewPr>
  </p:slideViewPr>
  <p:outlineViewPr>
    <p:cViewPr>
      <p:scale>
        <a:sx n="33" d="100"/>
        <a:sy n="33" d="100"/>
      </p:scale>
      <p:origin x="0" y="-38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C3EE07F9-9326-43CA-A571-D6D53D486E64}"/>
    <pc:docChg chg="mod">
      <pc:chgData name="Elizabeth White" userId="DcaNPlbhXZ+wpAOjMvZjmzVvMoNYqq0UMSeBWqmvqgc=" providerId="None" clId="Web-{C3EE07F9-9326-43CA-A571-D6D53D486E64}" dt="2025-10-30T17:50:37.695"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11/7/2025</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ntent.wisconsinhistory.org/digital/collection/maps/id/13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ntent.wisconsinhistory.org/digital/collection/maps/id/13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ntent.wisconsinhistory.org/digital/collection/maps/id/13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a:solidFill>
                <a:srgbClr val="444444"/>
              </a:solidFill>
            </a:endParaRPr>
          </a:p>
          <a:p>
            <a:endParaRPr lang="en-US" dirty="0">
              <a:solidFill>
                <a:srgbClr val="444444"/>
              </a:solidFill>
            </a:endParaRPr>
          </a:p>
          <a:p>
            <a:pPr algn="l"/>
            <a:r>
              <a:rPr lang="en-US"/>
              <a:t>Image used with written permission by JB the Explorer as provided via </a:t>
            </a:r>
            <a:r>
              <a:rPr lang="en-US" i="0" u="none" strike="noStrike">
                <a:solidFill>
                  <a:srgbClr val="000000"/>
                </a:solidFill>
                <a:effectLst/>
              </a:rPr>
              <a:t>JB's Native Garden</a:t>
            </a:r>
            <a:r>
              <a:rPr lang="en-US" b="0" i="0" u="none" strike="noStrike">
                <a:solidFill>
                  <a:srgbClr val="000000"/>
                </a:solidFill>
                <a:effectLst/>
              </a:rPr>
              <a:t>@PlantNativeWI</a:t>
            </a:r>
            <a:endParaRPr lang="en-US" b="0" i="0" u="none" strike="noStrike">
              <a:solidFill>
                <a:srgbClr val="444444"/>
              </a:solidFill>
              <a:effectLst/>
            </a:endParaRPr>
          </a:p>
          <a:p>
            <a:r>
              <a:rPr lang="en-US">
                <a:solidFill>
                  <a:srgbClr val="000000"/>
                </a:solidFill>
              </a:rPr>
              <a:t>Previously on Twitter and now on X </a:t>
            </a:r>
            <a:r>
              <a:rPr lang="en-US" b="0" i="0" u="none" strike="noStrike" dirty="0">
                <a:solidFill>
                  <a:srgbClr val="444444"/>
                </a:solidFill>
                <a:effectLst/>
                <a:hlinkClick r:id="rId4"/>
              </a:rPr>
              <a:t>@ExplorerJB</a:t>
            </a:r>
            <a:endParaRPr lang="en-US">
              <a:hlinkClick r:id="rId4"/>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to students: We saw this image in the previous slideshow. Why do you think the city of Racine was established where it was?  What was important about this place?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students’ attention to the fact that the Root River enters Lake Michigan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Wisconsin Historical Society. Bird's-eye map of Racine, with an inset of Racine College. </a:t>
            </a:r>
            <a:r>
              <a:rPr lang="en-US"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https://content.wisconsinhistory.org/digital/collection/maps/id/130/</a:t>
            </a:r>
            <a:r>
              <a:rPr lang="en-US" sz="1200" dirty="0">
                <a:solidFill>
                  <a:schemeClr val="dk1"/>
                </a:solidFill>
                <a:latin typeface="+mn-lt"/>
                <a:ea typeface="Calibri"/>
                <a:cs typeface="Calibri"/>
                <a:sym typeface="Calibri"/>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57753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Say to students: Note boat circled in red. Lake Michigan is at the bottom of the image. The lake lies to the east of the city of Racine. So, if you were in the boat heading toward the city of Racine and the mouth of the Root River, what direction would you be traveling?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Image source: Wisconsin Historical Society. Bird's-eye map of Racine, with an inset of Racine College. </a:t>
            </a:r>
            <a:r>
              <a:rPr lang="en-US"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https://content.wisconsinhistory.org/digital/collection/maps/id/130/</a:t>
            </a:r>
            <a:r>
              <a:rPr lang="en-US" sz="1200" dirty="0">
                <a:solidFill>
                  <a:schemeClr val="dk1"/>
                </a:solidFill>
                <a:latin typeface="+mn-lt"/>
                <a:ea typeface="Calibri"/>
                <a:cs typeface="Calibri"/>
                <a:sym typeface="Calibri"/>
              </a:rPr>
              <a:t> </a:t>
            </a:r>
            <a:endParaRPr lang="en-US"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209829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Tell students: Notice the bends in the Root River, especially the one further inland.</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Image source: Wisconsin Historical Society. Bird's-eye map of Racine, with an inset of Racine College. </a:t>
            </a:r>
            <a:r>
              <a:rPr lang="en-US"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https://content.wisconsinhistory.org/digital/collection/maps/id/130/</a:t>
            </a:r>
            <a:r>
              <a:rPr lang="en-US" sz="1200" dirty="0">
                <a:solidFill>
                  <a:schemeClr val="dk1"/>
                </a:solidFill>
                <a:latin typeface="+mn-lt"/>
                <a:ea typeface="Calibri"/>
                <a:cs typeface="Calibri"/>
                <a:sym typeface="Calibri"/>
              </a:rPr>
              <a:t> </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107993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Google map with location of school highlighted.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Tell students: Notice the same bend in the Root River located at what is now called Cedar Bend Park. This time Lake Michigan is at the right of the image (rather than the bottom as it was before).  By convention, we usually orient the top of an image toward north, the right is then east, the bottom is south, and the left is west.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Image source: Google maps</a:t>
            </a:r>
            <a:br>
              <a:rPr lang="en-US" dirty="0"/>
            </a:br>
            <a:endParaRPr dirty="0"/>
          </a:p>
        </p:txBody>
      </p:sp>
      <p:sp>
        <p:nvSpPr>
          <p:cNvPr id="117" name="Google Shape;11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Google map with location of school highlighted.</a:t>
            </a:r>
          </a:p>
          <a:p>
            <a:pPr>
              <a:buSzPts val="1400"/>
            </a:pPr>
            <a:endParaRPr lang="en-US" dirty="0"/>
          </a:p>
          <a:p>
            <a:pPr>
              <a:buSzPts val="1400"/>
            </a:pPr>
            <a:r>
              <a:rPr lang="en-US" dirty="0"/>
              <a:t>Ask students: To get from our school to the Root River where it bends at Cedar Bend Park, which direction would you travel?  And what direction would you travel from our school to get to Lake Michigan?</a:t>
            </a:r>
          </a:p>
          <a:p>
            <a:pPr>
              <a:buSzPts val="1400"/>
            </a:pPr>
            <a:endParaRPr lang="en-US" dirty="0"/>
          </a:p>
          <a:p>
            <a:pPr>
              <a:buSzPts val="1400"/>
            </a:pPr>
            <a:r>
              <a:rPr lang="en-US" dirty="0"/>
              <a:t>Image source: Google maps</a:t>
            </a:r>
            <a:endParaRPr dirty="0"/>
          </a:p>
        </p:txBody>
      </p:sp>
      <p:sp>
        <p:nvSpPr>
          <p:cNvPr id="129" name="Google Shape;12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Google map with North Beach highlighted.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Formative assessment: Ask students, "To get from our school to North Beach Oasis, what direction would you need to go?“</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Image source: Google maps</a:t>
            </a:r>
            <a:endParaRPr dirty="0"/>
          </a:p>
        </p:txBody>
      </p:sp>
      <p:sp>
        <p:nvSpPr>
          <p:cNvPr id="142" name="Google Shape;14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4" name="Rectangle 3">
            <a:extLst>
              <a:ext uri="{FF2B5EF4-FFF2-40B4-BE49-F238E27FC236}">
                <a16:creationId xmlns:a16="http://schemas.microsoft.com/office/drawing/2014/main" id="{21E56D05-4905-D72F-9EB6-9F0E8442213A}"/>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98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481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3_Blank">
    <p:spTree>
      <p:nvGrpSpPr>
        <p:cNvPr id="1" name="Shape 21"/>
        <p:cNvGrpSpPr/>
        <p:nvPr/>
      </p:nvGrpSpPr>
      <p:grpSpPr>
        <a:xfrm>
          <a:off x="0" y="0"/>
          <a:ext cx="0" cy="0"/>
          <a:chOff x="0" y="0"/>
          <a:chExt cx="0" cy="0"/>
        </a:xfrm>
      </p:grpSpPr>
      <p:sp>
        <p:nvSpPr>
          <p:cNvPr id="22" name="Google Shape;2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391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8"/>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8"/>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8"/>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07" r:id="rId34"/>
    <p:sldLayoutId id="2147483661" r:id="rId35"/>
    <p:sldLayoutId id="2147483672" r:id="rId36"/>
    <p:sldLayoutId id="2147483662" r:id="rId37"/>
    <p:sldLayoutId id="2147483674" r:id="rId38"/>
    <p:sldLayoutId id="2147483682" r:id="rId39"/>
    <p:sldLayoutId id="2147483663" r:id="rId40"/>
    <p:sldLayoutId id="2147483678" r:id="rId41"/>
    <p:sldLayoutId id="2147483673" r:id="rId42"/>
    <p:sldLayoutId id="2147483676" r:id="rId43"/>
    <p:sldLayoutId id="2147483677" r:id="rId44"/>
    <p:sldLayoutId id="2147483679" r:id="rId45"/>
    <p:sldLayoutId id="2147483742" r:id="rId46"/>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content.wisconsinhistory.org/digital/collection/maps/id/1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content.wisconsinhistory.org/digital/collection/maps/id/1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content.wisconsinhistory.org/digital/collection/maps/id/1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595979" cy="2106570"/>
          </a:xfrm>
        </p:spPr>
        <p:txBody>
          <a:bodyPr/>
          <a:lstStyle/>
          <a:p>
            <a:r>
              <a:rPr lang="en-US" sz="4400" dirty="0"/>
              <a:t>Return to Racine Harbor</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1 An Introduction to Coastal Engineering</a:t>
            </a:r>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p:txBody>
          <a:bodyPr/>
          <a:lstStyle/>
          <a:p>
            <a:pPr>
              <a:lnSpc>
                <a:spcPct val="120000"/>
              </a:lnSpc>
              <a:spcBef>
                <a:spcPts val="0"/>
              </a:spcBef>
              <a:spcAft>
                <a:spcPts val="500"/>
              </a:spcAft>
            </a:pPr>
            <a:r>
              <a:rPr lang="en-US" sz="800" b="0" dirty="0"/>
              <a:t>Wisconsin Sea Grant © October 2025|  Coastal Engineering Education: People, Place and Practice: Lesson </a:t>
            </a:r>
            <a:r>
              <a:rPr lang="en-US" sz="800" dirty="0"/>
              <a:t>1:An Introduction to Coastal Engineering	</a:t>
            </a:r>
            <a:r>
              <a:rPr lang="en-US" sz="800" b="0" dirty="0"/>
              <a:t> Image used with written permission by JB the Explorer </a:t>
            </a:r>
          </a:p>
          <a:p>
            <a:pPr>
              <a:lnSpc>
                <a:spcPct val="120000"/>
              </a:lnSpc>
              <a:spcBef>
                <a:spcPts val="0"/>
              </a:spcBef>
            </a:pPr>
            <a:r>
              <a:rPr lang="en-US" sz="800" b="0" dirty="0"/>
              <a:t>This curriculum was prepared by Adam </a:t>
            </a:r>
            <a:r>
              <a:rPr lang="en-US" sz="800" b="0" dirty="0" err="1"/>
              <a:t>Bechle</a:t>
            </a:r>
            <a:r>
              <a:rPr lang="en-US" sz="800" dirty="0"/>
              <a:t>, </a:t>
            </a:r>
            <a:r>
              <a:rPr lang="en-US" sz="800" b="0" dirty="0"/>
              <a:t>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rgbClr val="D2B586"/>
          </a:solidFill>
        </p:spPr>
        <p:txBody>
          <a:bodyPr anchor="t"/>
          <a:lstStyle/>
          <a:p>
            <a:r>
              <a:rPr lang="en-US" dirty="0"/>
              <a:t>Racine Harbor – 1874 Map</a:t>
            </a:r>
          </a:p>
        </p:txBody>
      </p:sp>
      <p:pic>
        <p:nvPicPr>
          <p:cNvPr id="3" name="Google Shape;96;gecc360ead4_0_0" descr="Map: Birds Eye View of Racine Harbor 1874. Lake Michigan is in the foreground with sailing vessels and steam 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
            <a:extLst>
              <a:ext uri="{FF2B5EF4-FFF2-40B4-BE49-F238E27FC236}">
                <a16:creationId xmlns:a16="http://schemas.microsoft.com/office/drawing/2014/main" id="{3FAF0243-0AD2-FB34-C0B0-3FE5C5B8697A}"/>
              </a:ext>
            </a:extLst>
          </p:cNvPr>
          <p:cNvPicPr preferRelativeResize="0">
            <a:picLocks noChangeAspect="1"/>
          </p:cNvPicPr>
          <p:nvPr/>
        </p:nvPicPr>
        <p:blipFill rotWithShape="1">
          <a:blip r:embed="rId3">
            <a:alphaModFix/>
          </a:blip>
          <a:srcRect/>
          <a:stretch/>
        </p:blipFill>
        <p:spPr>
          <a:xfrm>
            <a:off x="495300" y="-573437"/>
            <a:ext cx="10864958" cy="6866841"/>
          </a:xfrm>
          <a:prstGeom prst="rect">
            <a:avLst/>
          </a:prstGeom>
          <a:noFill/>
          <a:ln>
            <a:noFill/>
          </a:ln>
        </p:spPr>
      </p:pic>
      <p:sp>
        <p:nvSpPr>
          <p:cNvPr id="7" name="Google Shape;97;p2" descr="Arrow indicating the place on the 1874 map of Racine Harbor where the mouth of the Root River enters Lake Michigan. ">
            <a:extLst>
              <a:ext uri="{FF2B5EF4-FFF2-40B4-BE49-F238E27FC236}">
                <a16:creationId xmlns:a16="http://schemas.microsoft.com/office/drawing/2014/main" id="{F5625295-C150-FDDF-68E0-AE5ACE356DDB}"/>
              </a:ext>
              <a:ext uri="{C183D7F6-B498-43B3-948B-1728B52AA6E4}">
                <adec:decorative xmlns:adec="http://schemas.microsoft.com/office/drawing/2017/decorative" val="0"/>
              </a:ext>
            </a:extLst>
          </p:cNvPr>
          <p:cNvSpPr/>
          <p:nvPr/>
        </p:nvSpPr>
        <p:spPr>
          <a:xfrm rot="5400000">
            <a:off x="8254186" y="4076278"/>
            <a:ext cx="479933" cy="972497"/>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Arial"/>
              <a:ea typeface="Arial"/>
              <a:cs typeface="Arial"/>
              <a:sym typeface="Arial"/>
            </a:endParaRPr>
          </a:p>
        </p:txBody>
      </p:sp>
      <p:sp>
        <p:nvSpPr>
          <p:cNvPr id="6" name="Google Shape;95;gecc360ead4_0_0">
            <a:extLst>
              <a:ext uri="{FF2B5EF4-FFF2-40B4-BE49-F238E27FC236}">
                <a16:creationId xmlns:a16="http://schemas.microsoft.com/office/drawing/2014/main" id="{6CE30AB0-C553-F4E4-FD39-76F651B7F615}"/>
              </a:ext>
            </a:extLst>
          </p:cNvPr>
          <p:cNvSpPr txBox="1"/>
          <p:nvPr/>
        </p:nvSpPr>
        <p:spPr>
          <a:xfrm>
            <a:off x="1734923" y="5656091"/>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https://content.wisconsinhistory.org/digital/collection/maps/id/130/</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Return to Racine Harbor</a:t>
            </a:r>
          </a:p>
        </p:txBody>
      </p:sp>
    </p:spTree>
    <p:extLst>
      <p:ext uri="{BB962C8B-B14F-4D97-AF65-F5344CB8AC3E}">
        <p14:creationId xmlns:p14="http://schemas.microsoft.com/office/powerpoint/2010/main" val="37736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rgbClr val="D2B586"/>
          </a:solidFill>
        </p:spPr>
        <p:txBody>
          <a:bodyPr anchor="t"/>
          <a:lstStyle/>
          <a:p>
            <a:r>
              <a:rPr lang="en-US" dirty="0"/>
              <a:t>Racine Harbor – 1874 Map: With ship sailing into port</a:t>
            </a:r>
          </a:p>
        </p:txBody>
      </p:sp>
      <p:pic>
        <p:nvPicPr>
          <p:cNvPr id="3" name="Google Shape;96;gecc360ead4_0_0" descr="Map: Birds Eye View of Racine Harbor 1874. Lake Michigan is in the foreground with sailing vessels and steam 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
            <a:extLst>
              <a:ext uri="{FF2B5EF4-FFF2-40B4-BE49-F238E27FC236}">
                <a16:creationId xmlns:a16="http://schemas.microsoft.com/office/drawing/2014/main" id="{3FAF0243-0AD2-FB34-C0B0-3FE5C5B8697A}"/>
              </a:ext>
            </a:extLst>
          </p:cNvPr>
          <p:cNvPicPr preferRelativeResize="0">
            <a:picLocks noChangeAspect="1"/>
          </p:cNvPicPr>
          <p:nvPr/>
        </p:nvPicPr>
        <p:blipFill rotWithShape="1">
          <a:blip r:embed="rId3">
            <a:alphaModFix/>
          </a:blip>
          <a:srcRect/>
          <a:stretch/>
        </p:blipFill>
        <p:spPr>
          <a:xfrm>
            <a:off x="495300" y="-573437"/>
            <a:ext cx="10864958" cy="6866841"/>
          </a:xfrm>
          <a:prstGeom prst="rect">
            <a:avLst/>
          </a:prstGeom>
          <a:noFill/>
          <a:ln>
            <a:noFill/>
          </a:ln>
        </p:spPr>
      </p:pic>
      <p:sp>
        <p:nvSpPr>
          <p:cNvPr id="4" name="Google Shape;105;p3" descr="Circle indicating the position of a sailing ship on Lake Michigan nearly at the entrance of the protected channel between the two man-made piers that extend from the shore into Lake Michigan.">
            <a:extLst>
              <a:ext uri="{FF2B5EF4-FFF2-40B4-BE49-F238E27FC236}">
                <a16:creationId xmlns:a16="http://schemas.microsoft.com/office/drawing/2014/main" id="{D055F03B-A175-68F4-9DF8-8E02A257F7D1}"/>
              </a:ext>
            </a:extLst>
          </p:cNvPr>
          <p:cNvSpPr/>
          <p:nvPr/>
        </p:nvSpPr>
        <p:spPr>
          <a:xfrm>
            <a:off x="5363706" y="4853550"/>
            <a:ext cx="685800" cy="6096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Arial"/>
              <a:ea typeface="Arial"/>
              <a:cs typeface="Arial"/>
              <a:sym typeface="Arial"/>
            </a:endParaRPr>
          </a:p>
        </p:txBody>
      </p:sp>
      <p:sp>
        <p:nvSpPr>
          <p:cNvPr id="6" name="Google Shape;95;gecc360ead4_0_0">
            <a:extLst>
              <a:ext uri="{FF2B5EF4-FFF2-40B4-BE49-F238E27FC236}">
                <a16:creationId xmlns:a16="http://schemas.microsoft.com/office/drawing/2014/main" id="{6CE30AB0-C553-F4E4-FD39-76F651B7F615}"/>
              </a:ext>
            </a:extLst>
          </p:cNvPr>
          <p:cNvSpPr txBox="1"/>
          <p:nvPr/>
        </p:nvSpPr>
        <p:spPr>
          <a:xfrm>
            <a:off x="1734923" y="5656091"/>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https://content.wisconsinhistory.org/digital/collection/maps/id/130/</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Return to Racine Harbor</a:t>
            </a:r>
          </a:p>
        </p:txBody>
      </p:sp>
    </p:spTree>
    <p:extLst>
      <p:ext uri="{BB962C8B-B14F-4D97-AF65-F5344CB8AC3E}">
        <p14:creationId xmlns:p14="http://schemas.microsoft.com/office/powerpoint/2010/main" val="223978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609600"/>
          </a:xfrm>
          <a:solidFill>
            <a:srgbClr val="D2B586"/>
          </a:solidFill>
        </p:spPr>
        <p:txBody>
          <a:bodyPr anchor="t">
            <a:normAutofit fontScale="90000"/>
          </a:bodyPr>
          <a:lstStyle/>
          <a:p>
            <a:r>
              <a:rPr lang="en-US" dirty="0"/>
              <a:t>Racine Harbor – 1874 Map: Featuring bend in the Root River</a:t>
            </a:r>
          </a:p>
        </p:txBody>
      </p:sp>
      <p:pic>
        <p:nvPicPr>
          <p:cNvPr id="3" name="Google Shape;96;gecc360ead4_0_0" descr="Map: Birds Eye View of Racine Harbor 1874. Lake Michigan is in the foreground with sailing vessels and steam 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
            <a:extLst>
              <a:ext uri="{FF2B5EF4-FFF2-40B4-BE49-F238E27FC236}">
                <a16:creationId xmlns:a16="http://schemas.microsoft.com/office/drawing/2014/main" id="{3FAF0243-0AD2-FB34-C0B0-3FE5C5B8697A}"/>
              </a:ext>
            </a:extLst>
          </p:cNvPr>
          <p:cNvPicPr preferRelativeResize="0">
            <a:picLocks noChangeAspect="1"/>
          </p:cNvPicPr>
          <p:nvPr/>
        </p:nvPicPr>
        <p:blipFill rotWithShape="1">
          <a:blip r:embed="rId3">
            <a:alphaModFix/>
          </a:blip>
          <a:srcRect/>
          <a:stretch/>
        </p:blipFill>
        <p:spPr>
          <a:xfrm>
            <a:off x="495300" y="-573437"/>
            <a:ext cx="10864958" cy="6866841"/>
          </a:xfrm>
          <a:prstGeom prst="rect">
            <a:avLst/>
          </a:prstGeom>
          <a:noFill/>
          <a:ln>
            <a:noFill/>
          </a:ln>
        </p:spPr>
      </p:pic>
      <p:cxnSp>
        <p:nvCxnSpPr>
          <p:cNvPr id="7" name="Google Shape;113;p4" descr="Arrow indicating the large bend in the Root River as depicted on the 1874 map of Racine Harbor.  The bend occurs within agricultural lands that are to the west of the developed city. ">
            <a:extLst>
              <a:ext uri="{FF2B5EF4-FFF2-40B4-BE49-F238E27FC236}">
                <a16:creationId xmlns:a16="http://schemas.microsoft.com/office/drawing/2014/main" id="{203ECE58-4CC8-B726-45BA-1C8A34552132}"/>
              </a:ext>
            </a:extLst>
          </p:cNvPr>
          <p:cNvCxnSpPr/>
          <p:nvPr/>
        </p:nvCxnSpPr>
        <p:spPr>
          <a:xfrm>
            <a:off x="6787212" y="42852"/>
            <a:ext cx="1828800" cy="942259"/>
          </a:xfrm>
          <a:prstGeom prst="straightConnector1">
            <a:avLst/>
          </a:prstGeom>
          <a:noFill/>
          <a:ln w="38100" cap="flat" cmpd="sng">
            <a:solidFill>
              <a:srgbClr val="FF0000"/>
            </a:solidFill>
            <a:prstDash val="solid"/>
            <a:round/>
            <a:headEnd type="none" w="sm" len="sm"/>
            <a:tailEnd type="triangle" w="med" len="med"/>
          </a:ln>
        </p:spPr>
      </p:cxnSp>
      <p:sp>
        <p:nvSpPr>
          <p:cNvPr id="6" name="Google Shape;95;gecc360ead4_0_0">
            <a:extLst>
              <a:ext uri="{FF2B5EF4-FFF2-40B4-BE49-F238E27FC236}">
                <a16:creationId xmlns:a16="http://schemas.microsoft.com/office/drawing/2014/main" id="{6CE30AB0-C553-F4E4-FD39-76F651B7F615}"/>
              </a:ext>
            </a:extLst>
          </p:cNvPr>
          <p:cNvSpPr txBox="1"/>
          <p:nvPr/>
        </p:nvSpPr>
        <p:spPr>
          <a:xfrm>
            <a:off x="1734923" y="5656091"/>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https://content.wisconsinhistory.org/digital/collection/maps/id/130/</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Return to Racine Harbor</a:t>
            </a:r>
          </a:p>
        </p:txBody>
      </p:sp>
    </p:spTree>
    <p:extLst>
      <p:ext uri="{BB962C8B-B14F-4D97-AF65-F5344CB8AC3E}">
        <p14:creationId xmlns:p14="http://schemas.microsoft.com/office/powerpoint/2010/main" val="280367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Title 1">
            <a:extLst>
              <a:ext uri="{FF2B5EF4-FFF2-40B4-BE49-F238E27FC236}">
                <a16:creationId xmlns:a16="http://schemas.microsoft.com/office/drawing/2014/main" id="{BF9A0C98-C19E-E49E-13DE-4B665E51F8FC}"/>
              </a:ext>
            </a:extLst>
          </p:cNvPr>
          <p:cNvSpPr>
            <a:spLocks noGrp="1"/>
          </p:cNvSpPr>
          <p:nvPr>
            <p:ph type="title"/>
          </p:nvPr>
        </p:nvSpPr>
        <p:spPr/>
        <p:txBody>
          <a:bodyPr spcFirstLastPara="1" vert="horz" wrap="square" lIns="91425" tIns="45700" rIns="91425" bIns="45700" rtlCol="0" anchor="b" anchorCtr="0">
            <a:normAutofit fontScale="90000"/>
          </a:bodyPr>
          <a:lstStyle/>
          <a:p>
            <a:r>
              <a:rPr lang="en-US" dirty="0"/>
              <a:t>Modern Google Map of City of Racine: Featuring bend in Root River at Cedar Bend Park</a:t>
            </a:r>
          </a:p>
        </p:txBody>
      </p:sp>
      <p:pic>
        <p:nvPicPr>
          <p:cNvPr id="4" name="Google Shape;145;p21" descr="Modern day Google map of the City of Racine with Lake Michigan to the east. &#10;&#10;The man-made north and south breakwaters extend from the coastline into Lake Michigan. The Reef Point Marina is depicted within the space just south of where the Root River enters Lake Michigan and the south breakwater.&#10;&#10;The large bend in the Root River is now part of what is known as Cedar Bend Park. This park lies to the west of Memorial Drive and to the east of Osborne Blvd.  ">
            <a:extLst>
              <a:ext uri="{FF2B5EF4-FFF2-40B4-BE49-F238E27FC236}">
                <a16:creationId xmlns:a16="http://schemas.microsoft.com/office/drawing/2014/main" id="{23395EDF-065C-7B45-16FB-2E862B6B9E70}"/>
              </a:ext>
            </a:extLst>
          </p:cNvPr>
          <p:cNvPicPr preferRelativeResize="0"/>
          <p:nvPr/>
        </p:nvPicPr>
        <p:blipFill rotWithShape="1">
          <a:blip r:embed="rId3">
            <a:alphaModFix/>
          </a:blip>
          <a:srcRect/>
          <a:stretch/>
        </p:blipFill>
        <p:spPr>
          <a:xfrm>
            <a:off x="1879804" y="63367"/>
            <a:ext cx="8445704" cy="6644347"/>
          </a:xfrm>
          <a:prstGeom prst="rect">
            <a:avLst/>
          </a:prstGeom>
          <a:noFill/>
          <a:ln>
            <a:noFill/>
          </a:ln>
        </p:spPr>
      </p:pic>
      <p:sp>
        <p:nvSpPr>
          <p:cNvPr id="122" name="Google Shape;122;p5">
            <a:extLst>
              <a:ext uri="{C183D7F6-B498-43B3-948B-1728B52AA6E4}">
                <adec:decorative xmlns:adec="http://schemas.microsoft.com/office/drawing/2017/decorative" val="1"/>
              </a:ext>
            </a:extLst>
          </p:cNvPr>
          <p:cNvSpPr/>
          <p:nvPr/>
        </p:nvSpPr>
        <p:spPr>
          <a:xfrm rot="-3164041">
            <a:off x="4429957" y="5419531"/>
            <a:ext cx="372863" cy="936842"/>
          </a:xfrm>
          <a:prstGeom prst="downArrow">
            <a:avLst>
              <a:gd name="adj1" fmla="val 50000"/>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23" name="Google Shape;123;p5"/>
          <p:cNvSpPr txBox="1"/>
          <p:nvPr/>
        </p:nvSpPr>
        <p:spPr>
          <a:xfrm>
            <a:off x="3686288" y="5150892"/>
            <a:ext cx="1415772" cy="307777"/>
          </a:xfrm>
          <a:prstGeom prst="rect">
            <a:avLst/>
          </a:prstGeom>
          <a:noFill/>
          <a:ln>
            <a:noFill/>
          </a:ln>
        </p:spPr>
        <p:txBody>
          <a:bodyPr spcFirstLastPara="1" wrap="square" lIns="91425" tIns="45700" rIns="91425" bIns="45700" anchor="t" anchorCtr="0">
            <a:spAutoFit/>
          </a:bodyPr>
          <a:lstStyle/>
          <a:p>
            <a:r>
              <a:rPr lang="en-US" sz="1400" b="1" dirty="0">
                <a:solidFill>
                  <a:srgbClr val="000000"/>
                </a:solidFill>
                <a:latin typeface="Calibri"/>
                <a:ea typeface="Calibri"/>
                <a:cs typeface="Calibri"/>
                <a:sym typeface="Calibri"/>
              </a:rPr>
              <a:t>Cedar Bend Park</a:t>
            </a:r>
            <a:endParaRPr dirty="0"/>
          </a:p>
        </p:txBody>
      </p:sp>
      <p:sp>
        <p:nvSpPr>
          <p:cNvPr id="125" name="Google Shape;125;p5">
            <a:extLst>
              <a:ext uri="{C183D7F6-B498-43B3-948B-1728B52AA6E4}">
                <adec:decorative xmlns:adec="http://schemas.microsoft.com/office/drawing/2017/decorative" val="1"/>
              </a:ext>
            </a:extLst>
          </p:cNvPr>
          <p:cNvSpPr txBox="1"/>
          <p:nvPr/>
        </p:nvSpPr>
        <p:spPr>
          <a:xfrm>
            <a:off x="7928100" y="1549200"/>
            <a:ext cx="2121600" cy="492600"/>
          </a:xfrm>
          <a:prstGeom prst="rect">
            <a:avLst/>
          </a:prstGeom>
          <a:noFill/>
          <a:ln>
            <a:noFill/>
          </a:ln>
        </p:spPr>
        <p:txBody>
          <a:bodyPr spcFirstLastPara="1" wrap="square" lIns="91425" tIns="91425" rIns="91425" bIns="91425" anchor="t" anchorCtr="0">
            <a:spAutoFit/>
          </a:bodyPr>
          <a:lstStyle/>
          <a:p>
            <a:r>
              <a:rPr lang="en-US" sz="2000" b="1"/>
              <a:t>Lake Michigan</a:t>
            </a:r>
            <a:endParaRPr sz="2000" b="1"/>
          </a:p>
        </p:txBody>
      </p:sp>
      <p:sp>
        <p:nvSpPr>
          <p:cNvPr id="3" name="Footer Placeholder 4">
            <a:extLst>
              <a:ext uri="{FF2B5EF4-FFF2-40B4-BE49-F238E27FC236}">
                <a16:creationId xmlns:a16="http://schemas.microsoft.com/office/drawing/2014/main" id="{5C9516B8-5363-6365-74A5-7F2387D9EF94}"/>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Return to Racine Harbor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8" name="Title 7">
            <a:extLst>
              <a:ext uri="{FF2B5EF4-FFF2-40B4-BE49-F238E27FC236}">
                <a16:creationId xmlns:a16="http://schemas.microsoft.com/office/drawing/2014/main" id="{32D20B12-0132-37BD-5D97-8125D1A2999D}"/>
              </a:ext>
            </a:extLst>
          </p:cNvPr>
          <p:cNvSpPr>
            <a:spLocks noGrp="1"/>
          </p:cNvSpPr>
          <p:nvPr>
            <p:ph type="title"/>
          </p:nvPr>
        </p:nvSpPr>
        <p:spPr/>
        <p:txBody>
          <a:bodyPr spcFirstLastPara="1" vert="horz" wrap="square" lIns="91425" tIns="45700" rIns="91425" bIns="45700" rtlCol="0" anchor="b" anchorCtr="0">
            <a:normAutofit fontScale="90000"/>
          </a:bodyPr>
          <a:lstStyle/>
          <a:p>
            <a:r>
              <a:rPr lang="en-US" dirty="0"/>
              <a:t>Modern Google Map of City of Racine: Featuring location of </a:t>
            </a:r>
            <a:r>
              <a:rPr lang="en-US" dirty="0" err="1"/>
              <a:t>Jerstad-Agerholm</a:t>
            </a:r>
            <a:r>
              <a:rPr lang="en-US" dirty="0"/>
              <a:t> Middle School</a:t>
            </a:r>
          </a:p>
        </p:txBody>
      </p:sp>
      <p:pic>
        <p:nvPicPr>
          <p:cNvPr id="3" name="Google Shape;145;p21" descr="Modern day Google map of the City of Racine with Lake Michigan to the east. &#10;&#10;The man-made north and south breakwaters extend from the coastline into Lake Michigan. The Reef Point Marina is depicted within the space just south of where the Root River enters Lake Michigan and the south breakwater.&#10;&#10;The large bend in the Root River is now part of what is known as Cedar Bend Park. This park lies to the west of Memorial Drive and to the east of Osborne Blvd.  ">
            <a:extLst>
              <a:ext uri="{FF2B5EF4-FFF2-40B4-BE49-F238E27FC236}">
                <a16:creationId xmlns:a16="http://schemas.microsoft.com/office/drawing/2014/main" id="{DE331D51-743B-7E02-BBEB-33C1E6310442}"/>
              </a:ext>
            </a:extLst>
          </p:cNvPr>
          <p:cNvPicPr preferRelativeResize="0"/>
          <p:nvPr/>
        </p:nvPicPr>
        <p:blipFill rotWithShape="1">
          <a:blip r:embed="rId3">
            <a:alphaModFix/>
          </a:blip>
          <a:srcRect/>
          <a:stretch/>
        </p:blipFill>
        <p:spPr>
          <a:xfrm>
            <a:off x="1879804" y="63367"/>
            <a:ext cx="8445704" cy="6644347"/>
          </a:xfrm>
          <a:prstGeom prst="rect">
            <a:avLst/>
          </a:prstGeom>
          <a:noFill/>
          <a:ln>
            <a:noFill/>
          </a:ln>
        </p:spPr>
      </p:pic>
      <p:sp>
        <p:nvSpPr>
          <p:cNvPr id="134" name="Google Shape;134;p20">
            <a:extLst>
              <a:ext uri="{C183D7F6-B498-43B3-948B-1728B52AA6E4}">
                <adec:decorative xmlns:adec="http://schemas.microsoft.com/office/drawing/2017/decorative" val="1"/>
              </a:ext>
            </a:extLst>
          </p:cNvPr>
          <p:cNvSpPr/>
          <p:nvPr/>
        </p:nvSpPr>
        <p:spPr>
          <a:xfrm rot="-3164041">
            <a:off x="4429957" y="5419531"/>
            <a:ext cx="372863" cy="936842"/>
          </a:xfrm>
          <a:prstGeom prst="downArrow">
            <a:avLst>
              <a:gd name="adj1" fmla="val 50000"/>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2" name="Google Shape;123;p5">
            <a:extLst>
              <a:ext uri="{FF2B5EF4-FFF2-40B4-BE49-F238E27FC236}">
                <a16:creationId xmlns:a16="http://schemas.microsoft.com/office/drawing/2014/main" id="{84925CD8-0368-52F8-1659-0EFCEE8031EB}"/>
              </a:ext>
              <a:ext uri="{C183D7F6-B498-43B3-948B-1728B52AA6E4}">
                <adec:decorative xmlns:adec="http://schemas.microsoft.com/office/drawing/2017/decorative" val="0"/>
              </a:ext>
            </a:extLst>
          </p:cNvPr>
          <p:cNvSpPr txBox="1"/>
          <p:nvPr/>
        </p:nvSpPr>
        <p:spPr>
          <a:xfrm>
            <a:off x="3686288" y="5150892"/>
            <a:ext cx="1415772" cy="307777"/>
          </a:xfrm>
          <a:prstGeom prst="rect">
            <a:avLst/>
          </a:prstGeom>
          <a:noFill/>
          <a:ln>
            <a:noFill/>
          </a:ln>
        </p:spPr>
        <p:txBody>
          <a:bodyPr spcFirstLastPara="1" wrap="square" lIns="91425" tIns="45700" rIns="91425" bIns="45700" anchor="t" anchorCtr="0">
            <a:spAutoFit/>
          </a:bodyPr>
          <a:lstStyle/>
          <a:p>
            <a:r>
              <a:rPr lang="en-US" sz="1400" b="1" dirty="0">
                <a:solidFill>
                  <a:srgbClr val="000000"/>
                </a:solidFill>
                <a:latin typeface="Calibri"/>
                <a:ea typeface="Calibri"/>
                <a:cs typeface="Calibri"/>
                <a:sym typeface="Calibri"/>
              </a:rPr>
              <a:t>Cedar Bend Park</a:t>
            </a:r>
            <a:endParaRPr dirty="0"/>
          </a:p>
        </p:txBody>
      </p:sp>
      <p:sp>
        <p:nvSpPr>
          <p:cNvPr id="6" name="Google Shape;146;p21">
            <a:extLst>
              <a:ext uri="{FF2B5EF4-FFF2-40B4-BE49-F238E27FC236}">
                <a16:creationId xmlns:a16="http://schemas.microsoft.com/office/drawing/2014/main" id="{72A02141-C7F0-CEDF-9FE2-9F12E047C94C}"/>
              </a:ext>
              <a:ext uri="{C183D7F6-B498-43B3-948B-1728B52AA6E4}">
                <adec:decorative xmlns:adec="http://schemas.microsoft.com/office/drawing/2017/decorative" val="0"/>
              </a:ext>
            </a:extLst>
          </p:cNvPr>
          <p:cNvSpPr txBox="1"/>
          <p:nvPr/>
        </p:nvSpPr>
        <p:spPr>
          <a:xfrm>
            <a:off x="4505987" y="1156842"/>
            <a:ext cx="3193341" cy="307777"/>
          </a:xfrm>
          <a:prstGeom prst="rect">
            <a:avLst/>
          </a:prstGeom>
          <a:noFill/>
          <a:ln>
            <a:noFill/>
          </a:ln>
        </p:spPr>
        <p:txBody>
          <a:bodyPr spcFirstLastPara="1" wrap="square" lIns="91425" tIns="45700" rIns="91425" bIns="45700" anchor="t" anchorCtr="0">
            <a:spAutoFit/>
          </a:bodyPr>
          <a:lstStyle/>
          <a:p>
            <a:r>
              <a:rPr lang="en-US" sz="1400" b="1">
                <a:solidFill>
                  <a:srgbClr val="202124"/>
                </a:solidFill>
                <a:latin typeface="Calibri"/>
                <a:ea typeface="Calibri"/>
                <a:cs typeface="Calibri"/>
                <a:sym typeface="Calibri"/>
              </a:rPr>
              <a:t>Jerstad-Agerholm Middle School</a:t>
            </a:r>
            <a:endParaRPr sz="1400" b="1">
              <a:solidFill>
                <a:srgbClr val="000000"/>
              </a:solidFill>
              <a:latin typeface="Calibri"/>
              <a:ea typeface="Calibri"/>
              <a:cs typeface="Calibri"/>
              <a:sym typeface="Calibri"/>
            </a:endParaRPr>
          </a:p>
        </p:txBody>
      </p:sp>
      <p:sp>
        <p:nvSpPr>
          <p:cNvPr id="7" name="Google Shape;149;p21">
            <a:extLst>
              <a:ext uri="{FF2B5EF4-FFF2-40B4-BE49-F238E27FC236}">
                <a16:creationId xmlns:a16="http://schemas.microsoft.com/office/drawing/2014/main" id="{A8DA5919-C7D2-AE79-8BE0-8C4BACB52598}"/>
              </a:ext>
              <a:ext uri="{C183D7F6-B498-43B3-948B-1728B52AA6E4}">
                <adec:decorative xmlns:adec="http://schemas.microsoft.com/office/drawing/2017/decorative" val="1"/>
              </a:ext>
            </a:extLst>
          </p:cNvPr>
          <p:cNvSpPr/>
          <p:nvPr/>
        </p:nvSpPr>
        <p:spPr>
          <a:xfrm>
            <a:off x="6412940" y="911587"/>
            <a:ext cx="332039" cy="307777"/>
          </a:xfrm>
          <a:prstGeom prst="irregularSeal1">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sz="1400" dirty="0">
              <a:solidFill>
                <a:schemeClr val="lt1"/>
              </a:solidFill>
              <a:latin typeface="Arial"/>
              <a:ea typeface="Arial"/>
              <a:cs typeface="Arial"/>
              <a:sym typeface="Arial"/>
            </a:endParaRPr>
          </a:p>
        </p:txBody>
      </p:sp>
      <p:sp>
        <p:nvSpPr>
          <p:cNvPr id="137" name="Google Shape;137;p20"/>
          <p:cNvSpPr txBox="1"/>
          <p:nvPr/>
        </p:nvSpPr>
        <p:spPr>
          <a:xfrm>
            <a:off x="8324295" y="905812"/>
            <a:ext cx="1712328" cy="400110"/>
          </a:xfrm>
          <a:prstGeom prst="rect">
            <a:avLst/>
          </a:prstGeom>
          <a:noFill/>
          <a:ln>
            <a:noFill/>
          </a:ln>
        </p:spPr>
        <p:txBody>
          <a:bodyPr spcFirstLastPara="1" wrap="square" lIns="91425" tIns="45700" rIns="91425" bIns="45700" anchor="t" anchorCtr="0">
            <a:spAutoFit/>
          </a:bodyPr>
          <a:lstStyle/>
          <a:p>
            <a:r>
              <a:rPr lang="en-US" sz="2000" b="1">
                <a:solidFill>
                  <a:srgbClr val="000000"/>
                </a:solidFill>
                <a:latin typeface="Calibri"/>
                <a:ea typeface="Calibri"/>
                <a:cs typeface="Calibri"/>
                <a:sym typeface="Calibri"/>
              </a:rPr>
              <a:t>Lake Michigan</a:t>
            </a:r>
            <a:endParaRPr/>
          </a:p>
        </p:txBody>
      </p:sp>
      <p:sp>
        <p:nvSpPr>
          <p:cNvPr id="4" name="Footer Placeholder 4">
            <a:extLst>
              <a:ext uri="{FF2B5EF4-FFF2-40B4-BE49-F238E27FC236}">
                <a16:creationId xmlns:a16="http://schemas.microsoft.com/office/drawing/2014/main" id="{D4A763F6-352D-FBB2-CCC9-65DD1A269B64}"/>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Return to Racine Harbor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a:extLst>
              <a:ext uri="{FF2B5EF4-FFF2-40B4-BE49-F238E27FC236}">
                <a16:creationId xmlns:a16="http://schemas.microsoft.com/office/drawing/2014/main" id="{EDB97950-4151-1530-627D-3B3E450C3103}"/>
              </a:ext>
            </a:extLst>
          </p:cNvPr>
          <p:cNvSpPr>
            <a:spLocks noGrp="1"/>
          </p:cNvSpPr>
          <p:nvPr>
            <p:ph type="title"/>
          </p:nvPr>
        </p:nvSpPr>
        <p:spPr/>
        <p:txBody>
          <a:bodyPr spcFirstLastPara="1" vert="horz" wrap="square" lIns="91425" tIns="45700" rIns="91425" bIns="45700" rtlCol="0" anchor="b" anchorCtr="0">
            <a:normAutofit fontScale="90000"/>
          </a:bodyPr>
          <a:lstStyle/>
          <a:p>
            <a:r>
              <a:rPr lang="en-US" dirty="0"/>
              <a:t>Modern Google Map of City of Racine: Featuring location of North Beach</a:t>
            </a:r>
          </a:p>
        </p:txBody>
      </p:sp>
      <p:pic>
        <p:nvPicPr>
          <p:cNvPr id="145" name="Google Shape;145;p21" descr="Modern day Google map of the City of Racine with Lake Michigan to the east. &#10;&#10;The man-made north and south breakwaters extend from the coastline into Lake Michigan. The Reef Point Marina is depicted within the space just south of where the Root River enters Lake Michigan and the south breakwater. North Beach is located north of the north breakwater.&#10;&#10;The large bend in the Root River is now part of what is known as Cedar Bend Park. This park lies to the west of Memorial Drive and to the east of Osborne Blvd.  "/>
          <p:cNvPicPr preferRelativeResize="0"/>
          <p:nvPr/>
        </p:nvPicPr>
        <p:blipFill rotWithShape="1">
          <a:blip r:embed="rId3">
            <a:alphaModFix/>
          </a:blip>
          <a:srcRect/>
          <a:stretch/>
        </p:blipFill>
        <p:spPr>
          <a:xfrm>
            <a:off x="1879804" y="63367"/>
            <a:ext cx="8445704" cy="6644347"/>
          </a:xfrm>
          <a:prstGeom prst="rect">
            <a:avLst/>
          </a:prstGeom>
          <a:noFill/>
          <a:ln>
            <a:noFill/>
          </a:ln>
        </p:spPr>
      </p:pic>
      <p:sp>
        <p:nvSpPr>
          <p:cNvPr id="149" name="Google Shape;149;p21">
            <a:extLst>
              <a:ext uri="{C183D7F6-B498-43B3-948B-1728B52AA6E4}">
                <adec:decorative xmlns:adec="http://schemas.microsoft.com/office/drawing/2017/decorative" val="1"/>
              </a:ext>
            </a:extLst>
          </p:cNvPr>
          <p:cNvSpPr/>
          <p:nvPr/>
        </p:nvSpPr>
        <p:spPr>
          <a:xfrm>
            <a:off x="6412940" y="911587"/>
            <a:ext cx="332039" cy="307777"/>
          </a:xfrm>
          <a:prstGeom prst="irregularSeal1">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46" name="Google Shape;146;p21">
            <a:extLst>
              <a:ext uri="{C183D7F6-B498-43B3-948B-1728B52AA6E4}">
                <adec:decorative xmlns:adec="http://schemas.microsoft.com/office/drawing/2017/decorative" val="1"/>
              </a:ext>
            </a:extLst>
          </p:cNvPr>
          <p:cNvSpPr txBox="1"/>
          <p:nvPr/>
        </p:nvSpPr>
        <p:spPr>
          <a:xfrm>
            <a:off x="4505987" y="1156842"/>
            <a:ext cx="3193341" cy="307777"/>
          </a:xfrm>
          <a:prstGeom prst="rect">
            <a:avLst/>
          </a:prstGeom>
          <a:noFill/>
          <a:ln>
            <a:noFill/>
          </a:ln>
        </p:spPr>
        <p:txBody>
          <a:bodyPr spcFirstLastPara="1" wrap="square" lIns="91425" tIns="45700" rIns="91425" bIns="45700" anchor="t" anchorCtr="0">
            <a:spAutoFit/>
          </a:bodyPr>
          <a:lstStyle/>
          <a:p>
            <a:r>
              <a:rPr lang="en-US" sz="1400" b="1">
                <a:solidFill>
                  <a:srgbClr val="202124"/>
                </a:solidFill>
                <a:latin typeface="Calibri"/>
                <a:ea typeface="Calibri"/>
                <a:cs typeface="Calibri"/>
                <a:sym typeface="Calibri"/>
              </a:rPr>
              <a:t>Jerstad-Agerholm Middle School</a:t>
            </a:r>
            <a:endParaRPr sz="1400" b="1">
              <a:solidFill>
                <a:srgbClr val="000000"/>
              </a:solidFill>
              <a:latin typeface="Calibri"/>
              <a:ea typeface="Calibri"/>
              <a:cs typeface="Calibri"/>
              <a:sym typeface="Calibri"/>
            </a:endParaRPr>
          </a:p>
        </p:txBody>
      </p:sp>
      <p:sp>
        <p:nvSpPr>
          <p:cNvPr id="148" name="Google Shape;148;p21">
            <a:extLst>
              <a:ext uri="{C183D7F6-B498-43B3-948B-1728B52AA6E4}">
                <adec:decorative xmlns:adec="http://schemas.microsoft.com/office/drawing/2017/decorative" val="1"/>
              </a:ext>
            </a:extLst>
          </p:cNvPr>
          <p:cNvSpPr/>
          <p:nvPr/>
        </p:nvSpPr>
        <p:spPr>
          <a:xfrm rot="5400000">
            <a:off x="7928973" y="3103584"/>
            <a:ext cx="368382" cy="932294"/>
          </a:xfrm>
          <a:prstGeom prst="downArrow">
            <a:avLst>
              <a:gd name="adj1" fmla="val 50000"/>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147" name="Google Shape;147;p21"/>
          <p:cNvSpPr txBox="1"/>
          <p:nvPr/>
        </p:nvSpPr>
        <p:spPr>
          <a:xfrm>
            <a:off x="8332608" y="910620"/>
            <a:ext cx="1704015" cy="400110"/>
          </a:xfrm>
          <a:prstGeom prst="rect">
            <a:avLst/>
          </a:prstGeom>
          <a:noFill/>
          <a:ln>
            <a:noFill/>
          </a:ln>
        </p:spPr>
        <p:txBody>
          <a:bodyPr spcFirstLastPara="1" wrap="square" lIns="91425" tIns="45700" rIns="91425" bIns="45700" anchor="t" anchorCtr="0">
            <a:spAutoFit/>
          </a:bodyPr>
          <a:lstStyle/>
          <a:p>
            <a:r>
              <a:rPr lang="en-US" sz="2000" b="1">
                <a:solidFill>
                  <a:srgbClr val="000000"/>
                </a:solidFill>
                <a:latin typeface="Calibri"/>
                <a:ea typeface="Calibri"/>
                <a:cs typeface="Calibri"/>
                <a:sym typeface="Calibri"/>
              </a:rPr>
              <a:t>Lake Michigan</a:t>
            </a:r>
            <a:endParaRPr/>
          </a:p>
        </p:txBody>
      </p:sp>
      <p:sp>
        <p:nvSpPr>
          <p:cNvPr id="3" name="Footer Placeholder 4">
            <a:extLst>
              <a:ext uri="{FF2B5EF4-FFF2-40B4-BE49-F238E27FC236}">
                <a16:creationId xmlns:a16="http://schemas.microsoft.com/office/drawing/2014/main" id="{6F80B563-BD07-BE94-A6ED-BFEC36543016}"/>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Return to Racine Harbor</a:t>
            </a: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373</TotalTime>
  <Words>819</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Helvetica</vt:lpstr>
      <vt:lpstr>Red Hat Display</vt:lpstr>
      <vt:lpstr>lesson-2-template</vt:lpstr>
      <vt:lpstr>Return to Racine Harbor</vt:lpstr>
      <vt:lpstr>Racine Harbor – 1874 Map</vt:lpstr>
      <vt:lpstr>Racine Harbor – 1874 Map: With ship sailing into port</vt:lpstr>
      <vt:lpstr>Racine Harbor – 1874 Map: Featuring bend in the Root River</vt:lpstr>
      <vt:lpstr>Modern Google Map of City of Racine: Featuring bend in Root River at Cedar Bend Park</vt:lpstr>
      <vt:lpstr>Modern Google Map of City of Racine: Featuring location of Jerstad-Agerholm Middle School</vt:lpstr>
      <vt:lpstr>Modern Google Map of City of Racine: Featuring location of North Beach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An Introduction to Coastal Engineering: Return to Racine Harbor</dc:title>
  <dc:subject/>
  <dc:creator>Wisconsin Sea Grant;Ginny Carlton</dc:creator>
  <cp:keywords/>
  <dc:description/>
  <cp:lastModifiedBy>Ginny Carlton</cp:lastModifiedBy>
  <cp:revision>46</cp:revision>
  <dcterms:created xsi:type="dcterms:W3CDTF">2024-07-16T17:27:48Z</dcterms:created>
  <dcterms:modified xsi:type="dcterms:W3CDTF">2025-11-07T21:11:51Z</dcterms:modified>
  <cp:category/>
</cp:coreProperties>
</file>