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5" r:id="rId1"/>
  </p:sldMasterIdLst>
  <p:notesMasterIdLst>
    <p:notesMasterId r:id="rId4"/>
  </p:notesMasterIdLst>
  <p:handoutMasterIdLst>
    <p:handoutMasterId r:id="rId5"/>
  </p:handoutMasterIdLst>
  <p:sldIdLst>
    <p:sldId id="268" r:id="rId2"/>
    <p:sldId id="281"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DF601D-57DB-997B-8E15-CE2AAEF67309}" name="Adam Bechle" initials="AB" userId="m6dbfxMc6AL7OKBDT2i0dFIKXQbNlI52cJ1G7lDqrf0=" providerId="None"/>
  <p188:author id="{01B3021E-E267-383D-AECF-B915DE4217B8}" name="Elizabeth White" initials="EW" userId="DcaNPlbhXZ+wpAOjMvZjmzVvMoNYqq0UMSeBWqmvqgc=" providerId="None"/>
  <p188:author id="{F57D14CF-B165-7104-2867-3BF418B76FAD}" name="ELIZABETH A WHITE" initials="EW" userId="S::eawhite2@wisc.edu::31c18dc9-abaf-4c1a-befe-66a091c01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87B"/>
    <a:srgbClr val="F04923"/>
    <a:srgbClr val="555556"/>
    <a:srgbClr val="005A90"/>
    <a:srgbClr val="0076BB"/>
    <a:srgbClr val="292B29"/>
    <a:srgbClr val="C5050C"/>
    <a:srgbClr val="0479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5995B6-D621-4715-8C8B-90D72C9F2B94}" v="2" dt="2025-10-30T17:59:34.3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p:restoredTop sz="86368"/>
  </p:normalViewPr>
  <p:slideViewPr>
    <p:cSldViewPr snapToGrid="0" snapToObjects="1">
      <p:cViewPr varScale="1">
        <p:scale>
          <a:sx n="54" d="100"/>
          <a:sy n="54" d="100"/>
        </p:scale>
        <p:origin x="352"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10" d="100"/>
          <a:sy n="110" d="100"/>
        </p:scale>
        <p:origin x="385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White" userId="DcaNPlbhXZ+wpAOjMvZjmzVvMoNYqq0UMSeBWqmvqgc=" providerId="None" clId="Web-{5A5995B6-D621-4715-8C8B-90D72C9F2B94}"/>
    <pc:docChg chg="mod">
      <pc:chgData name="Elizabeth White" userId="DcaNPlbhXZ+wpAOjMvZjmzVvMoNYqq0UMSeBWqmvqgc=" providerId="None" clId="Web-{5A5995B6-D621-4715-8C8B-90D72C9F2B94}" dt="2025-10-30T17:59:34.306"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698BC5-C7A1-3B0E-9377-D8D8A58680B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43FEB50-B249-D967-C3A9-143E6A5BC1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ED2E04-F34B-B944-9514-DCF2CF3644F6}" type="datetimeFigureOut">
              <a:rPr lang="en-US" smtClean="0"/>
              <a:t>2/13/2026</a:t>
            </a:fld>
            <a:endParaRPr lang="en-US"/>
          </a:p>
        </p:txBody>
      </p:sp>
      <p:sp>
        <p:nvSpPr>
          <p:cNvPr id="4" name="Footer Placeholder 3">
            <a:extLst>
              <a:ext uri="{FF2B5EF4-FFF2-40B4-BE49-F238E27FC236}">
                <a16:creationId xmlns:a16="http://schemas.microsoft.com/office/drawing/2014/main" id="{3A2F88BD-4F98-C7DB-58C4-10B6CC000E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14366DA-E14D-6DFE-EBC4-B4CC235627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19BD7FA-ABA2-8549-9E7A-86639CAF8383}" type="slidenum">
              <a:rPr lang="en-US" smtClean="0"/>
              <a:t>‹#›</a:t>
            </a:fld>
            <a:endParaRPr lang="en-US"/>
          </a:p>
        </p:txBody>
      </p:sp>
    </p:spTree>
    <p:extLst>
      <p:ext uri="{BB962C8B-B14F-4D97-AF65-F5344CB8AC3E}">
        <p14:creationId xmlns:p14="http://schemas.microsoft.com/office/powerpoint/2010/main" val="230629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1671-7E6C-7746-AF0D-CD197AFDFB61}"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80FB02-D9C2-6A4D-8A7B-43D279C71DB2}" type="slidenum">
              <a:rPr lang="en-US" smtClean="0"/>
              <a:t>‹#›</a:t>
            </a:fld>
            <a:endParaRPr lang="en-US"/>
          </a:p>
        </p:txBody>
      </p:sp>
    </p:spTree>
    <p:extLst>
      <p:ext uri="{BB962C8B-B14F-4D97-AF65-F5344CB8AC3E}">
        <p14:creationId xmlns:p14="http://schemas.microsoft.com/office/powerpoint/2010/main" val="249290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lickr.com/photos/producerjb/43643260870"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x.com/ExplorerJB"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Image Source: </a:t>
            </a:r>
            <a:r>
              <a:rPr lang="en-US" dirty="0">
                <a:solidFill>
                  <a:srgbClr val="444444"/>
                </a:solidFill>
                <a:hlinkClick r:id="rId3">
                  <a:extLst>
                    <a:ext uri="{A12FA001-AC4F-418D-AE19-62706E023703}">
                      <ahyp:hlinkClr xmlns:ahyp="http://schemas.microsoft.com/office/drawing/2018/hyperlinkcolor" val="tx"/>
                    </a:ext>
                  </a:extLst>
                </a:hlinkClick>
              </a:rPr>
              <a:t>https://www.flickr.com/photos/producerjb/43643260870</a:t>
            </a:r>
            <a:r>
              <a:rPr lang="en-US"/>
              <a:t> Racine Breakwater Lighthouse</a:t>
            </a:r>
            <a:endParaRPr lang="en-US">
              <a:solidFill>
                <a:srgbClr val="444444"/>
              </a:solidFill>
            </a:endParaRPr>
          </a:p>
          <a:p>
            <a:r>
              <a:rPr lang="en-US"/>
              <a:t>JB the Explorer  took this photo of the Racine Breakwater Lighthouse in July of 2017 while at the Racine Harbor.</a:t>
            </a:r>
            <a:endParaRPr lang="en-US" dirty="0">
              <a:solidFill>
                <a:srgbClr val="444444"/>
              </a:solidFill>
            </a:endParaRPr>
          </a:p>
          <a:p>
            <a:r>
              <a:rPr lang="en-US"/>
              <a:t>This lighthouse was first lit in November of 1901.</a:t>
            </a:r>
            <a:endParaRPr lang="en-US" dirty="0">
              <a:solidFill>
                <a:srgbClr val="444444"/>
              </a:solidFill>
            </a:endParaRPr>
          </a:p>
          <a:p>
            <a:r>
              <a:rPr lang="en-US"/>
              <a:t>In the distance, you can see the Wind Point Lighthouse.</a:t>
            </a:r>
            <a:endParaRPr lang="en-US" dirty="0">
              <a:solidFill>
                <a:srgbClr val="444444"/>
              </a:solidFill>
            </a:endParaRPr>
          </a:p>
          <a:p>
            <a:endParaRPr lang="en-US" dirty="0">
              <a:solidFill>
                <a:srgbClr val="444444"/>
              </a:solidFill>
            </a:endParaRPr>
          </a:p>
          <a:p>
            <a:r>
              <a:rPr lang="en-US"/>
              <a:t>Image used with written permission by JB the Explorer as provided via JB's Native Garden@PlantNativeWI</a:t>
            </a:r>
            <a:endParaRPr lang="en-US" dirty="0">
              <a:solidFill>
                <a:srgbClr val="444444"/>
              </a:solidFill>
            </a:endParaRPr>
          </a:p>
          <a:p>
            <a:r>
              <a:rPr lang="en-US"/>
              <a:t>Previously on Twitter and now on X </a:t>
            </a:r>
            <a:r>
              <a:rPr lang="en-US" dirty="0">
                <a:solidFill>
                  <a:srgbClr val="444444"/>
                </a:solidFill>
                <a:hlinkClick r:id="rId4"/>
              </a:rPr>
              <a:t>@ExplorerJB</a:t>
            </a:r>
            <a:endParaRPr lang="en-US"/>
          </a:p>
        </p:txBody>
      </p:sp>
      <p:sp>
        <p:nvSpPr>
          <p:cNvPr id="4" name="Slide Number Placeholder 3"/>
          <p:cNvSpPr>
            <a:spLocks noGrp="1"/>
          </p:cNvSpPr>
          <p:nvPr>
            <p:ph type="sldNum" sz="quarter" idx="5"/>
          </p:nvPr>
        </p:nvSpPr>
        <p:spPr/>
        <p:txBody>
          <a:bodyPr/>
          <a:lstStyle/>
          <a:p>
            <a:fld id="{0080FB02-D9C2-6A4D-8A7B-43D279C71DB2}" type="slidenum">
              <a:rPr lang="en-US" smtClean="0"/>
              <a:t>1</a:t>
            </a:fld>
            <a:endParaRPr lang="en-US"/>
          </a:p>
        </p:txBody>
      </p:sp>
    </p:spTree>
    <p:extLst>
      <p:ext uri="{BB962C8B-B14F-4D97-AF65-F5344CB8AC3E}">
        <p14:creationId xmlns:p14="http://schemas.microsoft.com/office/powerpoint/2010/main" val="188611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80FB02-D9C2-6A4D-8A7B-43D279C71DB2}" type="slidenum">
              <a:rPr lang="en-US" smtClean="0"/>
              <a:t>2</a:t>
            </a:fld>
            <a:endParaRPr lang="en-US"/>
          </a:p>
        </p:txBody>
      </p:sp>
    </p:spTree>
    <p:extLst>
      <p:ext uri="{BB962C8B-B14F-4D97-AF65-F5344CB8AC3E}">
        <p14:creationId xmlns:p14="http://schemas.microsoft.com/office/powerpoint/2010/main" val="1540544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_light">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475079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9744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FDC5FCF3-F5B7-E967-D679-9013BC04E2C3}"/>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87AAEE9-3982-8592-CF92-D04EA7CD3A8D}"/>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121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354491D6-E5D5-8E44-ACE0-B8D7C96E218D}"/>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19A446D-5338-8382-C8EF-D3D522902AB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1610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
        <p:nvSpPr>
          <p:cNvPr id="3" name="Rectangle 2">
            <a:extLst>
              <a:ext uri="{FF2B5EF4-FFF2-40B4-BE49-F238E27FC236}">
                <a16:creationId xmlns:a16="http://schemas.microsoft.com/office/drawing/2014/main" id="{BCD25FC1-0A66-371C-124E-93E0BC1650C0}"/>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7FD1F78-0706-6D80-CB53-CB556FBEFF7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873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atin typeface="+mn-lt"/>
              </a:defRPr>
            </a:lvl1pPr>
          </a:lstStyle>
          <a:p>
            <a:r>
              <a:rPr lang="en-US"/>
              <a:t>Coastal Terms Answer Key</a:t>
            </a:r>
            <a:endParaRPr lang="en-US" dirty="0"/>
          </a:p>
        </p:txBody>
      </p:sp>
    </p:spTree>
    <p:extLst>
      <p:ext uri="{BB962C8B-B14F-4D97-AF65-F5344CB8AC3E}">
        <p14:creationId xmlns:p14="http://schemas.microsoft.com/office/powerpoint/2010/main" val="1451479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40FCD5-C184-661A-65E4-F02AC705DA2C}"/>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495300" y="457200"/>
            <a:ext cx="10668000" cy="1066800"/>
          </a:xfrm>
        </p:spPr>
        <p:txBody>
          <a:bodyPr>
            <a:normAutofit/>
          </a:bodyPr>
          <a:lstStyle>
            <a:lvl1pPr>
              <a:defRPr sz="3400" b="1" i="0">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4" name="Footer Placeholder 3"/>
          <p:cNvSpPr>
            <a:spLocks noGrp="1"/>
          </p:cNvSpPr>
          <p:nvPr>
            <p:ph type="ftr" sz="quarter" idx="11"/>
          </p:nvPr>
        </p:nvSpPr>
        <p:spPr>
          <a:xfrm>
            <a:off x="0" y="6505056"/>
            <a:ext cx="12192000" cy="352943"/>
          </a:xfrm>
          <a:solidFill>
            <a:srgbClr val="555556"/>
          </a:solidFill>
        </p:spPr>
        <p:txBody>
          <a:bodyPr/>
          <a:lstStyle>
            <a:lvl1pPr algn="l">
              <a:defRPr/>
            </a:lvl1pPr>
          </a:lstStyle>
          <a:p>
            <a:r>
              <a:rPr lang="en-US"/>
              <a:t>Coastal Terms Answer Key</a:t>
            </a:r>
            <a:endParaRPr lang="en-US" dirty="0"/>
          </a:p>
        </p:txBody>
      </p:sp>
      <p:sp>
        <p:nvSpPr>
          <p:cNvPr id="5" name="Rectangle 4">
            <a:extLst>
              <a:ext uri="{FF2B5EF4-FFF2-40B4-BE49-F238E27FC236}">
                <a16:creationId xmlns:a16="http://schemas.microsoft.com/office/drawing/2014/main" id="{0205E45F-0A0C-13F5-60D5-42E42356E64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B051E0E-E099-0D6D-4364-950F75B3DCF7}"/>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4106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1" y="6505056"/>
            <a:ext cx="12192001" cy="352944"/>
          </a:xfrm>
          <a:solidFill>
            <a:srgbClr val="555556"/>
          </a:solidFill>
        </p:spPr>
        <p:txBody>
          <a:bodyPr/>
          <a:lstStyle>
            <a:lvl1pPr algn="l">
              <a:defRPr>
                <a:latin typeface="+mn-lt"/>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1959470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p:cNvSpPr>
            <a:spLocks noGrp="1"/>
          </p:cNvSpPr>
          <p:nvPr>
            <p:ph type="ftr" sz="quarter" idx="11"/>
          </p:nvPr>
        </p:nvSpPr>
        <p:spPr>
          <a:solidFill>
            <a:srgbClr val="555556"/>
          </a:solidFill>
        </p:spPr>
        <p:txBody>
          <a:bodyPr/>
          <a:lstStyle>
            <a:lvl1pPr algn="l">
              <a:defRPr/>
            </a:lvl1pPr>
          </a:lstStyle>
          <a:p>
            <a:r>
              <a:rPr lang="en-US"/>
              <a:t>Coastal Terms Answer Key</a:t>
            </a:r>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
        <p:nvSpPr>
          <p:cNvPr id="5" name="Rectangle 4">
            <a:extLst>
              <a:ext uri="{FF2B5EF4-FFF2-40B4-BE49-F238E27FC236}">
                <a16:creationId xmlns:a16="http://schemas.microsoft.com/office/drawing/2014/main" id="{F3910EE9-65E2-EE58-DA6C-093CD54FE9B9}"/>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3EDDF89-FAE5-96CC-6362-0DF0B31F341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61930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304491-A3C0-C7C4-7EE8-FAE5B2FD9376}"/>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40D614-EDF6-8AD1-02DA-1BBA71DA1744}"/>
              </a:ext>
            </a:extLst>
          </p:cNvPr>
          <p:cNvSpPr>
            <a:spLocks noGrp="1"/>
          </p:cNvSpPr>
          <p:nvPr>
            <p:ph type="title" hasCustomPrompt="1"/>
          </p:nvPr>
        </p:nvSpPr>
        <p:spPr>
          <a:xfrm>
            <a:off x="0" y="-180753"/>
            <a:ext cx="10668000" cy="180753"/>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Blank Slide</a:t>
            </a:r>
          </a:p>
        </p:txBody>
      </p:sp>
    </p:spTree>
    <p:extLst>
      <p:ext uri="{BB962C8B-B14F-4D97-AF65-F5344CB8AC3E}">
        <p14:creationId xmlns:p14="http://schemas.microsoft.com/office/powerpoint/2010/main" val="22616448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
        <p:nvSpPr>
          <p:cNvPr id="5" name="Rectangle 4">
            <a:extLst>
              <a:ext uri="{FF2B5EF4-FFF2-40B4-BE49-F238E27FC236}">
                <a16:creationId xmlns:a16="http://schemas.microsoft.com/office/drawing/2014/main" id="{B71F313B-AA51-F456-A1D7-937544C0AB8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22900485-81C9-613C-0BE3-7F5C29B86143}"/>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60D0F8B1-75B2-8529-99E0-28AE615B70DC}"/>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57B49042-5D66-9316-464A-7C09EEDAB594}"/>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78159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4" name="Text Placeholder 2">
            <a:extLst>
              <a:ext uri="{FF2B5EF4-FFF2-40B4-BE49-F238E27FC236}">
                <a16:creationId xmlns:a16="http://schemas.microsoft.com/office/drawing/2014/main" id="{995EAFAB-6182-D22C-B840-5FCAEE17A0E3}"/>
              </a:ext>
            </a:extLst>
          </p:cNvPr>
          <p:cNvSpPr>
            <a:spLocks noGrp="1"/>
          </p:cNvSpPr>
          <p:nvPr>
            <p:ph type="body" sz="quarter" idx="13"/>
          </p:nvPr>
        </p:nvSpPr>
        <p:spPr>
          <a:xfrm>
            <a:off x="851889" y="5953913"/>
            <a:ext cx="10311412" cy="701876"/>
          </a:xfrm>
        </p:spPr>
        <p:txBody>
          <a:bodyPr anchor="b">
            <a:noAutofit/>
          </a:bodyPr>
          <a:lstStyle>
            <a:lvl1pPr marL="0" indent="0">
              <a:buNone/>
              <a:defRPr>
                <a:solidFill>
                  <a:schemeClr val="bg1"/>
                </a:solidFill>
              </a:defRPr>
            </a:lvl1pPr>
          </a:lstStyle>
          <a:p>
            <a:pPr lvl="0">
              <a:lnSpc>
                <a:spcPct val="120000"/>
              </a:lnSpc>
              <a:spcBef>
                <a:spcPts val="0"/>
              </a:spcBef>
              <a:spcAft>
                <a:spcPts val="500"/>
              </a:spcAft>
            </a:pPr>
            <a:r>
              <a:rPr lang="en-US" sz="800" b="0"/>
              <a:t>Click to edit Master text styles</a:t>
            </a:r>
          </a:p>
        </p:txBody>
      </p:sp>
      <p:pic>
        <p:nvPicPr>
          <p:cNvPr id="5" name="Picture 4">
            <a:extLst>
              <a:ext uri="{FF2B5EF4-FFF2-40B4-BE49-F238E27FC236}">
                <a16:creationId xmlns:a16="http://schemas.microsoft.com/office/drawing/2014/main" id="{A0A05B08-FC21-4E3A-3191-CE397DA36DF9}"/>
              </a:ext>
              <a:ext uri="{C183D7F6-B498-43B3-948B-1728B52AA6E4}">
                <adec:decorative xmlns:adec="http://schemas.microsoft.com/office/drawing/2017/decorative" val="1"/>
              </a:ext>
            </a:extLst>
          </p:cNvPr>
          <p:cNvPicPr>
            <a:picLocks noChangeAspect="1"/>
          </p:cNvPicPr>
          <p:nvPr/>
        </p:nvPicPr>
        <p:blipFill>
          <a:blip r:embed="rId3">
            <a:alphaModFix amt="35000"/>
            <a:extLst>
              <a:ext uri="{BEBA8EAE-BF5A-486C-A8C5-ECC9F3942E4B}">
                <a14:imgProps xmlns:a14="http://schemas.microsoft.com/office/drawing/2010/main">
                  <a14:imgLayer r:embed="rId4">
                    <a14:imgEffect>
                      <a14:artisticMarker/>
                    </a14:imgEffect>
                    <a14:imgEffect>
                      <a14:saturation sat="0"/>
                    </a14:imgEffect>
                  </a14:imgLayer>
                </a14:imgProps>
              </a:ext>
            </a:extLst>
          </a:blip>
          <a:stretch>
            <a:fillRect/>
          </a:stretch>
        </p:blipFill>
        <p:spPr>
          <a:xfrm>
            <a:off x="10977049" y="5128139"/>
            <a:ext cx="1133175" cy="495764"/>
          </a:xfrm>
          <a:prstGeom prst="rect">
            <a:avLst/>
          </a:prstGeom>
        </p:spPr>
      </p:pic>
      <p:sp>
        <p:nvSpPr>
          <p:cNvPr id="3" name="Rectangle 2">
            <a:extLst>
              <a:ext uri="{FF2B5EF4-FFF2-40B4-BE49-F238E27FC236}">
                <a16:creationId xmlns:a16="http://schemas.microsoft.com/office/drawing/2014/main" id="{8F7597B0-9779-EBBB-CDA9-F2B066DA023E}"/>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7F76913-B783-A5BA-CB7A-2D3B271FEBA5}"/>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48575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
        <p:nvSpPr>
          <p:cNvPr id="3" name="Rectangle 2">
            <a:extLst>
              <a:ext uri="{FF2B5EF4-FFF2-40B4-BE49-F238E27FC236}">
                <a16:creationId xmlns:a16="http://schemas.microsoft.com/office/drawing/2014/main" id="{020E9614-33FD-1A33-FE78-8A8A0EE59EAF}"/>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 gray background">
            <a:extLst>
              <a:ext uri="{FF2B5EF4-FFF2-40B4-BE49-F238E27FC236}">
                <a16:creationId xmlns:a16="http://schemas.microsoft.com/office/drawing/2014/main" id="{24B8EF2D-74F0-E6AA-DB81-BDDBC83867E5}"/>
              </a:ext>
            </a:extLst>
          </p:cNvPr>
          <p:cNvPicPr>
            <a:picLocks noChangeAspect="1"/>
          </p:cNvPicPr>
          <p:nvPr/>
        </p:nvPicPr>
        <p:blipFill>
          <a:blip r:embed="rId2"/>
          <a:srcRect/>
          <a:stretch/>
        </p:blipFill>
        <p:spPr>
          <a:xfrm>
            <a:off x="5161548" y="2639930"/>
            <a:ext cx="2139741" cy="1872275"/>
          </a:xfrm>
          <a:prstGeom prst="rect">
            <a:avLst/>
          </a:prstGeom>
        </p:spPr>
      </p:pic>
      <p:sp>
        <p:nvSpPr>
          <p:cNvPr id="7" name="Rectangle 6">
            <a:extLst>
              <a:ext uri="{FF2B5EF4-FFF2-40B4-BE49-F238E27FC236}">
                <a16:creationId xmlns:a16="http://schemas.microsoft.com/office/drawing/2014/main" id="{42467E43-6298-00CE-986B-A260539AEB8F}"/>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 gray background">
            <a:extLst>
              <a:ext uri="{FF2B5EF4-FFF2-40B4-BE49-F238E27FC236}">
                <a16:creationId xmlns:a16="http://schemas.microsoft.com/office/drawing/2014/main" id="{0115B4F3-0586-311C-941F-CD9DBD965FC7}"/>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968558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1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
        <p:nvSpPr>
          <p:cNvPr id="3" name="Rectangle 2">
            <a:extLst>
              <a:ext uri="{FF2B5EF4-FFF2-40B4-BE49-F238E27FC236}">
                <a16:creationId xmlns:a16="http://schemas.microsoft.com/office/drawing/2014/main" id="{BD7EDD83-5CB3-01A6-25AC-573FEF3A086D}"/>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55DB2A53-E213-BE24-3E97-E376C1B9DF7F}"/>
              </a:ext>
            </a:extLst>
          </p:cNvPr>
          <p:cNvPicPr>
            <a:picLocks noChangeAspect="1"/>
          </p:cNvPicPr>
          <p:nvPr/>
        </p:nvPicPr>
        <p:blipFill>
          <a:blip r:embed="rId2"/>
          <a:srcRect/>
          <a:stretch/>
        </p:blipFill>
        <p:spPr>
          <a:xfrm>
            <a:off x="5295281" y="2639930"/>
            <a:ext cx="1872275" cy="1872275"/>
          </a:xfrm>
          <a:prstGeom prst="rect">
            <a:avLst/>
          </a:prstGeom>
        </p:spPr>
      </p:pic>
      <p:sp>
        <p:nvSpPr>
          <p:cNvPr id="7" name="Rectangle 6">
            <a:extLst>
              <a:ext uri="{FF2B5EF4-FFF2-40B4-BE49-F238E27FC236}">
                <a16:creationId xmlns:a16="http://schemas.microsoft.com/office/drawing/2014/main" id="{7A525519-F5C9-C73C-C023-B32C390D8D34}"/>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B77AC609-4025-AD48-673F-CCBE46F17927}"/>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3503075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889859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11271252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15456030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4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42530529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2219900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798615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19071877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491618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_light">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BFF3FA-3EA8-B8D1-9427-A6FB58ADDC8D}"/>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3930364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1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356646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1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1873862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2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31428310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3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27118892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Title Slide_light">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91AB265-C0D2-A543-B156-B0221787BF01}"/>
              </a:ext>
              <a:ext uri="{C183D7F6-B498-43B3-948B-1728B52AA6E4}">
                <adec:decorative xmlns:adec="http://schemas.microsoft.com/office/drawing/2017/decorative" val="1"/>
              </a:ext>
            </a:extLst>
          </p:cNvPr>
          <p:cNvSpPr/>
          <p:nvPr userDrawn="1"/>
        </p:nvSpPr>
        <p:spPr>
          <a:xfrm>
            <a:off x="0" y="5733906"/>
            <a:ext cx="12192000" cy="1124093"/>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20267"/>
            <a:ext cx="8334246" cy="701877"/>
          </a:xfrm>
        </p:spPr>
        <p:txBody>
          <a:bodyPr anchor="t">
            <a:noAutofit/>
          </a:bodyPr>
          <a:lstStyle>
            <a:lvl1pPr marL="0" indent="0">
              <a:buNone/>
              <a:defRPr sz="2300">
                <a:solidFill>
                  <a:schemeClr val="tx1">
                    <a:lumMod val="75000"/>
                    <a:lumOff val="2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bg1"/>
                </a:solidFill>
              </a:defRPr>
            </a:lvl1pPr>
          </a:lstStyle>
          <a:p>
            <a:pPr lvl="0"/>
            <a:r>
              <a:rPr lang="en-US" dirty="0"/>
              <a:t>Insert name, position</a:t>
            </a:r>
          </a:p>
        </p:txBody>
      </p:sp>
      <p:sp>
        <p:nvSpPr>
          <p:cNvPr id="2" name="Title 1">
            <a:extLst>
              <a:ext uri="{FF2B5EF4-FFF2-40B4-BE49-F238E27FC236}">
                <a16:creationId xmlns:a16="http://schemas.microsoft.com/office/drawing/2014/main" id="{47238E82-F276-E142-E87C-5EDAC740601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tx1">
                    <a:lumMod val="90000"/>
                    <a:lumOff val="10000"/>
                  </a:schemeClr>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Tree>
    <p:extLst>
      <p:ext uri="{BB962C8B-B14F-4D97-AF65-F5344CB8AC3E}">
        <p14:creationId xmlns:p14="http://schemas.microsoft.com/office/powerpoint/2010/main" val="4126455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4379249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3626283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Tree>
    <p:extLst>
      <p:ext uri="{BB962C8B-B14F-4D97-AF65-F5344CB8AC3E}">
        <p14:creationId xmlns:p14="http://schemas.microsoft.com/office/powerpoint/2010/main" val="1393952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740767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p:txBody>
          <a:body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13" name="Text Placeholder 12">
            <a:extLst>
              <a:ext uri="{FF2B5EF4-FFF2-40B4-BE49-F238E27FC236}">
                <a16:creationId xmlns:a16="http://schemas.microsoft.com/office/drawing/2014/main" id="{73A315EF-C99D-DF4A-94FC-CDB4F9DECBFE}"/>
              </a:ext>
            </a:extLst>
          </p:cNvPr>
          <p:cNvSpPr>
            <a:spLocks noGrp="1"/>
          </p:cNvSpPr>
          <p:nvPr>
            <p:ph type="body" sz="quarter" idx="14" hasCustomPrompt="1"/>
          </p:nvPr>
        </p:nvSpPr>
        <p:spPr>
          <a:xfrm>
            <a:off x="0" y="6498293"/>
            <a:ext cx="6697346" cy="352084"/>
          </a:xfrm>
          <a:solidFill>
            <a:srgbClr val="555556"/>
          </a:solidFill>
          <a:ln>
            <a:noFill/>
          </a:ln>
        </p:spPr>
        <p:txBody>
          <a:bodyPr wrap="none" lIns="274320" tIns="64008" rIns="182880" bIns="91440" anchor="ctr" anchorCtr="0">
            <a:spAutoFit/>
          </a:bodyPr>
          <a:lstStyle>
            <a:lvl1pPr marL="0" indent="0">
              <a:buNone/>
              <a:defRPr sz="1400">
                <a:solidFill>
                  <a:schemeClr val="bg1"/>
                </a:solidFill>
              </a:defRPr>
            </a:lvl1pPr>
            <a:lvl2pPr>
              <a:defRPr sz="1400"/>
            </a:lvl2pPr>
            <a:lvl3pPr>
              <a:defRPr sz="1400"/>
            </a:lvl3pPr>
            <a:lvl4pPr>
              <a:defRPr sz="1400"/>
            </a:lvl4pPr>
            <a:lvl5pPr>
              <a:defRPr sz="1400"/>
            </a:lvl5pPr>
          </a:lstStyle>
          <a:p>
            <a:pPr lvl="0"/>
            <a:r>
              <a:rPr lang="en-US" dirty="0"/>
              <a:t>Insert presentation topic or department/unit name (text box will expand to fit)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146950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_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B1C6F3-8D05-7245-98E0-6A89EF37B52B}"/>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E7B0E5A4-57E2-7602-491D-37B816FD39FE}"/>
              </a:ext>
            </a:extLst>
          </p:cNvPr>
          <p:cNvSpPr>
            <a:spLocks noGrp="1"/>
          </p:cNvSpPr>
          <p:nvPr>
            <p:ph type="title" hasCustomPrompt="1"/>
          </p:nvPr>
        </p:nvSpPr>
        <p:spPr>
          <a:xfrm>
            <a:off x="851888" y="905690"/>
            <a:ext cx="8334246" cy="2106570"/>
          </a:xfrm>
        </p:spPr>
        <p:txBody>
          <a:bodyPr rIns="91440">
            <a:normAutofit/>
          </a:bodyPr>
          <a:lstStyle>
            <a:lvl1pPr>
              <a:defRPr sz="4200" b="1" i="0">
                <a:solidFill>
                  <a:schemeClr val="bg1"/>
                </a:solidFill>
                <a:latin typeface="+mj-lt"/>
                <a:ea typeface="Red Hat Display" panose="02010303040201060303" pitchFamily="2" charset="0"/>
                <a:cs typeface="Red Hat Display" panose="02010303040201060303" pitchFamily="2" charset="0"/>
              </a:defRPr>
            </a:lvl1pPr>
          </a:lstStyle>
          <a:p>
            <a:r>
              <a:rPr lang="en-US" dirty="0"/>
              <a:t>Insert slide title in title or sentence case</a:t>
            </a:r>
          </a:p>
        </p:txBody>
      </p:sp>
      <p:sp>
        <p:nvSpPr>
          <p:cNvPr id="12" name="Text Placeholder 10">
            <a:extLst>
              <a:ext uri="{FF2B5EF4-FFF2-40B4-BE49-F238E27FC236}">
                <a16:creationId xmlns:a16="http://schemas.microsoft.com/office/drawing/2014/main" id="{BB10240F-B4BA-0448-B9CB-BAB80DBF6BF3}"/>
              </a:ext>
            </a:extLst>
          </p:cNvPr>
          <p:cNvSpPr>
            <a:spLocks noGrp="1"/>
          </p:cNvSpPr>
          <p:nvPr>
            <p:ph type="body" sz="quarter" idx="12" hasCustomPrompt="1"/>
          </p:nvPr>
        </p:nvSpPr>
        <p:spPr>
          <a:xfrm>
            <a:off x="851889" y="3316288"/>
            <a:ext cx="8334246" cy="701877"/>
          </a:xfrm>
        </p:spPr>
        <p:txBody>
          <a:bodyPr anchor="t">
            <a:noAutofit/>
          </a:bodyPr>
          <a:lstStyle>
            <a:lvl1pPr marL="0" indent="0">
              <a:buNone/>
              <a:defRPr sz="2300">
                <a:solidFill>
                  <a:schemeClr val="tx1">
                    <a:lumMod val="25000"/>
                    <a:lumOff val="75000"/>
                  </a:schemeClr>
                </a:solidFill>
              </a:defRPr>
            </a:lvl1pPr>
          </a:lstStyle>
          <a:p>
            <a:pPr lvl="0"/>
            <a:r>
              <a:rPr lang="en-US" dirty="0"/>
              <a:t>Insert subtitle, date or other important information, not to exceed two lines </a:t>
            </a:r>
          </a:p>
        </p:txBody>
      </p:sp>
      <p:sp>
        <p:nvSpPr>
          <p:cNvPr id="13" name="Text Placeholder 10">
            <a:extLst>
              <a:ext uri="{FF2B5EF4-FFF2-40B4-BE49-F238E27FC236}">
                <a16:creationId xmlns:a16="http://schemas.microsoft.com/office/drawing/2014/main" id="{254FFE49-5199-9649-BB93-1060548611E9}"/>
              </a:ext>
            </a:extLst>
          </p:cNvPr>
          <p:cNvSpPr>
            <a:spLocks noGrp="1"/>
          </p:cNvSpPr>
          <p:nvPr>
            <p:ph type="body" sz="quarter" idx="13" hasCustomPrompt="1"/>
          </p:nvPr>
        </p:nvSpPr>
        <p:spPr>
          <a:xfrm>
            <a:off x="851889" y="5953913"/>
            <a:ext cx="10311412" cy="523088"/>
          </a:xfrm>
        </p:spPr>
        <p:txBody>
          <a:bodyPr anchor="t" anchorCtr="0">
            <a:normAutofit/>
          </a:bodyPr>
          <a:lstStyle>
            <a:lvl1pPr marL="0" indent="0">
              <a:buNone/>
              <a:defRPr sz="1800" b="1">
                <a:solidFill>
                  <a:schemeClr val="tx1">
                    <a:lumMod val="90000"/>
                    <a:lumOff val="10000"/>
                  </a:schemeClr>
                </a:solidFill>
              </a:defRPr>
            </a:lvl1pPr>
          </a:lstStyle>
          <a:p>
            <a:pPr lvl="0"/>
            <a:r>
              <a:rPr lang="en-US" dirty="0"/>
              <a:t>Insert name, position</a:t>
            </a:r>
          </a:p>
        </p:txBody>
      </p:sp>
      <p:pic>
        <p:nvPicPr>
          <p:cNvPr id="4" name="Picture 3" descr="University of Wisconsin Sea Grant logo in white text on an orange background">
            <a:extLst>
              <a:ext uri="{FF2B5EF4-FFF2-40B4-BE49-F238E27FC236}">
                <a16:creationId xmlns:a16="http://schemas.microsoft.com/office/drawing/2014/main" id="{C2B0DF0E-5B1F-B83E-A1C9-E064B44E0AAE}"/>
              </a:ext>
            </a:extLst>
          </p:cNvPr>
          <p:cNvPicPr>
            <a:picLocks noChangeAspect="1"/>
          </p:cNvPicPr>
          <p:nvPr/>
        </p:nvPicPr>
        <p:blipFill>
          <a:blip r:embed="rId2"/>
          <a:srcRect/>
          <a:stretch/>
        </p:blipFill>
        <p:spPr>
          <a:xfrm>
            <a:off x="10788541" y="0"/>
            <a:ext cx="1155700" cy="1155700"/>
          </a:xfrm>
          <a:prstGeom prst="rect">
            <a:avLst/>
          </a:prstGeom>
        </p:spPr>
      </p:pic>
      <p:sp>
        <p:nvSpPr>
          <p:cNvPr id="5" name="Rectangle 4">
            <a:extLst>
              <a:ext uri="{FF2B5EF4-FFF2-40B4-BE49-F238E27FC236}">
                <a16:creationId xmlns:a16="http://schemas.microsoft.com/office/drawing/2014/main" id="{0383BF28-FA8A-1032-4D94-60B23160E948}"/>
              </a:ext>
              <a:ext uri="{C183D7F6-B498-43B3-948B-1728B52AA6E4}">
                <adec:decorative xmlns:adec="http://schemas.microsoft.com/office/drawing/2017/decorative" val="1"/>
              </a:ext>
            </a:extLst>
          </p:cNvPr>
          <p:cNvSpPr/>
          <p:nvPr/>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University of Wisconsin Sea Grant logo in white text on an orange background">
            <a:extLst>
              <a:ext uri="{FF2B5EF4-FFF2-40B4-BE49-F238E27FC236}">
                <a16:creationId xmlns:a16="http://schemas.microsoft.com/office/drawing/2014/main" id="{EFA19507-D6EF-4135-6D70-4BF172810D5D}"/>
              </a:ext>
            </a:extLst>
          </p:cNvPr>
          <p:cNvPicPr>
            <a:picLocks noChangeAspect="1"/>
          </p:cNvPicPr>
          <p:nvPr/>
        </p:nvPicPr>
        <p:blipFill>
          <a:blip r:embed="rId2"/>
          <a:srcRect/>
          <a:stretch/>
        </p:blipFill>
        <p:spPr>
          <a:xfrm>
            <a:off x="10788541" y="0"/>
            <a:ext cx="1155700" cy="1155700"/>
          </a:xfrm>
          <a:prstGeom prst="rect">
            <a:avLst/>
          </a:prstGeom>
        </p:spPr>
      </p:pic>
      <p:sp>
        <p:nvSpPr>
          <p:cNvPr id="7" name="Rectangle 6">
            <a:extLst>
              <a:ext uri="{FF2B5EF4-FFF2-40B4-BE49-F238E27FC236}">
                <a16:creationId xmlns:a16="http://schemas.microsoft.com/office/drawing/2014/main" id="{008D2935-D741-3D88-E876-F86E0B855139}"/>
              </a:ext>
              <a:ext uri="{C183D7F6-B498-43B3-948B-1728B52AA6E4}">
                <adec:decorative xmlns:adec="http://schemas.microsoft.com/office/drawing/2017/decorative" val="1"/>
              </a:ext>
            </a:extLst>
          </p:cNvPr>
          <p:cNvSpPr/>
          <p:nvPr userDrawn="1"/>
        </p:nvSpPr>
        <p:spPr>
          <a:xfrm>
            <a:off x="0" y="0"/>
            <a:ext cx="12192000" cy="5733906"/>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University of Wisconsin Sea Grant logo in white text on an orange background">
            <a:extLst>
              <a:ext uri="{FF2B5EF4-FFF2-40B4-BE49-F238E27FC236}">
                <a16:creationId xmlns:a16="http://schemas.microsoft.com/office/drawing/2014/main" id="{C330641B-7406-95BD-062B-4C439F83E0E0}"/>
              </a:ext>
            </a:extLst>
          </p:cNvPr>
          <p:cNvPicPr>
            <a:picLocks noChangeAspect="1"/>
          </p:cNvPicPr>
          <p:nvPr userDrawn="1"/>
        </p:nvPicPr>
        <p:blipFill>
          <a:blip r:embed="rId2"/>
          <a:srcRect/>
          <a:stretch/>
        </p:blipFill>
        <p:spPr>
          <a:xfrm>
            <a:off x="10788541" y="0"/>
            <a:ext cx="1155700" cy="1155700"/>
          </a:xfrm>
          <a:prstGeom prst="rect">
            <a:avLst/>
          </a:prstGeom>
        </p:spPr>
      </p:pic>
    </p:spTree>
    <p:extLst>
      <p:ext uri="{BB962C8B-B14F-4D97-AF65-F5344CB8AC3E}">
        <p14:creationId xmlns:p14="http://schemas.microsoft.com/office/powerpoint/2010/main" val="31254769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tx1"/>
                </a:solidFill>
              </a:defRPr>
            </a:lvl1pPr>
          </a:lstStyle>
          <a:p>
            <a:r>
              <a:rPr lang="en-US" dirty="0"/>
              <a:t>Insert section header slide title</a:t>
            </a:r>
          </a:p>
        </p:txBody>
      </p:sp>
    </p:spTree>
    <p:extLst>
      <p:ext uri="{BB962C8B-B14F-4D97-AF65-F5344CB8AC3E}">
        <p14:creationId xmlns:p14="http://schemas.microsoft.com/office/powerpoint/2010/main" val="28924274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5_Section Header_re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49766"/>
          </a:xfrm>
          <a:prstGeom prst="rect">
            <a:avLst/>
          </a:prstGeom>
          <a:solidFill>
            <a:srgbClr val="005A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10000"/>
                    <a:lumOff val="90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989C382C-FEDF-9251-E54F-141B8D2101FA}"/>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1908296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_blac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7C912DB-E11B-3D4C-9D09-221D4E874712}"/>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a:extLst>
              <a:ext uri="{FF2B5EF4-FFF2-40B4-BE49-F238E27FC236}">
                <a16:creationId xmlns:a16="http://schemas.microsoft.com/office/drawing/2014/main" id="{963DBCEB-EA83-B646-A716-9EAB713C5280}"/>
              </a:ext>
            </a:extLst>
          </p:cNvPr>
          <p:cNvSpPr>
            <a:spLocks noGrp="1"/>
          </p:cNvSpPr>
          <p:nvPr>
            <p:ph type="body" sz="quarter" idx="13" hasCustomPrompt="1"/>
          </p:nvPr>
        </p:nvSpPr>
        <p:spPr>
          <a:xfrm>
            <a:off x="1485900" y="4226928"/>
            <a:ext cx="5264150" cy="354459"/>
          </a:xfrm>
        </p:spPr>
        <p:txBody>
          <a:bodyPr>
            <a:noAutofit/>
          </a:bodyPr>
          <a:lstStyle>
            <a:lvl1pPr marL="0" indent="0">
              <a:buNone/>
              <a:defRPr sz="2300">
                <a:solidFill>
                  <a:schemeClr val="tx1">
                    <a:lumMod val="25000"/>
                    <a:lumOff val="75000"/>
                  </a:schemeClr>
                </a:solidFill>
              </a:defRPr>
            </a:lvl1pPr>
            <a:lvl2pPr>
              <a:defRPr sz="2100"/>
            </a:lvl2pPr>
            <a:lvl3pPr>
              <a:defRPr sz="2100"/>
            </a:lvl3pPr>
            <a:lvl4pPr>
              <a:defRPr sz="2100"/>
            </a:lvl4pPr>
            <a:lvl5pPr>
              <a:defRPr sz="2100"/>
            </a:lvl5pPr>
          </a:lstStyle>
          <a:p>
            <a:pPr lvl="0"/>
            <a:r>
              <a:rPr lang="en-US" dirty="0"/>
              <a:t>Insert subtitle if needed</a:t>
            </a:r>
          </a:p>
        </p:txBody>
      </p:sp>
      <p:sp>
        <p:nvSpPr>
          <p:cNvPr id="2" name="Title 1">
            <a:extLst>
              <a:ext uri="{FF2B5EF4-FFF2-40B4-BE49-F238E27FC236}">
                <a16:creationId xmlns:a16="http://schemas.microsoft.com/office/drawing/2014/main" id="{856EFDCA-0F37-B65D-EA97-DDFF7EC0B0CD}"/>
              </a:ext>
            </a:extLst>
          </p:cNvPr>
          <p:cNvSpPr>
            <a:spLocks noGrp="1"/>
          </p:cNvSpPr>
          <p:nvPr>
            <p:ph type="title" hasCustomPrompt="1"/>
          </p:nvPr>
        </p:nvSpPr>
        <p:spPr>
          <a:xfrm>
            <a:off x="1485900" y="2514600"/>
            <a:ext cx="8279202" cy="1367286"/>
          </a:xfrm>
        </p:spPr>
        <p:txBody>
          <a:bodyPr rIns="91440">
            <a:normAutofit/>
          </a:bodyPr>
          <a:lstStyle>
            <a:lvl1pPr>
              <a:defRPr sz="4000">
                <a:solidFill>
                  <a:schemeClr val="bg1"/>
                </a:solidFill>
              </a:defRPr>
            </a:lvl1pPr>
          </a:lstStyle>
          <a:p>
            <a:r>
              <a:rPr lang="en-US" dirty="0"/>
              <a:t>Insert section header slide title</a:t>
            </a:r>
          </a:p>
        </p:txBody>
      </p:sp>
    </p:spTree>
    <p:extLst>
      <p:ext uri="{BB962C8B-B14F-4D97-AF65-F5344CB8AC3E}">
        <p14:creationId xmlns:p14="http://schemas.microsoft.com/office/powerpoint/2010/main" val="23757103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End-re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67938"/>
          </a:xfrm>
          <a:prstGeom prst="rect">
            <a:avLst/>
          </a:prstGeom>
          <a:solidFill>
            <a:srgbClr val="F049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niversity of Wisconsin Sea Grant logo in white text on an orange background">
            <a:extLst>
              <a:ext uri="{FF2B5EF4-FFF2-40B4-BE49-F238E27FC236}">
                <a16:creationId xmlns:a16="http://schemas.microsoft.com/office/drawing/2014/main" id="{9442AFA6-CAED-D743-9BD0-FB7276EC21DE}"/>
              </a:ext>
            </a:extLst>
          </p:cNvPr>
          <p:cNvPicPr>
            <a:picLocks noChangeAspect="1"/>
          </p:cNvPicPr>
          <p:nvPr userDrawn="1"/>
        </p:nvPicPr>
        <p:blipFill>
          <a:blip r:embed="rId2"/>
          <a:srcRect/>
          <a:stretch/>
        </p:blipFill>
        <p:spPr>
          <a:xfrm>
            <a:off x="5161548" y="2639930"/>
            <a:ext cx="2139741" cy="1872275"/>
          </a:xfrm>
          <a:prstGeom prst="rect">
            <a:avLst/>
          </a:prstGeom>
        </p:spPr>
      </p:pic>
      <p:sp>
        <p:nvSpPr>
          <p:cNvPr id="2" name="Title 1">
            <a:extLst>
              <a:ext uri="{FF2B5EF4-FFF2-40B4-BE49-F238E27FC236}">
                <a16:creationId xmlns:a16="http://schemas.microsoft.com/office/drawing/2014/main" id="{A878A76A-7D1D-3E85-0AC5-9B02E65F248E}"/>
              </a:ext>
            </a:extLst>
          </p:cNvPr>
          <p:cNvSpPr>
            <a:spLocks noGrp="1"/>
          </p:cNvSpPr>
          <p:nvPr>
            <p:ph type="title" hasCustomPrompt="1"/>
          </p:nvPr>
        </p:nvSpPr>
        <p:spPr>
          <a:xfrm>
            <a:off x="0" y="-180060"/>
            <a:ext cx="10668000" cy="170121"/>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effectLst/>
                <a:latin typeface="Helvetica" pitchFamily="2" charset="0"/>
              </a:rPr>
              <a:t>Orange Closing Sign</a:t>
            </a:r>
          </a:p>
        </p:txBody>
      </p:sp>
    </p:spTree>
    <p:extLst>
      <p:ext uri="{BB962C8B-B14F-4D97-AF65-F5344CB8AC3E}">
        <p14:creationId xmlns:p14="http://schemas.microsoft.com/office/powerpoint/2010/main" val="2583120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rgbClr val="5555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dirty="0"/>
              <a:t>Black Closing Slide</a:t>
            </a:r>
          </a:p>
        </p:txBody>
      </p:sp>
      <p:pic>
        <p:nvPicPr>
          <p:cNvPr id="5" name="Picture 4" descr="University of Wisconsin Sea Grant logo in white text on a gray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161548" y="2639930"/>
            <a:ext cx="2139741" cy="1872275"/>
          </a:xfrm>
          <a:prstGeom prst="rect">
            <a:avLst/>
          </a:prstGeom>
        </p:spPr>
      </p:pic>
    </p:spTree>
    <p:extLst>
      <p:ext uri="{BB962C8B-B14F-4D97-AF65-F5344CB8AC3E}">
        <p14:creationId xmlns:p14="http://schemas.microsoft.com/office/powerpoint/2010/main" val="2314827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5_End-blac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05D359-7029-C74B-8048-D1347E3FF64A}"/>
              </a:ext>
              <a:ext uri="{C183D7F6-B498-43B3-948B-1728B52AA6E4}">
                <adec:decorative xmlns:adec="http://schemas.microsoft.com/office/drawing/2017/decorative" val="1"/>
              </a:ext>
            </a:extLst>
          </p:cNvPr>
          <p:cNvSpPr/>
          <p:nvPr userDrawn="1"/>
        </p:nvSpPr>
        <p:spPr>
          <a:xfrm>
            <a:off x="0" y="-9939"/>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DEFCB-76DD-8C96-B6DC-4040B702ADC1}"/>
              </a:ext>
            </a:extLst>
          </p:cNvPr>
          <p:cNvSpPr>
            <a:spLocks noGrp="1"/>
          </p:cNvSpPr>
          <p:nvPr>
            <p:ph type="title" hasCustomPrompt="1"/>
          </p:nvPr>
        </p:nvSpPr>
        <p:spPr>
          <a:xfrm>
            <a:off x="0" y="-201325"/>
            <a:ext cx="10668000" cy="191386"/>
          </a:xfrm>
        </p:spPr>
        <p:txBody>
          <a:bodyPr>
            <a:normAutofit/>
          </a:bodyPr>
          <a:lstStyle>
            <a:lvl1pPr>
              <a:defRPr sz="1200" b="0" i="0">
                <a:latin typeface="Red Hat Display" panose="02010303040201060303" pitchFamily="2" charset="0"/>
                <a:ea typeface="Red Hat Display" panose="02010303040201060303" pitchFamily="2" charset="0"/>
                <a:cs typeface="Red Hat Display" panose="02010303040201060303" pitchFamily="2" charset="0"/>
              </a:defRPr>
            </a:lvl1pPr>
          </a:lstStyle>
          <a:p>
            <a:r>
              <a:rPr lang="en-US" b="1" dirty="0">
                <a:solidFill>
                  <a:srgbClr val="181818"/>
                </a:solidFill>
                <a:effectLst/>
                <a:latin typeface="Arial" panose="020B0604020202020204" pitchFamily="34" charset="0"/>
              </a:rPr>
              <a:t>White Closing Slide</a:t>
            </a:r>
            <a:endParaRPr lang="en-US" dirty="0">
              <a:solidFill>
                <a:srgbClr val="181818"/>
              </a:solidFill>
              <a:effectLst/>
              <a:latin typeface="Arial" panose="020B0604020202020204" pitchFamily="34" charset="0"/>
            </a:endParaRPr>
          </a:p>
        </p:txBody>
      </p:sp>
      <p:pic>
        <p:nvPicPr>
          <p:cNvPr id="5" name="Picture 4" descr="University of Wisconsin Sea Grant logo in white text on an orange background">
            <a:extLst>
              <a:ext uri="{FF2B5EF4-FFF2-40B4-BE49-F238E27FC236}">
                <a16:creationId xmlns:a16="http://schemas.microsoft.com/office/drawing/2014/main" id="{2125341B-9FCD-D414-3259-5849E1198405}"/>
              </a:ext>
            </a:extLst>
          </p:cNvPr>
          <p:cNvPicPr>
            <a:picLocks noChangeAspect="1"/>
          </p:cNvPicPr>
          <p:nvPr userDrawn="1"/>
        </p:nvPicPr>
        <p:blipFill>
          <a:blip r:embed="rId2"/>
          <a:srcRect/>
          <a:stretch/>
        </p:blipFill>
        <p:spPr>
          <a:xfrm>
            <a:off x="5295281" y="2639930"/>
            <a:ext cx="1872275" cy="1872275"/>
          </a:xfrm>
          <a:prstGeom prst="rect">
            <a:avLst/>
          </a:prstGeom>
        </p:spPr>
      </p:pic>
    </p:spTree>
    <p:extLst>
      <p:ext uri="{BB962C8B-B14F-4D97-AF65-F5344CB8AC3E}">
        <p14:creationId xmlns:p14="http://schemas.microsoft.com/office/powerpoint/2010/main" val="4114244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_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52153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46212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and Content_1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46D9A27-B964-B89D-4657-569EC459926B}"/>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8F2F59-3D81-9C0B-CDB4-B5F8B5CE84E5}"/>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9" name="Content Placeholder 10">
            <a:extLst>
              <a:ext uri="{FF2B5EF4-FFF2-40B4-BE49-F238E27FC236}">
                <a16:creationId xmlns:a16="http://schemas.microsoft.com/office/drawing/2014/main" id="{7EB79CAC-A89D-DA61-2EA5-56E2A8994CF2}"/>
              </a:ext>
            </a:extLst>
          </p:cNvPr>
          <p:cNvSpPr>
            <a:spLocks noGrp="1"/>
          </p:cNvSpPr>
          <p:nvPr>
            <p:ph sz="quarter" idx="15" hasCustomPrompt="1"/>
          </p:nvPr>
        </p:nvSpPr>
        <p:spPr>
          <a:xfrm>
            <a:off x="1485900" y="1840447"/>
            <a:ext cx="9677400"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392485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72347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_2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030764F-890A-1CEC-3771-52FEC8F9F850}"/>
              </a:ext>
              <a:ext uri="{C183D7F6-B498-43B3-948B-1728B52AA6E4}">
                <adec:decorative xmlns:adec="http://schemas.microsoft.com/office/drawing/2017/decorative" val="1"/>
              </a:ext>
            </a:extLst>
          </p:cNvPr>
          <p:cNvSpPr/>
          <p:nvPr/>
        </p:nvSpPr>
        <p:spPr>
          <a:xfrm>
            <a:off x="0" y="0"/>
            <a:ext cx="12192000" cy="6849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8BE51D-BA97-2BBF-F3DF-C2B38B351A53}"/>
              </a:ext>
            </a:extLst>
          </p:cNvPr>
          <p:cNvSpPr>
            <a:spLocks noGrp="1"/>
          </p:cNvSpPr>
          <p:nvPr>
            <p:ph type="title" hasCustomPrompt="1"/>
          </p:nvPr>
        </p:nvSpPr>
        <p:spPr/>
        <p:txBody>
          <a:bodyPr rIns="91440">
            <a:normAutofit/>
          </a:bodyPr>
          <a:lstStyle>
            <a:lvl1pPr>
              <a:defRPr sz="3400" b="1" i="0">
                <a:solidFill>
                  <a:schemeClr val="tx1">
                    <a:lumMod val="90000"/>
                    <a:lumOff val="10000"/>
                  </a:schemeClr>
                </a:solidFill>
                <a:latin typeface="+mj-lt"/>
                <a:ea typeface="Red Hat Text" panose="02010303040201060303" pitchFamily="2" charset="0"/>
                <a:cs typeface="Red Hat Text" panose="02010303040201060303" pitchFamily="2" charset="0"/>
              </a:defRPr>
            </a:lvl1pPr>
          </a:lstStyle>
          <a:p>
            <a:r>
              <a:rPr lang="en-US" dirty="0"/>
              <a:t>Insert slide title in title or sentence case</a:t>
            </a:r>
          </a:p>
        </p:txBody>
      </p:sp>
      <p:sp>
        <p:nvSpPr>
          <p:cNvPr id="5" name="Footer Placeholder 4"/>
          <p:cNvSpPr>
            <a:spLocks noGrp="1"/>
          </p:cNvSpPr>
          <p:nvPr>
            <p:ph type="ftr" sz="quarter" idx="11"/>
          </p:nvPr>
        </p:nvSpPr>
        <p:spPr>
          <a:xfrm>
            <a:off x="0" y="6505056"/>
            <a:ext cx="12192000" cy="352943"/>
          </a:xfrm>
        </p:spPr>
        <p:txBody>
          <a:bodyPr/>
          <a:lstStyle>
            <a:lvl1pPr algn="l">
              <a:defRPr>
                <a:latin typeface="+mn-lt"/>
                <a:cs typeface="Arial" panose="020B0604020202020204" pitchFamily="34" charset="0"/>
              </a:defRPr>
            </a:lvl1pPr>
          </a:lstStyle>
          <a:p>
            <a:r>
              <a:rPr lang="en-US"/>
              <a:t>Coastal Terms Answer Key</a:t>
            </a:r>
            <a:endParaRPr lang="en-US" dirty="0"/>
          </a:p>
        </p:txBody>
      </p:sp>
      <p:sp>
        <p:nvSpPr>
          <p:cNvPr id="11" name="Content Placeholder 10">
            <a:extLst>
              <a:ext uri="{FF2B5EF4-FFF2-40B4-BE49-F238E27FC236}">
                <a16:creationId xmlns:a16="http://schemas.microsoft.com/office/drawing/2014/main" id="{733615FB-E867-334E-BB0E-3B18A2659575}"/>
              </a:ext>
            </a:extLst>
          </p:cNvPr>
          <p:cNvSpPr>
            <a:spLocks noGrp="1"/>
          </p:cNvSpPr>
          <p:nvPr>
            <p:ph sz="quarter" idx="13" hasCustomPrompt="1"/>
          </p:nvPr>
        </p:nvSpPr>
        <p:spPr>
          <a:xfrm>
            <a:off x="1485900" y="1840447"/>
            <a:ext cx="4482548" cy="4446053"/>
          </a:xfrm>
        </p:spPr>
        <p:txBody>
          <a:bodyPr>
            <a:normAutofit/>
          </a:bodyPr>
          <a:lstStyle>
            <a:lvl1pPr marL="228600" indent="-228600">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
        <p:nvSpPr>
          <p:cNvPr id="8" name="Content Placeholder 10">
            <a:extLst>
              <a:ext uri="{FF2B5EF4-FFF2-40B4-BE49-F238E27FC236}">
                <a16:creationId xmlns:a16="http://schemas.microsoft.com/office/drawing/2014/main" id="{B0DEE38D-2FF0-2A49-A7D1-AF607FA3AB7A}"/>
              </a:ext>
            </a:extLst>
          </p:cNvPr>
          <p:cNvSpPr>
            <a:spLocks noGrp="1"/>
          </p:cNvSpPr>
          <p:nvPr>
            <p:ph sz="quarter" idx="15" hasCustomPrompt="1"/>
          </p:nvPr>
        </p:nvSpPr>
        <p:spPr>
          <a:xfrm>
            <a:off x="6223554" y="1840447"/>
            <a:ext cx="4939746" cy="4446053"/>
          </a:xfrm>
        </p:spPr>
        <p:txBody>
          <a:bodyPr>
            <a:normAutofit/>
          </a:bodyPr>
          <a:lstStyle>
            <a:lvl1pPr marL="228600" indent="-228600">
              <a:buClr>
                <a:schemeClr val="accent1"/>
              </a:buClr>
              <a:buFont typeface="Arial" panose="020B0604020202020204" pitchFamily="34" charset="0"/>
              <a:buChar char="•"/>
              <a:tabLst/>
              <a:defRPr sz="2600">
                <a:solidFill>
                  <a:schemeClr val="tx1"/>
                </a:solidFill>
              </a:defRPr>
            </a:lvl1pPr>
            <a:lvl2pPr>
              <a:defRPr sz="2100"/>
            </a:lvl2pPr>
            <a:lvl3pPr>
              <a:defRPr sz="2100"/>
            </a:lvl3pPr>
            <a:lvl4pPr>
              <a:defRPr sz="2100"/>
            </a:lvl4pPr>
            <a:lvl5pPr>
              <a:defRPr sz="2100"/>
            </a:lvl5pPr>
          </a:lstStyle>
          <a:p>
            <a:pPr lvl="0"/>
            <a:r>
              <a:rPr lang="en-US" dirty="0"/>
              <a:t>Bulleted list</a:t>
            </a:r>
          </a:p>
          <a:p>
            <a:pPr lvl="0"/>
            <a:r>
              <a:rPr lang="en-US" dirty="0"/>
              <a:t>Bulleted list</a:t>
            </a:r>
          </a:p>
          <a:p>
            <a:pPr lvl="0"/>
            <a:r>
              <a:rPr lang="en-US" dirty="0"/>
              <a:t>Bulleted list</a:t>
            </a:r>
          </a:p>
        </p:txBody>
      </p:sp>
    </p:spTree>
    <p:extLst>
      <p:ext uri="{BB962C8B-B14F-4D97-AF65-F5344CB8AC3E}">
        <p14:creationId xmlns:p14="http://schemas.microsoft.com/office/powerpoint/2010/main" val="9521863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457200"/>
            <a:ext cx="10668000" cy="1066800"/>
          </a:xfrm>
          <a:prstGeom prst="rect">
            <a:avLst/>
          </a:prstGeom>
        </p:spPr>
        <p:txBody>
          <a:bodyPr vert="horz" lIns="0" tIns="45720" rIns="0" bIns="0" rtlCol="0" anchor="b" anchorCtr="0">
            <a:normAutofit/>
          </a:bodyPr>
          <a:lstStyle/>
          <a:p>
            <a:endParaRPr lang="en-US" dirty="0"/>
          </a:p>
        </p:txBody>
      </p:sp>
      <p:sp>
        <p:nvSpPr>
          <p:cNvPr id="3" name="Text Placeholder 2"/>
          <p:cNvSpPr>
            <a:spLocks noGrp="1"/>
          </p:cNvSpPr>
          <p:nvPr>
            <p:ph type="body" idx="1"/>
          </p:nvPr>
        </p:nvSpPr>
        <p:spPr>
          <a:xfrm>
            <a:off x="1485900" y="1828799"/>
            <a:ext cx="9677400" cy="4457701"/>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505056"/>
            <a:ext cx="12192000" cy="352943"/>
          </a:xfrm>
          <a:prstGeom prst="rect">
            <a:avLst/>
          </a:prstGeom>
          <a:solidFill>
            <a:srgbClr val="555556"/>
          </a:solidFill>
          <a:ln>
            <a:noFill/>
          </a:ln>
        </p:spPr>
        <p:txBody>
          <a:bodyPr vert="horz" wrap="square" lIns="91440" tIns="64008" rIns="91440" bIns="64008" rtlCol="0" anchor="ctr">
            <a:spAutoFit/>
          </a:bodyPr>
          <a:lstStyle>
            <a:lvl1pPr algn="l">
              <a:defRPr sz="1400" b="0" i="0">
                <a:solidFill>
                  <a:schemeClr val="bg1"/>
                </a:solidFill>
                <a:latin typeface="+mn-lt"/>
                <a:ea typeface="Red Hat Text" panose="02010303040201060303" pitchFamily="2" charset="0"/>
                <a:cs typeface="Red Hat Text" panose="02010303040201060303" pitchFamily="2" charset="0"/>
              </a:defRPr>
            </a:lvl1pPr>
          </a:lstStyle>
          <a:p>
            <a:r>
              <a:rPr lang="en-US"/>
              <a:t>Coastal Terms Answer Key</a:t>
            </a:r>
            <a:endParaRPr lang="en-US" dirty="0"/>
          </a:p>
        </p:txBody>
      </p:sp>
      <p:pic>
        <p:nvPicPr>
          <p:cNvPr id="8" name="Picture 7" descr="University of Wisconsin Sea Grant logo in white text on an orange background">
            <a:extLst>
              <a:ext uri="{FF2B5EF4-FFF2-40B4-BE49-F238E27FC236}">
                <a16:creationId xmlns:a16="http://schemas.microsoft.com/office/drawing/2014/main" id="{0E552B7F-AB27-DB49-8004-05CB28567967}"/>
              </a:ext>
            </a:extLst>
          </p:cNvPr>
          <p:cNvPicPr>
            <a:picLocks noChangeAspect="1"/>
          </p:cNvPicPr>
          <p:nvPr/>
        </p:nvPicPr>
        <p:blipFill>
          <a:blip r:embed="rId47"/>
          <a:srcRect/>
          <a:stretch/>
        </p:blipFill>
        <p:spPr>
          <a:xfrm>
            <a:off x="10788541" y="0"/>
            <a:ext cx="1155700" cy="1155700"/>
          </a:xfrm>
          <a:prstGeom prst="rect">
            <a:avLst/>
          </a:prstGeom>
        </p:spPr>
      </p:pic>
      <p:pic>
        <p:nvPicPr>
          <p:cNvPr id="4" name="Picture 3" descr="University of Wisconsin Sea Grant logo in white text on an orange background">
            <a:extLst>
              <a:ext uri="{FF2B5EF4-FFF2-40B4-BE49-F238E27FC236}">
                <a16:creationId xmlns:a16="http://schemas.microsoft.com/office/drawing/2014/main" id="{8BF61B63-9D5E-A295-2037-7676A81FAF9D}"/>
              </a:ext>
            </a:extLst>
          </p:cNvPr>
          <p:cNvPicPr>
            <a:picLocks noChangeAspect="1"/>
          </p:cNvPicPr>
          <p:nvPr/>
        </p:nvPicPr>
        <p:blipFill>
          <a:blip r:embed="rId47"/>
          <a:srcRect/>
          <a:stretch/>
        </p:blipFill>
        <p:spPr>
          <a:xfrm>
            <a:off x="10788541" y="0"/>
            <a:ext cx="1155700" cy="1155700"/>
          </a:xfrm>
          <a:prstGeom prst="rect">
            <a:avLst/>
          </a:prstGeom>
        </p:spPr>
      </p:pic>
      <p:pic>
        <p:nvPicPr>
          <p:cNvPr id="6" name="Picture 5" descr="University of Wisconsin Sea Grant logo in white text on an orange background">
            <a:extLst>
              <a:ext uri="{FF2B5EF4-FFF2-40B4-BE49-F238E27FC236}">
                <a16:creationId xmlns:a16="http://schemas.microsoft.com/office/drawing/2014/main" id="{6797895E-300C-2104-8F62-01B6ABA447E6}"/>
              </a:ext>
            </a:extLst>
          </p:cNvPr>
          <p:cNvPicPr>
            <a:picLocks noChangeAspect="1"/>
          </p:cNvPicPr>
          <p:nvPr userDrawn="1"/>
        </p:nvPicPr>
        <p:blipFill>
          <a:blip r:embed="rId47"/>
          <a:srcRect/>
          <a:stretch/>
        </p:blipFill>
        <p:spPr>
          <a:xfrm>
            <a:off x="10788541" y="0"/>
            <a:ext cx="1155700" cy="1155700"/>
          </a:xfrm>
          <a:prstGeom prst="rect">
            <a:avLst/>
          </a:prstGeom>
        </p:spPr>
      </p:pic>
    </p:spTree>
    <p:extLst>
      <p:ext uri="{BB962C8B-B14F-4D97-AF65-F5344CB8AC3E}">
        <p14:creationId xmlns:p14="http://schemas.microsoft.com/office/powerpoint/2010/main" val="43510291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3" r:id="rId18"/>
    <p:sldLayoutId id="2147483704" r:id="rId19"/>
    <p:sldLayoutId id="2147483705" r:id="rId20"/>
    <p:sldLayoutId id="2147483706" r:id="rId21"/>
    <p:sldLayoutId id="2147483707" r:id="rId22"/>
    <p:sldLayoutId id="2147483708" r:id="rId23"/>
    <p:sldLayoutId id="2147483709" r:id="rId24"/>
    <p:sldLayoutId id="2147483710" r:id="rId25"/>
    <p:sldLayoutId id="2147483711" r:id="rId26"/>
    <p:sldLayoutId id="2147483712" r:id="rId27"/>
    <p:sldLayoutId id="2147483713" r:id="rId28"/>
    <p:sldLayoutId id="2147483714" r:id="rId29"/>
    <p:sldLayoutId id="2147483715" r:id="rId30"/>
    <p:sldLayoutId id="2147483716" r:id="rId31"/>
    <p:sldLayoutId id="2147483717" r:id="rId32"/>
    <p:sldLayoutId id="2147483718" r:id="rId33"/>
    <p:sldLayoutId id="2147483661" r:id="rId34"/>
    <p:sldLayoutId id="2147483672" r:id="rId35"/>
    <p:sldLayoutId id="2147483662" r:id="rId36"/>
    <p:sldLayoutId id="2147483681" r:id="rId37"/>
    <p:sldLayoutId id="2147483674" r:id="rId38"/>
    <p:sldLayoutId id="2147483682" r:id="rId39"/>
    <p:sldLayoutId id="2147483663" r:id="rId40"/>
    <p:sldLayoutId id="2147483678" r:id="rId41"/>
    <p:sldLayoutId id="2147483673" r:id="rId42"/>
    <p:sldLayoutId id="2147483676" r:id="rId43"/>
    <p:sldLayoutId id="2147483677" r:id="rId44"/>
    <p:sldLayoutId id="2147483679" r:id="rId45"/>
  </p:sldLayoutIdLst>
  <p:hf sldNum="0" hdr="0" dt="0"/>
  <p:txStyles>
    <p:titleStyle>
      <a:lvl1pPr algn="l" defTabSz="914400" rtl="0" eaLnBrk="1" latinLnBrk="0" hangingPunct="1">
        <a:lnSpc>
          <a:spcPct val="90000"/>
        </a:lnSpc>
        <a:spcBef>
          <a:spcPct val="0"/>
        </a:spcBef>
        <a:buNone/>
        <a:defRPr sz="3200" b="1" i="0" kern="1200">
          <a:solidFill>
            <a:schemeClr val="tx1"/>
          </a:solidFill>
          <a:latin typeface="+mj-lt"/>
          <a:ea typeface="Red Hat Display" panose="02010303040201060303" pitchFamily="2" charset="0"/>
          <a:cs typeface="Red Hat Display" panose="02010303040201060303" pitchFamily="2" charset="0"/>
        </a:defRPr>
      </a:lvl1pPr>
    </p:titleStyle>
    <p:bodyStyle>
      <a:lvl1pPr marL="176213" indent="-176213" algn="l" defTabSz="914400" rtl="0" eaLnBrk="1" latinLnBrk="0" hangingPunct="1">
        <a:lnSpc>
          <a:spcPct val="90000"/>
        </a:lnSpc>
        <a:spcBef>
          <a:spcPts val="1000"/>
        </a:spcBef>
        <a:buClr>
          <a:schemeClr val="accent1"/>
        </a:buClr>
        <a:buSzPct val="90000"/>
        <a:buFont typeface="Arial" panose="020B0604020202020204" pitchFamily="34" charset="0"/>
        <a:buChar char="•"/>
        <a:tabLst/>
        <a:defRPr sz="2600" b="0" i="0" kern="1200">
          <a:solidFill>
            <a:schemeClr val="tx1"/>
          </a:solidFill>
          <a:latin typeface="+mn-lt"/>
          <a:ea typeface="Red Hat Text" panose="02010303040201060303" pitchFamily="2" charset="0"/>
          <a:cs typeface="Red Hat Text" panose="02010303040201060303" pitchFamily="2" charset="0"/>
        </a:defRPr>
      </a:lvl1pPr>
      <a:lvl2pPr marL="635000" indent="-177800" algn="l" defTabSz="914400" rtl="0" eaLnBrk="1" latinLnBrk="0" hangingPunct="1">
        <a:lnSpc>
          <a:spcPct val="90000"/>
        </a:lnSpc>
        <a:spcBef>
          <a:spcPts val="500"/>
        </a:spcBef>
        <a:buFont typeface="Arial" panose="020B0604020202020204" pitchFamily="34" charset="0"/>
        <a:buChar char="•"/>
        <a:tabLst/>
        <a:defRPr sz="2100" b="0" i="0" kern="1200">
          <a:solidFill>
            <a:schemeClr val="tx1"/>
          </a:solidFill>
          <a:latin typeface="+mn-lt"/>
          <a:ea typeface="Red Hat Text" panose="02010303040201060303" pitchFamily="2" charset="0"/>
          <a:cs typeface="Red Hat Text" panose="02010303040201060303" pitchFamily="2" charset="0"/>
        </a:defRPr>
      </a:lvl2pPr>
      <a:lvl3pPr marL="1092200" indent="-177800"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mn-lt"/>
          <a:ea typeface="Red Hat Text" panose="02010303040201060303" pitchFamily="2" charset="0"/>
          <a:cs typeface="Red Hat Text" panose="02010303040201060303" pitchFamily="2" charset="0"/>
        </a:defRPr>
      </a:lvl3pPr>
      <a:lvl4pPr marL="1543050" indent="-171450"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4pPr>
      <a:lvl5pPr marL="2001838" indent="-173038" algn="l" defTabSz="914400" rtl="0" eaLnBrk="1" latinLnBrk="0" hangingPunct="1">
        <a:lnSpc>
          <a:spcPct val="90000"/>
        </a:lnSpc>
        <a:spcBef>
          <a:spcPts val="500"/>
        </a:spcBef>
        <a:buFont typeface="Arial" panose="020B0604020202020204" pitchFamily="34" charset="0"/>
        <a:buChar char="•"/>
        <a:tabLst/>
        <a:defRPr sz="1800" b="0" i="0" kern="1200">
          <a:solidFill>
            <a:schemeClr val="tx1"/>
          </a:solidFill>
          <a:latin typeface="+mn-lt"/>
          <a:ea typeface="Red Hat Text" panose="02010303040201060303" pitchFamily="2" charset="0"/>
          <a:cs typeface="Red Hat Text" panose="02010303040201060303"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orient="horz" pos="72" userDrawn="1">
          <p15:clr>
            <a:srgbClr val="F26B43"/>
          </p15:clr>
        </p15:guide>
        <p15:guide id="26" pos="72" userDrawn="1">
          <p15:clr>
            <a:srgbClr val="F26B43"/>
          </p15:clr>
        </p15:guide>
        <p15:guide id="27" pos="7608" userDrawn="1">
          <p15:clr>
            <a:srgbClr val="F26B43"/>
          </p15:clr>
        </p15:guide>
        <p15:guide id="28" pos="312" userDrawn="1">
          <p15:clr>
            <a:srgbClr val="F26B43"/>
          </p15:clr>
        </p15:guide>
        <p15:guide id="29" pos="7248" userDrawn="1">
          <p15:clr>
            <a:srgbClr val="F26B43"/>
          </p15:clr>
        </p15:guide>
        <p15:guide id="30" orient="horz" pos="4248" userDrawn="1">
          <p15:clr>
            <a:srgbClr val="F26B43"/>
          </p15:clr>
        </p15:guide>
        <p15:guide id="31" orient="horz" pos="288" userDrawn="1">
          <p15:clr>
            <a:srgbClr val="F26B43"/>
          </p15:clr>
        </p15:guide>
        <p15:guide id="32" orient="horz" pos="960" userDrawn="1">
          <p15:clr>
            <a:srgbClr val="F26B43"/>
          </p15:clr>
        </p15:guide>
        <p15:guide id="33" pos="7032" userDrawn="1">
          <p15:clr>
            <a:srgbClr val="F26B43"/>
          </p15:clr>
        </p15:guide>
        <p15:guide id="34" pos="936" userDrawn="1">
          <p15:clr>
            <a:srgbClr val="F26B43"/>
          </p15:clr>
        </p15:guide>
        <p15:guide id="35" orient="horz" pos="1152" userDrawn="1">
          <p15:clr>
            <a:srgbClr val="F26B43"/>
          </p15:clr>
        </p15:guide>
        <p15:guide id="36" orient="horz" pos="39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97C0B-4763-30D7-E66D-507188FF5EFA}"/>
              </a:ext>
            </a:extLst>
          </p:cNvPr>
          <p:cNvSpPr>
            <a:spLocks noGrp="1"/>
          </p:cNvSpPr>
          <p:nvPr>
            <p:ph type="title"/>
          </p:nvPr>
        </p:nvSpPr>
        <p:spPr/>
        <p:txBody>
          <a:bodyPr/>
          <a:lstStyle/>
          <a:p>
            <a:r>
              <a:rPr lang="en-US" dirty="0"/>
              <a:t>SCIENCE vs. ENGINEERING </a:t>
            </a:r>
            <a:br>
              <a:rPr lang="en-US" dirty="0"/>
            </a:br>
            <a:r>
              <a:rPr lang="en-US" dirty="0"/>
              <a:t>Similarities and Differences Answer Key</a:t>
            </a:r>
          </a:p>
        </p:txBody>
      </p:sp>
      <p:sp>
        <p:nvSpPr>
          <p:cNvPr id="2" name="Text Placeholder 1">
            <a:extLst>
              <a:ext uri="{FF2B5EF4-FFF2-40B4-BE49-F238E27FC236}">
                <a16:creationId xmlns:a16="http://schemas.microsoft.com/office/drawing/2014/main" id="{FA512310-CD8C-22A8-3B35-C24D5EAE98EC}"/>
              </a:ext>
            </a:extLst>
          </p:cNvPr>
          <p:cNvSpPr>
            <a:spLocks noGrp="1"/>
          </p:cNvSpPr>
          <p:nvPr>
            <p:ph type="body" sz="quarter" idx="12"/>
          </p:nvPr>
        </p:nvSpPr>
        <p:spPr>
          <a:xfrm>
            <a:off x="851889" y="3320267"/>
            <a:ext cx="6246495" cy="701877"/>
          </a:xfrm>
        </p:spPr>
        <p:txBody>
          <a:bodyPr/>
          <a:lstStyle/>
          <a:p>
            <a:r>
              <a:rPr lang="en-US" dirty="0"/>
              <a:t>Lesson 1 Introduction to Coastal Engineering</a:t>
            </a:r>
          </a:p>
        </p:txBody>
      </p:sp>
      <p:sp>
        <p:nvSpPr>
          <p:cNvPr id="3" name="Text Placeholder 2">
            <a:extLst>
              <a:ext uri="{FF2B5EF4-FFF2-40B4-BE49-F238E27FC236}">
                <a16:creationId xmlns:a16="http://schemas.microsoft.com/office/drawing/2014/main" id="{B5E0781E-1943-2597-D18E-0E33F14C5675}"/>
              </a:ext>
            </a:extLst>
          </p:cNvPr>
          <p:cNvSpPr>
            <a:spLocks noGrp="1"/>
          </p:cNvSpPr>
          <p:nvPr>
            <p:ph type="body" sz="quarter" idx="13"/>
          </p:nvPr>
        </p:nvSpPr>
        <p:spPr/>
        <p:txBody>
          <a:bodyPr anchor="b">
            <a:noAutofit/>
          </a:bodyPr>
          <a:lstStyle/>
          <a:p>
            <a:pPr>
              <a:lnSpc>
                <a:spcPct val="120000"/>
              </a:lnSpc>
              <a:spcBef>
                <a:spcPts val="0"/>
              </a:spcBef>
              <a:spcAft>
                <a:spcPts val="500"/>
              </a:spcAft>
            </a:pPr>
            <a:r>
              <a:rPr lang="en-US" sz="800" b="0" dirty="0"/>
              <a:t>Wisconsin Sea Grant © October 2025|  Coastal Engineering Education: People, Place and Practice: Lesson 1 Introduction to Coastal Engineering	Image used with written permission by JB the Explorer </a:t>
            </a:r>
          </a:p>
          <a:p>
            <a:pPr>
              <a:lnSpc>
                <a:spcPct val="120000"/>
              </a:lnSpc>
              <a:spcBef>
                <a:spcPts val="0"/>
              </a:spcBef>
            </a:pPr>
            <a:r>
              <a:rPr lang="en-US" sz="800" b="0" dirty="0"/>
              <a:t>This curriculum was prepared by Adam </a:t>
            </a:r>
            <a:r>
              <a:rPr lang="en-US" sz="800" dirty="0" err="1"/>
              <a:t>Bechle</a:t>
            </a:r>
            <a:r>
              <a:rPr lang="en-US" sz="800" dirty="0"/>
              <a:t>, Ginny</a:t>
            </a:r>
            <a:r>
              <a:rPr lang="en-US" sz="800" b="0" dirty="0"/>
              <a:t> Carlton, </a:t>
            </a:r>
            <a:r>
              <a:rPr lang="en-US" sz="800" dirty="0"/>
              <a:t>and Anne Moser under</a:t>
            </a:r>
            <a:r>
              <a:rPr lang="en-US" sz="800" b="0" dirty="0"/>
              <a:t> award number NA21NOS4290005 from the Great Lakes Bay Watershed Education and Training (B-WET) program of the National Oceanic and Atmospheric Administration (NOAA), U.S. Department of Commerce. The statements, findings, conclusions and recommendations are those of the author(s) and do not necessarily reflect the views of NOAA or the U.S. Department of Commerce.</a:t>
            </a:r>
          </a:p>
        </p:txBody>
      </p:sp>
    </p:spTree>
    <p:extLst>
      <p:ext uri="{BB962C8B-B14F-4D97-AF65-F5344CB8AC3E}">
        <p14:creationId xmlns:p14="http://schemas.microsoft.com/office/powerpoint/2010/main" val="14877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75255-83AE-FBDE-ADF2-04E24AB18F96}"/>
              </a:ext>
            </a:extLst>
          </p:cNvPr>
          <p:cNvSpPr>
            <a:spLocks noGrp="1"/>
          </p:cNvSpPr>
          <p:nvPr>
            <p:ph type="title"/>
          </p:nvPr>
        </p:nvSpPr>
        <p:spPr>
          <a:xfrm>
            <a:off x="495300" y="-1066800"/>
            <a:ext cx="10668000" cy="1066800"/>
          </a:xfrm>
        </p:spPr>
        <p:txBody>
          <a:bodyPr vert="horz" lIns="0" tIns="45720" rIns="91440" bIns="0" rtlCol="0" anchor="b" anchorCtr="0">
            <a:normAutofit/>
          </a:bodyPr>
          <a:lstStyle/>
          <a:p>
            <a:r>
              <a:rPr lang="en-US"/>
              <a:t>Answer Key</a:t>
            </a:r>
            <a:endParaRPr lang="en-US" dirty="0"/>
          </a:p>
        </p:txBody>
      </p:sp>
      <p:sp>
        <p:nvSpPr>
          <p:cNvPr id="7" name="TextBox 6">
            <a:extLst>
              <a:ext uri="{FF2B5EF4-FFF2-40B4-BE49-F238E27FC236}">
                <a16:creationId xmlns:a16="http://schemas.microsoft.com/office/drawing/2014/main" id="{B81B2BF9-6085-D3C8-1672-AB2B0316828B}"/>
              </a:ext>
            </a:extLst>
          </p:cNvPr>
          <p:cNvSpPr txBox="1"/>
          <p:nvPr/>
        </p:nvSpPr>
        <p:spPr>
          <a:xfrm>
            <a:off x="5194759" y="717468"/>
            <a:ext cx="2554663" cy="461665"/>
          </a:xfrm>
          <a:prstGeom prst="rect">
            <a:avLst/>
          </a:prstGeom>
          <a:noFill/>
        </p:spPr>
        <p:txBody>
          <a:bodyPr wrap="square" rtlCol="0">
            <a:spAutoFit/>
          </a:bodyPr>
          <a:lstStyle/>
          <a:p>
            <a:r>
              <a:rPr lang="en-US" sz="2400" dirty="0">
                <a:solidFill>
                  <a:schemeClr val="tx1">
                    <a:lumMod val="95000"/>
                    <a:lumOff val="5000"/>
                  </a:schemeClr>
                </a:solidFill>
              </a:rPr>
              <a:t>Science</a:t>
            </a:r>
          </a:p>
        </p:txBody>
      </p:sp>
      <p:sp>
        <p:nvSpPr>
          <p:cNvPr id="9" name="Rectangle 8">
            <a:extLst>
              <a:ext uri="{FF2B5EF4-FFF2-40B4-BE49-F238E27FC236}">
                <a16:creationId xmlns:a16="http://schemas.microsoft.com/office/drawing/2014/main" id="{1B66A80B-4BEE-4763-E15B-9367DB2E5F81}"/>
              </a:ext>
              <a:ext uri="{C183D7F6-B498-43B3-948B-1728B52AA6E4}">
                <adec:decorative xmlns:adec="http://schemas.microsoft.com/office/drawing/2017/decorative" val="1"/>
              </a:ext>
            </a:extLst>
          </p:cNvPr>
          <p:cNvSpPr/>
          <p:nvPr/>
        </p:nvSpPr>
        <p:spPr>
          <a:xfrm>
            <a:off x="4226623" y="1134804"/>
            <a:ext cx="3638747" cy="5378815"/>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150C57AC-7A9E-4EF2-CF2D-9BD64D87E93E}"/>
              </a:ext>
              <a:ext uri="{C183D7F6-B498-43B3-948B-1728B52AA6E4}">
                <adec:decorative xmlns:adec="http://schemas.microsoft.com/office/drawing/2017/decorative" val="1"/>
              </a:ext>
            </a:extLst>
          </p:cNvPr>
          <p:cNvSpPr/>
          <p:nvPr/>
        </p:nvSpPr>
        <p:spPr>
          <a:xfrm>
            <a:off x="8437361" y="1129783"/>
            <a:ext cx="3638747" cy="5383836"/>
          </a:xfrm>
          <a:prstGeom prst="rect">
            <a:avLst/>
          </a:prstGeom>
          <a:solidFill>
            <a:srgbClr val="7F7F7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Rectangle: Rounded Corners 20">
            <a:extLst>
              <a:ext uri="{FF2B5EF4-FFF2-40B4-BE49-F238E27FC236}">
                <a16:creationId xmlns:a16="http://schemas.microsoft.com/office/drawing/2014/main" id="{8B4B4425-1DBF-82C6-75D2-9428466CCC63}"/>
              </a:ext>
            </a:extLst>
          </p:cNvPr>
          <p:cNvSpPr>
            <a:spLocks noChangeAspect="1"/>
          </p:cNvSpPr>
          <p:nvPr/>
        </p:nvSpPr>
        <p:spPr>
          <a:xfrm>
            <a:off x="5161710" y="1275987"/>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Ask questions</a:t>
            </a:r>
          </a:p>
        </p:txBody>
      </p:sp>
      <p:sp>
        <p:nvSpPr>
          <p:cNvPr id="23" name="Rectangle: Rounded Corners 22">
            <a:extLst>
              <a:ext uri="{FF2B5EF4-FFF2-40B4-BE49-F238E27FC236}">
                <a16:creationId xmlns:a16="http://schemas.microsoft.com/office/drawing/2014/main" id="{33A489A2-1237-B038-1F5D-C52712206463}"/>
              </a:ext>
            </a:extLst>
          </p:cNvPr>
          <p:cNvSpPr>
            <a:spLocks noChangeAspect="1"/>
          </p:cNvSpPr>
          <p:nvPr/>
        </p:nvSpPr>
        <p:spPr>
          <a:xfrm>
            <a:off x="5154654" y="2045219"/>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24" name="Rectangle: Rounded Corners 23">
            <a:extLst>
              <a:ext uri="{FF2B5EF4-FFF2-40B4-BE49-F238E27FC236}">
                <a16:creationId xmlns:a16="http://schemas.microsoft.com/office/drawing/2014/main" id="{1F1BF154-B406-9617-97A9-00D15A1F7988}"/>
              </a:ext>
            </a:extLst>
          </p:cNvPr>
          <p:cNvSpPr>
            <a:spLocks noChangeAspect="1"/>
          </p:cNvSpPr>
          <p:nvPr/>
        </p:nvSpPr>
        <p:spPr>
          <a:xfrm>
            <a:off x="5154654" y="2814451"/>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Analyze &amp; interpret data</a:t>
            </a:r>
          </a:p>
        </p:txBody>
      </p:sp>
      <p:sp>
        <p:nvSpPr>
          <p:cNvPr id="25" name="Rectangle: Rounded Corners 24">
            <a:extLst>
              <a:ext uri="{FF2B5EF4-FFF2-40B4-BE49-F238E27FC236}">
                <a16:creationId xmlns:a16="http://schemas.microsoft.com/office/drawing/2014/main" id="{086DEE0F-F8AF-F656-FF7F-F49C13248434}"/>
              </a:ext>
            </a:extLst>
          </p:cNvPr>
          <p:cNvSpPr>
            <a:spLocks noChangeAspect="1"/>
          </p:cNvSpPr>
          <p:nvPr/>
        </p:nvSpPr>
        <p:spPr>
          <a:xfrm>
            <a:off x="5154654" y="3583684"/>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Use math</a:t>
            </a:r>
          </a:p>
        </p:txBody>
      </p:sp>
      <p:sp>
        <p:nvSpPr>
          <p:cNvPr id="26" name="Rectangle: Rounded Corners 25">
            <a:extLst>
              <a:ext uri="{FF2B5EF4-FFF2-40B4-BE49-F238E27FC236}">
                <a16:creationId xmlns:a16="http://schemas.microsoft.com/office/drawing/2014/main" id="{43E9FDC6-FE6C-F0D5-0525-4FF7F26C3ACD}"/>
              </a:ext>
            </a:extLst>
          </p:cNvPr>
          <p:cNvSpPr>
            <a:spLocks noChangeAspect="1"/>
          </p:cNvSpPr>
          <p:nvPr/>
        </p:nvSpPr>
        <p:spPr>
          <a:xfrm>
            <a:off x="5154654" y="4352916"/>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Construct explanations</a:t>
            </a:r>
          </a:p>
        </p:txBody>
      </p:sp>
      <p:sp>
        <p:nvSpPr>
          <p:cNvPr id="27" name="Rectangle: Rounded Corners 26">
            <a:extLst>
              <a:ext uri="{FF2B5EF4-FFF2-40B4-BE49-F238E27FC236}">
                <a16:creationId xmlns:a16="http://schemas.microsoft.com/office/drawing/2014/main" id="{DABFFF3D-241E-2C0A-D929-B18A94C3FCD0}"/>
              </a:ext>
            </a:extLst>
          </p:cNvPr>
          <p:cNvSpPr>
            <a:spLocks noChangeAspect="1"/>
          </p:cNvSpPr>
          <p:nvPr/>
        </p:nvSpPr>
        <p:spPr>
          <a:xfrm>
            <a:off x="4851265" y="5122148"/>
            <a:ext cx="2049154"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Engage in argument from evidence</a:t>
            </a:r>
          </a:p>
        </p:txBody>
      </p:sp>
      <p:sp>
        <p:nvSpPr>
          <p:cNvPr id="28" name="Rectangle: Rounded Corners 27">
            <a:extLst>
              <a:ext uri="{FF2B5EF4-FFF2-40B4-BE49-F238E27FC236}">
                <a16:creationId xmlns:a16="http://schemas.microsoft.com/office/drawing/2014/main" id="{5D23CE64-D4BC-96F6-64BE-A1F938A24092}"/>
              </a:ext>
            </a:extLst>
          </p:cNvPr>
          <p:cNvSpPr>
            <a:spLocks noChangeAspect="1"/>
          </p:cNvSpPr>
          <p:nvPr/>
        </p:nvSpPr>
        <p:spPr>
          <a:xfrm>
            <a:off x="4851265" y="5891380"/>
            <a:ext cx="2049154"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Obtain, evaluate and communicate information</a:t>
            </a:r>
          </a:p>
        </p:txBody>
      </p:sp>
      <p:sp>
        <p:nvSpPr>
          <p:cNvPr id="8" name="TextBox 7">
            <a:extLst>
              <a:ext uri="{FF2B5EF4-FFF2-40B4-BE49-F238E27FC236}">
                <a16:creationId xmlns:a16="http://schemas.microsoft.com/office/drawing/2014/main" id="{ABA0FE66-DDD1-C0CE-9C30-AFA50C8E12D8}"/>
              </a:ext>
            </a:extLst>
          </p:cNvPr>
          <p:cNvSpPr txBox="1"/>
          <p:nvPr/>
        </p:nvSpPr>
        <p:spPr>
          <a:xfrm>
            <a:off x="9346807" y="699610"/>
            <a:ext cx="2554663" cy="461665"/>
          </a:xfrm>
          <a:prstGeom prst="rect">
            <a:avLst/>
          </a:prstGeom>
          <a:noFill/>
        </p:spPr>
        <p:txBody>
          <a:bodyPr wrap="square" rtlCol="0">
            <a:spAutoFit/>
          </a:bodyPr>
          <a:lstStyle/>
          <a:p>
            <a:r>
              <a:rPr lang="en-US" sz="2400" dirty="0">
                <a:solidFill>
                  <a:schemeClr val="tx1">
                    <a:lumMod val="95000"/>
                    <a:lumOff val="5000"/>
                  </a:schemeClr>
                </a:solidFill>
              </a:rPr>
              <a:t>Engineering</a:t>
            </a:r>
          </a:p>
        </p:txBody>
      </p:sp>
      <p:sp>
        <p:nvSpPr>
          <p:cNvPr id="22" name="Rectangle: Rounded Corners 21">
            <a:extLst>
              <a:ext uri="{FF2B5EF4-FFF2-40B4-BE49-F238E27FC236}">
                <a16:creationId xmlns:a16="http://schemas.microsoft.com/office/drawing/2014/main" id="{76D7B317-D9A0-5F64-B1E4-3A23E2ABE658}"/>
              </a:ext>
            </a:extLst>
          </p:cNvPr>
          <p:cNvSpPr>
            <a:spLocks noChangeAspect="1"/>
          </p:cNvSpPr>
          <p:nvPr/>
        </p:nvSpPr>
        <p:spPr>
          <a:xfrm>
            <a:off x="9281272" y="1279864"/>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Define problems</a:t>
            </a:r>
          </a:p>
        </p:txBody>
      </p:sp>
      <p:sp>
        <p:nvSpPr>
          <p:cNvPr id="30" name="Rectangle: Rounded Corners 29">
            <a:extLst>
              <a:ext uri="{FF2B5EF4-FFF2-40B4-BE49-F238E27FC236}">
                <a16:creationId xmlns:a16="http://schemas.microsoft.com/office/drawing/2014/main" id="{B81C6A1D-6154-EA60-22F2-F6DD92A47A95}"/>
              </a:ext>
            </a:extLst>
          </p:cNvPr>
          <p:cNvSpPr>
            <a:spLocks noChangeAspect="1"/>
          </p:cNvSpPr>
          <p:nvPr/>
        </p:nvSpPr>
        <p:spPr>
          <a:xfrm>
            <a:off x="9274216" y="2048762"/>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Plan &amp; carry out investigation</a:t>
            </a:r>
          </a:p>
        </p:txBody>
      </p:sp>
      <p:sp>
        <p:nvSpPr>
          <p:cNvPr id="31" name="Rectangle: Rounded Corners 30">
            <a:extLst>
              <a:ext uri="{FF2B5EF4-FFF2-40B4-BE49-F238E27FC236}">
                <a16:creationId xmlns:a16="http://schemas.microsoft.com/office/drawing/2014/main" id="{A878F41B-DA2F-E8DE-D557-641180206DB3}"/>
              </a:ext>
            </a:extLst>
          </p:cNvPr>
          <p:cNvSpPr>
            <a:spLocks noChangeAspect="1"/>
          </p:cNvSpPr>
          <p:nvPr/>
        </p:nvSpPr>
        <p:spPr>
          <a:xfrm>
            <a:off x="9274216" y="2817659"/>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Analyze &amp; interpret data</a:t>
            </a:r>
          </a:p>
        </p:txBody>
      </p:sp>
      <p:sp>
        <p:nvSpPr>
          <p:cNvPr id="32" name="Rectangle: Rounded Corners 31">
            <a:extLst>
              <a:ext uri="{FF2B5EF4-FFF2-40B4-BE49-F238E27FC236}">
                <a16:creationId xmlns:a16="http://schemas.microsoft.com/office/drawing/2014/main" id="{EF00F396-4984-CD28-F2CE-FFA6B6521F97}"/>
              </a:ext>
            </a:extLst>
          </p:cNvPr>
          <p:cNvSpPr>
            <a:spLocks noChangeAspect="1"/>
          </p:cNvSpPr>
          <p:nvPr/>
        </p:nvSpPr>
        <p:spPr>
          <a:xfrm>
            <a:off x="9274216" y="3586557"/>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Use math</a:t>
            </a:r>
          </a:p>
        </p:txBody>
      </p:sp>
      <p:sp>
        <p:nvSpPr>
          <p:cNvPr id="29" name="Rectangle: Rounded Corners 28">
            <a:extLst>
              <a:ext uri="{FF2B5EF4-FFF2-40B4-BE49-F238E27FC236}">
                <a16:creationId xmlns:a16="http://schemas.microsoft.com/office/drawing/2014/main" id="{C9D07E18-0EE8-544E-155E-08FAA9E531F5}"/>
              </a:ext>
            </a:extLst>
          </p:cNvPr>
          <p:cNvSpPr>
            <a:spLocks noChangeAspect="1"/>
          </p:cNvSpPr>
          <p:nvPr/>
        </p:nvSpPr>
        <p:spPr>
          <a:xfrm>
            <a:off x="9274216" y="4355455"/>
            <a:ext cx="1435231"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ln w="0"/>
                <a:solidFill>
                  <a:schemeClr val="tx1"/>
                </a:solidFill>
                <a:effectLst>
                  <a:outerShdw blurRad="38100" dist="19050" dir="2700000" algn="tl" rotWithShape="0">
                    <a:schemeClr val="dk1">
                      <a:alpha val="40000"/>
                    </a:schemeClr>
                  </a:outerShdw>
                </a:effectLst>
              </a:rPr>
              <a:t>Design solutions</a:t>
            </a:r>
            <a:endParaRPr lang="en-US" sz="1200" dirty="0">
              <a:ln w="0"/>
              <a:solidFill>
                <a:schemeClr val="tx1"/>
              </a:solidFill>
              <a:effectLst>
                <a:outerShdw blurRad="38100" dist="19050" dir="2700000" algn="tl" rotWithShape="0">
                  <a:schemeClr val="dk1">
                    <a:alpha val="40000"/>
                  </a:schemeClr>
                </a:outerShdw>
              </a:effectLst>
            </a:endParaRPr>
          </a:p>
        </p:txBody>
      </p:sp>
      <p:sp>
        <p:nvSpPr>
          <p:cNvPr id="33" name="Rectangle: Rounded Corners 32">
            <a:extLst>
              <a:ext uri="{FF2B5EF4-FFF2-40B4-BE49-F238E27FC236}">
                <a16:creationId xmlns:a16="http://schemas.microsoft.com/office/drawing/2014/main" id="{0008F89E-7136-E117-F6A0-044361E4ED31}"/>
              </a:ext>
            </a:extLst>
          </p:cNvPr>
          <p:cNvSpPr>
            <a:spLocks noChangeAspect="1"/>
          </p:cNvSpPr>
          <p:nvPr/>
        </p:nvSpPr>
        <p:spPr>
          <a:xfrm>
            <a:off x="8963772" y="5124352"/>
            <a:ext cx="2049154"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Engage in argument from evidence</a:t>
            </a:r>
          </a:p>
        </p:txBody>
      </p:sp>
      <p:sp>
        <p:nvSpPr>
          <p:cNvPr id="34" name="Rectangle: Rounded Corners 33">
            <a:extLst>
              <a:ext uri="{FF2B5EF4-FFF2-40B4-BE49-F238E27FC236}">
                <a16:creationId xmlns:a16="http://schemas.microsoft.com/office/drawing/2014/main" id="{C3A65A1C-DD64-CF59-C9CD-A0AB90135450}"/>
              </a:ext>
            </a:extLst>
          </p:cNvPr>
          <p:cNvSpPr>
            <a:spLocks noChangeAspect="1"/>
          </p:cNvSpPr>
          <p:nvPr/>
        </p:nvSpPr>
        <p:spPr>
          <a:xfrm>
            <a:off x="8963772" y="5893250"/>
            <a:ext cx="2049154" cy="353506"/>
          </a:xfrm>
          <a:prstGeom prst="roundRect">
            <a:avLst/>
          </a:prstGeom>
          <a:solidFill>
            <a:srgbClr val="BDA98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n w="0"/>
                <a:solidFill>
                  <a:schemeClr val="tx1"/>
                </a:solidFill>
                <a:effectLst>
                  <a:outerShdw blurRad="38100" dist="19050" dir="2700000" algn="tl" rotWithShape="0">
                    <a:schemeClr val="dk1">
                      <a:alpha val="40000"/>
                    </a:schemeClr>
                  </a:outerShdw>
                </a:effectLst>
              </a:rPr>
              <a:t>Obtain, evaluate and communicate information</a:t>
            </a:r>
          </a:p>
        </p:txBody>
      </p:sp>
      <p:sp>
        <p:nvSpPr>
          <p:cNvPr id="3" name="Footer Placeholder 2">
            <a:extLst>
              <a:ext uri="{FF2B5EF4-FFF2-40B4-BE49-F238E27FC236}">
                <a16:creationId xmlns:a16="http://schemas.microsoft.com/office/drawing/2014/main" id="{C207B020-487C-03EB-C923-0C4D3261F80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Science vs. Engineering: Similarities and Differences-Answer Key</a:t>
            </a:r>
          </a:p>
        </p:txBody>
      </p:sp>
    </p:spTree>
    <p:extLst>
      <p:ext uri="{BB962C8B-B14F-4D97-AF65-F5344CB8AC3E}">
        <p14:creationId xmlns:p14="http://schemas.microsoft.com/office/powerpoint/2010/main" val="611929947"/>
      </p:ext>
    </p:extLst>
  </p:cSld>
  <p:clrMapOvr>
    <a:masterClrMapping/>
  </p:clrMapOvr>
</p:sld>
</file>

<file path=ppt/theme/theme1.xml><?xml version="1.0" encoding="utf-8"?>
<a:theme xmlns:a="http://schemas.openxmlformats.org/drawingml/2006/main" name="lesson-2-template">
  <a:themeElements>
    <a:clrScheme name="WISG PPT 0424">
      <a:dk1>
        <a:srgbClr val="202020"/>
      </a:dk1>
      <a:lt1>
        <a:srgbClr val="FFFFFF"/>
      </a:lt1>
      <a:dk2>
        <a:srgbClr val="101010"/>
      </a:dk2>
      <a:lt2>
        <a:srgbClr val="DADFE1"/>
      </a:lt2>
      <a:accent1>
        <a:srgbClr val="F04923"/>
      </a:accent1>
      <a:accent2>
        <a:srgbClr val="555556"/>
      </a:accent2>
      <a:accent3>
        <a:srgbClr val="77787B"/>
      </a:accent3>
      <a:accent4>
        <a:srgbClr val="77787B"/>
      </a:accent4>
      <a:accent5>
        <a:srgbClr val="77787B"/>
      </a:accent5>
      <a:accent6>
        <a:srgbClr val="77787B"/>
      </a:accent6>
      <a:hlink>
        <a:srgbClr val="04597C"/>
      </a:hlink>
      <a:folHlink>
        <a:srgbClr val="04597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sson02" id="{49C7C3D6-4363-6649-BE77-37CF47A2125C}" vid="{F72CA58B-9125-7047-A8FD-A3F4C41C46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3098</TotalTime>
  <Words>288</Words>
  <Application>Microsoft Office PowerPoint</Application>
  <PresentationFormat>Widescreen</PresentationFormat>
  <Paragraphs>31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Helvetica</vt:lpstr>
      <vt:lpstr>Red Hat Display</vt:lpstr>
      <vt:lpstr>lesson-2-template</vt:lpstr>
      <vt:lpstr>SCIENCE vs. ENGINEERING  Similarities and Differences Answer Key</vt:lpstr>
      <vt:lpstr>Answer Key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Introduction to Coastal Engineering Science vs Engineering Answer Key</dc:title>
  <dc:subject/>
  <dc:creator>Wisconsin Sea Grant;virginia.carlton@wisc.edu</dc:creator>
  <cp:keywords/>
  <dc:description/>
  <cp:lastModifiedBy>Ginny Carlton</cp:lastModifiedBy>
  <cp:revision>51</cp:revision>
  <dcterms:created xsi:type="dcterms:W3CDTF">2024-07-16T17:27:48Z</dcterms:created>
  <dcterms:modified xsi:type="dcterms:W3CDTF">2026-02-13T12:53:14Z</dcterms:modified>
  <cp:category/>
</cp:coreProperties>
</file>