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5" r:id="rId1"/>
  </p:sldMasterIdLst>
  <p:notesMasterIdLst>
    <p:notesMasterId r:id="rId5"/>
  </p:notesMasterIdLst>
  <p:handoutMasterIdLst>
    <p:handoutMasterId r:id="rId6"/>
  </p:handoutMasterIdLst>
  <p:sldIdLst>
    <p:sldId id="268" r:id="rId2"/>
    <p:sldId id="280" r:id="rId3"/>
    <p:sldId id="281"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1B3021E-E267-383D-AECF-B915DE4217B8}" name="Elizabeth White" initials="EW" userId="DcaNPlbhXZ+wpAOjMvZjmzVvMoNYqq0UMSeBWqmvqgc=" providerId="None"/>
  <p188:author id="{F57D14CF-B165-7104-2867-3BF418B76FAD}" name="Elizabeth White" initials="EW" userId="S::eawhite2@wisc.edu::31c18dc9-abaf-4c1a-befe-66a091c015d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787B"/>
    <a:srgbClr val="F04923"/>
    <a:srgbClr val="555556"/>
    <a:srgbClr val="005A90"/>
    <a:srgbClr val="0076BB"/>
    <a:srgbClr val="292B29"/>
    <a:srgbClr val="C5050C"/>
    <a:srgbClr val="0479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AD34B7-B015-4C2A-A2FB-45A4BC65C08B}" v="2" dt="2025-11-06T15:40:44.1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1"/>
    <p:restoredTop sz="67664" autoAdjust="0"/>
  </p:normalViewPr>
  <p:slideViewPr>
    <p:cSldViewPr snapToGrid="0" snapToObjects="1">
      <p:cViewPr varScale="1">
        <p:scale>
          <a:sx n="43" d="100"/>
          <a:sy n="43" d="100"/>
        </p:scale>
        <p:origin x="780" y="3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110" d="100"/>
          <a:sy n="110" d="100"/>
        </p:scale>
        <p:origin x="3856"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nny Carlton" userId="eTosIhWGUGcFyKJQgCZJ9EnbeLg/bXe01N3zcBe6hq8=" providerId="None" clId="Web-{44EE07C0-BF9C-4D44-A3E3-E3642E315D26}"/>
    <pc:docChg chg="addSld delSld modSld">
      <pc:chgData name="Ginny Carlton" userId="eTosIhWGUGcFyKJQgCZJ9EnbeLg/bXe01N3zcBe6hq8=" providerId="None" clId="Web-{44EE07C0-BF9C-4D44-A3E3-E3642E315D26}" dt="2025-10-21T19:16:05.944" v="32" actId="1076"/>
      <pc:docMkLst>
        <pc:docMk/>
      </pc:docMkLst>
      <pc:sldChg chg="addSp delSp modSp add replId">
        <pc:chgData name="Ginny Carlton" userId="eTosIhWGUGcFyKJQgCZJ9EnbeLg/bXe01N3zcBe6hq8=" providerId="None" clId="Web-{44EE07C0-BF9C-4D44-A3E3-E3642E315D26}" dt="2025-10-21T19:16:05.944" v="32" actId="1076"/>
        <pc:sldMkLst>
          <pc:docMk/>
          <pc:sldMk cId="2905063519" sldId="281"/>
        </pc:sldMkLst>
        <pc:spChg chg="add mod">
          <ac:chgData name="Ginny Carlton" userId="eTosIhWGUGcFyKJQgCZJ9EnbeLg/bXe01N3zcBe6hq8=" providerId="None" clId="Web-{44EE07C0-BF9C-4D44-A3E3-E3642E315D26}" dt="2025-10-21T19:16:05.944" v="32" actId="1076"/>
          <ac:spMkLst>
            <pc:docMk/>
            <pc:sldMk cId="2905063519" sldId="281"/>
            <ac:spMk id="7" creationId="{0B7B0601-8105-8461-2060-1B0244D0185A}"/>
          </ac:spMkLst>
        </pc:spChg>
        <pc:spChg chg="add mod">
          <ac:chgData name="Ginny Carlton" userId="eTosIhWGUGcFyKJQgCZJ9EnbeLg/bXe01N3zcBe6hq8=" providerId="None" clId="Web-{44EE07C0-BF9C-4D44-A3E3-E3642E315D26}" dt="2025-10-21T19:16:00.460" v="31" actId="1076"/>
          <ac:spMkLst>
            <pc:docMk/>
            <pc:sldMk cId="2905063519" sldId="281"/>
            <ac:spMk id="9" creationId="{4817315A-75E3-4639-AA3D-ACD2EC1D076F}"/>
          </ac:spMkLst>
        </pc:spChg>
      </pc:sldChg>
    </pc:docChg>
  </pc:docChgLst>
  <pc:docChgLst>
    <pc:chgData name="Elizabeth White" userId="DcaNPlbhXZ+wpAOjMvZjmzVvMoNYqq0UMSeBWqmvqgc=" providerId="None" clId="Web-{4EAD34B7-B015-4C2A-A2FB-45A4BC65C08B}"/>
    <pc:docChg chg="mod">
      <pc:chgData name="Elizabeth White" userId="DcaNPlbhXZ+wpAOjMvZjmzVvMoNYqq0UMSeBWqmvqgc=" providerId="None" clId="Web-{4EAD34B7-B015-4C2A-A2FB-45A4BC65C08B}" dt="2025-11-06T15:40:44.160" v="0"/>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A698BC5-C7A1-3B0E-9377-D8D8A58680B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43FEB50-B249-D967-C3A9-143E6A5BC13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4ED2E04-F34B-B944-9514-DCF2CF3644F6}" type="datetimeFigureOut">
              <a:rPr lang="en-US" smtClean="0"/>
              <a:t>2/13/2026</a:t>
            </a:fld>
            <a:endParaRPr lang="en-US"/>
          </a:p>
        </p:txBody>
      </p:sp>
      <p:sp>
        <p:nvSpPr>
          <p:cNvPr id="4" name="Footer Placeholder 3">
            <a:extLst>
              <a:ext uri="{FF2B5EF4-FFF2-40B4-BE49-F238E27FC236}">
                <a16:creationId xmlns:a16="http://schemas.microsoft.com/office/drawing/2014/main" id="{3A2F88BD-4F98-C7DB-58C4-10B6CC000EA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14366DA-E14D-6DFE-EBC4-B4CC2356272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19BD7FA-ABA2-8549-9E7A-86639CAF8383}" type="slidenum">
              <a:rPr lang="en-US" smtClean="0"/>
              <a:t>‹#›</a:t>
            </a:fld>
            <a:endParaRPr lang="en-US"/>
          </a:p>
        </p:txBody>
      </p:sp>
    </p:spTree>
    <p:extLst>
      <p:ext uri="{BB962C8B-B14F-4D97-AF65-F5344CB8AC3E}">
        <p14:creationId xmlns:p14="http://schemas.microsoft.com/office/powerpoint/2010/main" val="230629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621671-7E6C-7746-AF0D-CD197AFDFB61}" type="datetimeFigureOut">
              <a:rPr lang="en-US" smtClean="0"/>
              <a:t>2/13/2026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80FB02-D9C2-6A4D-8A7B-43D279C71DB2}" type="slidenum">
              <a:rPr lang="en-US" smtClean="0"/>
              <a:t>‹#›</a:t>
            </a:fld>
            <a:endParaRPr lang="en-US"/>
          </a:p>
        </p:txBody>
      </p:sp>
    </p:spTree>
    <p:extLst>
      <p:ext uri="{BB962C8B-B14F-4D97-AF65-F5344CB8AC3E}">
        <p14:creationId xmlns:p14="http://schemas.microsoft.com/office/powerpoint/2010/main" val="2492903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flickr.com/photos/producerjb/43643260870"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x.com/ExplorerJB"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Image Source: </a:t>
            </a:r>
            <a:r>
              <a:rPr lang="en-US" dirty="0">
                <a:hlinkClick r:id="rId3"/>
              </a:rPr>
              <a:t>https://www.flickr.com/photos/producerjb/43643260870</a:t>
            </a:r>
            <a:r>
              <a:rPr lang="en-US" dirty="0"/>
              <a:t> Racine Breakwater Lighthouse</a:t>
            </a:r>
            <a:endParaRPr lang="en-US" dirty="0">
              <a:solidFill>
                <a:srgbClr val="444444"/>
              </a:solidFill>
            </a:endParaRPr>
          </a:p>
          <a:p>
            <a:r>
              <a:rPr lang="en-US" dirty="0"/>
              <a:t>JB the Explorer  took this photo of the Racine Breakwater Lighthouse in July of 2017 while at the Racine Harbor.</a:t>
            </a:r>
            <a:endParaRPr lang="en-US" dirty="0">
              <a:solidFill>
                <a:srgbClr val="444444"/>
              </a:solidFill>
            </a:endParaRPr>
          </a:p>
          <a:p>
            <a:r>
              <a:rPr lang="en-US" dirty="0"/>
              <a:t>This lighthouse was first lit in November of 1901.</a:t>
            </a:r>
            <a:endParaRPr lang="en-US" dirty="0">
              <a:solidFill>
                <a:srgbClr val="444444"/>
              </a:solidFill>
            </a:endParaRPr>
          </a:p>
          <a:p>
            <a:r>
              <a:rPr lang="en-US" dirty="0"/>
              <a:t>In the distance, you can see the Wind Point Lighthouse.</a:t>
            </a:r>
            <a:endParaRPr lang="en-US" dirty="0">
              <a:solidFill>
                <a:srgbClr val="444444"/>
              </a:solidFill>
            </a:endParaRPr>
          </a:p>
          <a:p>
            <a:endParaRPr lang="en-US" dirty="0">
              <a:solidFill>
                <a:srgbClr val="444444"/>
              </a:solidFill>
            </a:endParaRPr>
          </a:p>
          <a:p>
            <a:r>
              <a:rPr lang="en-US" dirty="0"/>
              <a:t>Image used with written permission by JB the Explorer as provided via JB's Native </a:t>
            </a:r>
            <a:r>
              <a:rPr lang="en-US" dirty="0" err="1"/>
              <a:t>Garden@PlantNativeWI</a:t>
            </a:r>
            <a:endParaRPr lang="en-US" dirty="0">
              <a:solidFill>
                <a:srgbClr val="444444"/>
              </a:solidFill>
            </a:endParaRPr>
          </a:p>
          <a:p>
            <a:r>
              <a:rPr lang="en-US" dirty="0"/>
              <a:t>Previously on Twitter and now on X </a:t>
            </a:r>
            <a:r>
              <a:rPr lang="en-US" dirty="0">
                <a:solidFill>
                  <a:srgbClr val="444444"/>
                </a:solidFill>
                <a:hlinkClick r:id="rId4"/>
              </a:rPr>
              <a:t>@ExplorerJB</a:t>
            </a:r>
            <a:endParaRPr lang="en-US" dirty="0"/>
          </a:p>
        </p:txBody>
      </p:sp>
      <p:sp>
        <p:nvSpPr>
          <p:cNvPr id="4" name="Slide Number Placeholder 3"/>
          <p:cNvSpPr>
            <a:spLocks noGrp="1"/>
          </p:cNvSpPr>
          <p:nvPr>
            <p:ph type="sldNum" sz="quarter" idx="5"/>
          </p:nvPr>
        </p:nvSpPr>
        <p:spPr/>
        <p:txBody>
          <a:bodyPr/>
          <a:lstStyle/>
          <a:p>
            <a:fld id="{0080FB02-D9C2-6A4D-8A7B-43D279C71DB2}" type="slidenum">
              <a:rPr lang="en-US" smtClean="0"/>
              <a:t>1</a:t>
            </a:fld>
            <a:endParaRPr lang="en-US"/>
          </a:p>
        </p:txBody>
      </p:sp>
    </p:spTree>
    <p:extLst>
      <p:ext uri="{BB962C8B-B14F-4D97-AF65-F5344CB8AC3E}">
        <p14:creationId xmlns:p14="http://schemas.microsoft.com/office/powerpoint/2010/main" val="1886110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80FB02-D9C2-6A4D-8A7B-43D279C71DB2}" type="slidenum">
              <a:rPr lang="en-US" smtClean="0"/>
              <a:t>2</a:t>
            </a:fld>
            <a:endParaRPr lang="en-US"/>
          </a:p>
        </p:txBody>
      </p:sp>
    </p:spTree>
    <p:extLst>
      <p:ext uri="{BB962C8B-B14F-4D97-AF65-F5344CB8AC3E}">
        <p14:creationId xmlns:p14="http://schemas.microsoft.com/office/powerpoint/2010/main" val="36228923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A48F4-81F8-2A7F-8CDA-1D4BB8B3DF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C344BF-039D-DD30-1AD4-A616B87934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062198-8C25-376C-2575-9C88208CCC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5B0845-9472-ED75-F640-373FB14A27A5}"/>
              </a:ext>
            </a:extLst>
          </p:cNvPr>
          <p:cNvSpPr>
            <a:spLocks noGrp="1"/>
          </p:cNvSpPr>
          <p:nvPr>
            <p:ph type="sldNum" sz="quarter" idx="5"/>
          </p:nvPr>
        </p:nvSpPr>
        <p:spPr/>
        <p:txBody>
          <a:bodyPr/>
          <a:lstStyle/>
          <a:p>
            <a:fld id="{0080FB02-D9C2-6A4D-8A7B-43D279C71DB2}" type="slidenum">
              <a:rPr lang="en-US" smtClean="0"/>
              <a:t>3</a:t>
            </a:fld>
            <a:endParaRPr lang="en-US"/>
          </a:p>
        </p:txBody>
      </p:sp>
    </p:spTree>
    <p:extLst>
      <p:ext uri="{BB962C8B-B14F-4D97-AF65-F5344CB8AC3E}">
        <p14:creationId xmlns:p14="http://schemas.microsoft.com/office/powerpoint/2010/main" val="2310748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Slide_light">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3475079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497440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tx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FDC5FCF3-F5B7-E967-D679-9013BC04E2C3}"/>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F87AAEE9-3982-8592-CF92-D04EA7CD3A8D}"/>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121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10000"/>
                    <a:lumOff val="90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354491D6-E5D5-8E44-ACE0-B8D7C96E218D}"/>
              </a:ext>
              <a:ext uri="{C183D7F6-B498-43B3-948B-1728B52AA6E4}">
                <adec:decorative xmlns:adec="http://schemas.microsoft.com/office/drawing/2017/decorative" val="1"/>
              </a:ext>
            </a:extLst>
          </p:cNvPr>
          <p:cNvSpPr/>
          <p:nvPr/>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319A446D-5338-8382-C8EF-D3D522902ABB}"/>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116105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ection Header_blac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25000"/>
                    <a:lumOff val="75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856EFDCA-0F37-B65D-EA97-DDFF7EC0B0CD}"/>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BCD25FC1-0A66-371C-124E-93E0BC1650C0}"/>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D7FD1F78-0706-6D80-CB53-CB556FBEFF7F}"/>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3873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95300" y="457200"/>
            <a:ext cx="10668000" cy="1066800"/>
          </a:xfrm>
        </p:spPr>
        <p:txBody>
          <a:bodyPr>
            <a:normAutofit/>
          </a:bodyPr>
          <a:lstStyle>
            <a:lvl1pPr>
              <a:defRPr sz="3400" b="1" i="0">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4" name="Footer Placeholder 3"/>
          <p:cNvSpPr>
            <a:spLocks noGrp="1"/>
          </p:cNvSpPr>
          <p:nvPr>
            <p:ph type="ftr" sz="quarter" idx="11"/>
          </p:nvPr>
        </p:nvSpPr>
        <p:spPr>
          <a:xfrm>
            <a:off x="0" y="6505056"/>
            <a:ext cx="12192000" cy="352943"/>
          </a:xfrm>
          <a:solidFill>
            <a:srgbClr val="555556"/>
          </a:solidFill>
        </p:spPr>
        <p:txBody>
          <a:bodyPr/>
          <a:lstStyle>
            <a:lvl1pPr algn="l">
              <a:defRPr>
                <a:latin typeface="+mn-lt"/>
              </a:defRPr>
            </a:lvl1pPr>
          </a:lstStyle>
          <a:p>
            <a:r>
              <a:rPr lang="en-US"/>
              <a:t>Coastal Terms Answer Key</a:t>
            </a:r>
            <a:endParaRPr lang="en-US" dirty="0"/>
          </a:p>
        </p:txBody>
      </p:sp>
    </p:spTree>
    <p:extLst>
      <p:ext uri="{BB962C8B-B14F-4D97-AF65-F5344CB8AC3E}">
        <p14:creationId xmlns:p14="http://schemas.microsoft.com/office/powerpoint/2010/main" val="14514798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640FCD5-C184-661A-65E4-F02AC705DA2C}"/>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495300" y="457200"/>
            <a:ext cx="10668000" cy="1066800"/>
          </a:xfrm>
        </p:spPr>
        <p:txBody>
          <a:bodyPr>
            <a:normAutofit/>
          </a:bodyPr>
          <a:lstStyle>
            <a:lvl1pPr>
              <a:defRPr sz="3400" b="1" i="0">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4" name="Footer Placeholder 3"/>
          <p:cNvSpPr>
            <a:spLocks noGrp="1"/>
          </p:cNvSpPr>
          <p:nvPr>
            <p:ph type="ftr" sz="quarter" idx="11"/>
          </p:nvPr>
        </p:nvSpPr>
        <p:spPr>
          <a:xfrm>
            <a:off x="0" y="6505056"/>
            <a:ext cx="12192000" cy="352943"/>
          </a:xfrm>
          <a:solidFill>
            <a:srgbClr val="555556"/>
          </a:solidFill>
        </p:spPr>
        <p:txBody>
          <a:bodyPr/>
          <a:lstStyle>
            <a:lvl1pPr algn="l">
              <a:defRPr/>
            </a:lvl1pPr>
          </a:lstStyle>
          <a:p>
            <a:r>
              <a:rPr lang="en-US"/>
              <a:t>Coastal Terms Answer Key</a:t>
            </a:r>
            <a:endParaRPr lang="en-US" dirty="0"/>
          </a:p>
        </p:txBody>
      </p:sp>
      <p:sp>
        <p:nvSpPr>
          <p:cNvPr id="5" name="Rectangle 4">
            <a:extLst>
              <a:ext uri="{FF2B5EF4-FFF2-40B4-BE49-F238E27FC236}">
                <a16:creationId xmlns:a16="http://schemas.microsoft.com/office/drawing/2014/main" id="{0205E45F-0A0C-13F5-60D5-42E42356E642}"/>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B051E0E-E099-0D6D-4364-950F75B3DCF7}"/>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4106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1" y="6505056"/>
            <a:ext cx="12192001" cy="352944"/>
          </a:xfrm>
          <a:solidFill>
            <a:srgbClr val="555556"/>
          </a:solidFill>
        </p:spPr>
        <p:txBody>
          <a:bodyPr/>
          <a:lstStyle>
            <a:lvl1pPr algn="l">
              <a:defRPr>
                <a:latin typeface="+mn-lt"/>
              </a:defRPr>
            </a:lvl1pPr>
          </a:lstStyle>
          <a:p>
            <a:r>
              <a:rPr lang="en-US"/>
              <a:t>Coastal Terms Answer Key</a:t>
            </a:r>
          </a:p>
        </p:txBody>
      </p:sp>
      <p:sp>
        <p:nvSpPr>
          <p:cNvPr id="2" name="Title 1">
            <a:extLst>
              <a:ext uri="{FF2B5EF4-FFF2-40B4-BE49-F238E27FC236}">
                <a16:creationId xmlns:a16="http://schemas.microsoft.com/office/drawing/2014/main" id="{0540D614-EDF6-8AD1-02DA-1BBA71DA1744}"/>
              </a:ext>
            </a:extLst>
          </p:cNvPr>
          <p:cNvSpPr>
            <a:spLocks noGrp="1"/>
          </p:cNvSpPr>
          <p:nvPr>
            <p:ph type="title" hasCustomPrompt="1"/>
          </p:nvPr>
        </p:nvSpPr>
        <p:spPr>
          <a:xfrm>
            <a:off x="0" y="-180753"/>
            <a:ext cx="10668000" cy="180753"/>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Blank Slide</a:t>
            </a:r>
          </a:p>
        </p:txBody>
      </p:sp>
    </p:spTree>
    <p:extLst>
      <p:ext uri="{BB962C8B-B14F-4D97-AF65-F5344CB8AC3E}">
        <p14:creationId xmlns:p14="http://schemas.microsoft.com/office/powerpoint/2010/main" val="19594704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7304491-A3C0-C7C4-7EE8-FAE5B2FD9376}"/>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2"/>
          <p:cNvSpPr>
            <a:spLocks noGrp="1"/>
          </p:cNvSpPr>
          <p:nvPr>
            <p:ph type="ftr" sz="quarter" idx="11"/>
          </p:nvPr>
        </p:nvSpPr>
        <p:spPr>
          <a:solidFill>
            <a:srgbClr val="555556"/>
          </a:solidFill>
        </p:spPr>
        <p:txBody>
          <a:bodyPr/>
          <a:lstStyle>
            <a:lvl1pPr algn="l">
              <a:defRPr/>
            </a:lvl1pPr>
          </a:lstStyle>
          <a:p>
            <a:r>
              <a:rPr lang="en-US"/>
              <a:t>Coastal Terms Answer Key</a:t>
            </a:r>
          </a:p>
        </p:txBody>
      </p:sp>
      <p:sp>
        <p:nvSpPr>
          <p:cNvPr id="2" name="Title 1">
            <a:extLst>
              <a:ext uri="{FF2B5EF4-FFF2-40B4-BE49-F238E27FC236}">
                <a16:creationId xmlns:a16="http://schemas.microsoft.com/office/drawing/2014/main" id="{0540D614-EDF6-8AD1-02DA-1BBA71DA1744}"/>
              </a:ext>
            </a:extLst>
          </p:cNvPr>
          <p:cNvSpPr>
            <a:spLocks noGrp="1"/>
          </p:cNvSpPr>
          <p:nvPr>
            <p:ph type="title" hasCustomPrompt="1"/>
          </p:nvPr>
        </p:nvSpPr>
        <p:spPr>
          <a:xfrm>
            <a:off x="0" y="-180753"/>
            <a:ext cx="10668000" cy="180753"/>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Blank Slide</a:t>
            </a:r>
          </a:p>
        </p:txBody>
      </p:sp>
      <p:sp>
        <p:nvSpPr>
          <p:cNvPr id="5" name="Rectangle 4">
            <a:extLst>
              <a:ext uri="{FF2B5EF4-FFF2-40B4-BE49-F238E27FC236}">
                <a16:creationId xmlns:a16="http://schemas.microsoft.com/office/drawing/2014/main" id="{F3910EE9-65E2-EE58-DA6C-093CD54FE9B9}"/>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3EDDF89-FAE5-96CC-6362-0DF0B31F3410}"/>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361930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_Blan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7304491-A3C0-C7C4-7EE8-FAE5B2FD9376}"/>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40D614-EDF6-8AD1-02DA-1BBA71DA1744}"/>
              </a:ext>
            </a:extLst>
          </p:cNvPr>
          <p:cNvSpPr>
            <a:spLocks noGrp="1"/>
          </p:cNvSpPr>
          <p:nvPr>
            <p:ph type="title" hasCustomPrompt="1"/>
          </p:nvPr>
        </p:nvSpPr>
        <p:spPr>
          <a:xfrm>
            <a:off x="0" y="-180753"/>
            <a:ext cx="10668000" cy="180753"/>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Blank Slide</a:t>
            </a:r>
          </a:p>
        </p:txBody>
      </p:sp>
    </p:spTree>
    <p:extLst>
      <p:ext uri="{BB962C8B-B14F-4D97-AF65-F5344CB8AC3E}">
        <p14:creationId xmlns:p14="http://schemas.microsoft.com/office/powerpoint/2010/main" val="22616448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End-r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University of Wisconsin Sea Grant logo in white text on an orange background">
            <a:extLst>
              <a:ext uri="{FF2B5EF4-FFF2-40B4-BE49-F238E27FC236}">
                <a16:creationId xmlns:a16="http://schemas.microsoft.com/office/drawing/2014/main" id="{9442AFA6-CAED-D743-9BD0-FB7276EC21DE}"/>
              </a:ext>
            </a:extLst>
          </p:cNvPr>
          <p:cNvPicPr>
            <a:picLocks noChangeAspect="1"/>
          </p:cNvPicPr>
          <p:nvPr/>
        </p:nvPicPr>
        <p:blipFill>
          <a:blip r:embed="rId2"/>
          <a:srcRect/>
          <a:stretch/>
        </p:blipFill>
        <p:spPr>
          <a:xfrm>
            <a:off x="5161548" y="2639930"/>
            <a:ext cx="2139741" cy="1872275"/>
          </a:xfrm>
          <a:prstGeom prst="rect">
            <a:avLst/>
          </a:prstGeom>
        </p:spPr>
      </p:pic>
      <p:sp>
        <p:nvSpPr>
          <p:cNvPr id="2" name="Title 1">
            <a:extLst>
              <a:ext uri="{FF2B5EF4-FFF2-40B4-BE49-F238E27FC236}">
                <a16:creationId xmlns:a16="http://schemas.microsoft.com/office/drawing/2014/main" id="{A878A76A-7D1D-3E85-0AC5-9B02E65F248E}"/>
              </a:ext>
            </a:extLst>
          </p:cNvPr>
          <p:cNvSpPr>
            <a:spLocks noGrp="1"/>
          </p:cNvSpPr>
          <p:nvPr>
            <p:ph type="title" hasCustomPrompt="1"/>
          </p:nvPr>
        </p:nvSpPr>
        <p:spPr>
          <a:xfrm>
            <a:off x="0" y="-180060"/>
            <a:ext cx="10668000" cy="170121"/>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effectLst/>
                <a:latin typeface="Helvetica" pitchFamily="2" charset="0"/>
              </a:rPr>
              <a:t>Orange Closing Sign</a:t>
            </a:r>
          </a:p>
        </p:txBody>
      </p:sp>
      <p:sp>
        <p:nvSpPr>
          <p:cNvPr id="5" name="Rectangle 4">
            <a:extLst>
              <a:ext uri="{FF2B5EF4-FFF2-40B4-BE49-F238E27FC236}">
                <a16:creationId xmlns:a16="http://schemas.microsoft.com/office/drawing/2014/main" id="{B71F313B-AA51-F456-A1D7-937544C0AB8A}"/>
              </a:ext>
              <a:ext uri="{C183D7F6-B498-43B3-948B-1728B52AA6E4}">
                <adec:decorative xmlns:adec="http://schemas.microsoft.com/office/drawing/2017/decorative" val="1"/>
              </a:ext>
            </a:extLst>
          </p:cNvPr>
          <p:cNvSpPr/>
          <p:nvPr/>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22900485-81C9-613C-0BE3-7F5C29B86143}"/>
              </a:ext>
            </a:extLst>
          </p:cNvPr>
          <p:cNvPicPr>
            <a:picLocks noChangeAspect="1"/>
          </p:cNvPicPr>
          <p:nvPr/>
        </p:nvPicPr>
        <p:blipFill>
          <a:blip r:embed="rId2"/>
          <a:srcRect/>
          <a:stretch/>
        </p:blipFill>
        <p:spPr>
          <a:xfrm>
            <a:off x="5161548" y="2639930"/>
            <a:ext cx="2139741" cy="1872275"/>
          </a:xfrm>
          <a:prstGeom prst="rect">
            <a:avLst/>
          </a:prstGeom>
        </p:spPr>
      </p:pic>
      <p:sp>
        <p:nvSpPr>
          <p:cNvPr id="7" name="Rectangle 6">
            <a:extLst>
              <a:ext uri="{FF2B5EF4-FFF2-40B4-BE49-F238E27FC236}">
                <a16:creationId xmlns:a16="http://schemas.microsoft.com/office/drawing/2014/main" id="{60D0F8B1-75B2-8529-99E0-28AE615B70DC}"/>
              </a:ext>
              <a:ext uri="{C183D7F6-B498-43B3-948B-1728B52AA6E4}">
                <adec:decorative xmlns:adec="http://schemas.microsoft.com/office/drawing/2017/decorative" val="1"/>
              </a:ext>
            </a:extLst>
          </p:cNvPr>
          <p:cNvSpPr/>
          <p:nvPr userDrawn="1"/>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n orange background">
            <a:extLst>
              <a:ext uri="{FF2B5EF4-FFF2-40B4-BE49-F238E27FC236}">
                <a16:creationId xmlns:a16="http://schemas.microsoft.com/office/drawing/2014/main" id="{57B49042-5D66-9316-464A-7C09EEDAB594}"/>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2378159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_light">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4" name="Text Placeholder 2">
            <a:extLst>
              <a:ext uri="{FF2B5EF4-FFF2-40B4-BE49-F238E27FC236}">
                <a16:creationId xmlns:a16="http://schemas.microsoft.com/office/drawing/2014/main" id="{995EAFAB-6182-D22C-B840-5FCAEE17A0E3}"/>
              </a:ext>
            </a:extLst>
          </p:cNvPr>
          <p:cNvSpPr>
            <a:spLocks noGrp="1"/>
          </p:cNvSpPr>
          <p:nvPr>
            <p:ph type="body" sz="quarter" idx="13"/>
          </p:nvPr>
        </p:nvSpPr>
        <p:spPr>
          <a:xfrm>
            <a:off x="851889" y="5953913"/>
            <a:ext cx="10311412" cy="701876"/>
          </a:xfrm>
        </p:spPr>
        <p:txBody>
          <a:bodyPr anchor="b">
            <a:noAutofit/>
          </a:bodyPr>
          <a:lstStyle>
            <a:lvl1pPr marL="0" indent="0">
              <a:buNone/>
              <a:defRPr>
                <a:solidFill>
                  <a:schemeClr val="bg1"/>
                </a:solidFill>
              </a:defRPr>
            </a:lvl1pPr>
          </a:lstStyle>
          <a:p>
            <a:pPr lvl="0">
              <a:lnSpc>
                <a:spcPct val="120000"/>
              </a:lnSpc>
              <a:spcBef>
                <a:spcPts val="0"/>
              </a:spcBef>
              <a:spcAft>
                <a:spcPts val="500"/>
              </a:spcAft>
            </a:pPr>
            <a:r>
              <a:rPr lang="en-US" sz="800" b="0"/>
              <a:t>Click to edit Master text styles</a:t>
            </a:r>
          </a:p>
        </p:txBody>
      </p:sp>
      <p:pic>
        <p:nvPicPr>
          <p:cNvPr id="5" name="Picture 4">
            <a:extLst>
              <a:ext uri="{FF2B5EF4-FFF2-40B4-BE49-F238E27FC236}">
                <a16:creationId xmlns:a16="http://schemas.microsoft.com/office/drawing/2014/main" id="{A0A05B08-FC21-4E3A-3191-CE397DA36DF9}"/>
              </a:ext>
              <a:ext uri="{C183D7F6-B498-43B3-948B-1728B52AA6E4}">
                <adec:decorative xmlns:adec="http://schemas.microsoft.com/office/drawing/2017/decorative" val="1"/>
              </a:ext>
            </a:extLst>
          </p:cNvPr>
          <p:cNvPicPr>
            <a:picLocks noChangeAspect="1"/>
          </p:cNvPicPr>
          <p:nvPr/>
        </p:nvPicPr>
        <p:blipFill>
          <a:blip r:embed="rId3">
            <a:alphaModFix amt="35000"/>
            <a:extLst>
              <a:ext uri="{BEBA8EAE-BF5A-486C-A8C5-ECC9F3942E4B}">
                <a14:imgProps xmlns:a14="http://schemas.microsoft.com/office/drawing/2010/main">
                  <a14:imgLayer r:embed="rId4">
                    <a14:imgEffect>
                      <a14:artisticMarker/>
                    </a14:imgEffect>
                    <a14:imgEffect>
                      <a14:saturation sat="0"/>
                    </a14:imgEffect>
                  </a14:imgLayer>
                </a14:imgProps>
              </a:ext>
            </a:extLst>
          </a:blip>
          <a:stretch>
            <a:fillRect/>
          </a:stretch>
        </p:blipFill>
        <p:spPr>
          <a:xfrm>
            <a:off x="10977049" y="5128139"/>
            <a:ext cx="1133175" cy="495764"/>
          </a:xfrm>
          <a:prstGeom prst="rect">
            <a:avLst/>
          </a:prstGeom>
        </p:spPr>
      </p:pic>
      <p:sp>
        <p:nvSpPr>
          <p:cNvPr id="3" name="Rectangle 2">
            <a:extLst>
              <a:ext uri="{FF2B5EF4-FFF2-40B4-BE49-F238E27FC236}">
                <a16:creationId xmlns:a16="http://schemas.microsoft.com/office/drawing/2014/main" id="{8F7597B0-9779-EBBB-CDA9-F2B066DA023E}"/>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7F76913-B783-A5BA-CB7A-2D3B271FEBA5}"/>
              </a:ext>
              <a:ext uri="{C183D7F6-B498-43B3-948B-1728B52AA6E4}">
                <adec:decorative xmlns:adec="http://schemas.microsoft.com/office/drawing/2017/decorative" val="1"/>
              </a:ext>
            </a:extLst>
          </p:cNvPr>
          <p:cNvSpPr/>
          <p:nvPr userDrawn="1"/>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448575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Black Closing Slide</a:t>
            </a:r>
          </a:p>
        </p:txBody>
      </p:sp>
      <p:pic>
        <p:nvPicPr>
          <p:cNvPr id="5" name="Picture 4" descr="University of Wisconsin Sea Grant logo in white text on a gray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161548" y="2639930"/>
            <a:ext cx="2139741" cy="1872275"/>
          </a:xfrm>
          <a:prstGeom prst="rect">
            <a:avLst/>
          </a:prstGeom>
        </p:spPr>
      </p:pic>
      <p:sp>
        <p:nvSpPr>
          <p:cNvPr id="3" name="Rectangle 2">
            <a:extLst>
              <a:ext uri="{FF2B5EF4-FFF2-40B4-BE49-F238E27FC236}">
                <a16:creationId xmlns:a16="http://schemas.microsoft.com/office/drawing/2014/main" id="{020E9614-33FD-1A33-FE78-8A8A0EE59EAF}"/>
              </a:ext>
              <a:ext uri="{C183D7F6-B498-43B3-948B-1728B52AA6E4}">
                <adec:decorative xmlns:adec="http://schemas.microsoft.com/office/drawing/2017/decorative" val="1"/>
              </a:ext>
            </a:extLst>
          </p:cNvPr>
          <p:cNvSpPr/>
          <p:nvPr/>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 gray background">
            <a:extLst>
              <a:ext uri="{FF2B5EF4-FFF2-40B4-BE49-F238E27FC236}">
                <a16:creationId xmlns:a16="http://schemas.microsoft.com/office/drawing/2014/main" id="{24B8EF2D-74F0-E6AA-DB81-BDDBC83867E5}"/>
              </a:ext>
            </a:extLst>
          </p:cNvPr>
          <p:cNvPicPr>
            <a:picLocks noChangeAspect="1"/>
          </p:cNvPicPr>
          <p:nvPr/>
        </p:nvPicPr>
        <p:blipFill>
          <a:blip r:embed="rId2"/>
          <a:srcRect/>
          <a:stretch/>
        </p:blipFill>
        <p:spPr>
          <a:xfrm>
            <a:off x="5161548" y="2639930"/>
            <a:ext cx="2139741" cy="1872275"/>
          </a:xfrm>
          <a:prstGeom prst="rect">
            <a:avLst/>
          </a:prstGeom>
        </p:spPr>
      </p:pic>
      <p:sp>
        <p:nvSpPr>
          <p:cNvPr id="7" name="Rectangle 6">
            <a:extLst>
              <a:ext uri="{FF2B5EF4-FFF2-40B4-BE49-F238E27FC236}">
                <a16:creationId xmlns:a16="http://schemas.microsoft.com/office/drawing/2014/main" id="{42467E43-6298-00CE-986B-A260539AEB8F}"/>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 gray background">
            <a:extLst>
              <a:ext uri="{FF2B5EF4-FFF2-40B4-BE49-F238E27FC236}">
                <a16:creationId xmlns:a16="http://schemas.microsoft.com/office/drawing/2014/main" id="{0115B4F3-0586-311C-941F-CD9DBD965FC7}"/>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39685586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1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b="1" dirty="0">
                <a:solidFill>
                  <a:srgbClr val="181818"/>
                </a:solidFill>
                <a:effectLst/>
                <a:latin typeface="Arial" panose="020B0604020202020204" pitchFamily="34" charset="0"/>
              </a:rPr>
              <a:t>White Closing Slide</a:t>
            </a:r>
            <a:endParaRPr lang="en-US" dirty="0">
              <a:solidFill>
                <a:srgbClr val="181818"/>
              </a:solidFill>
              <a:effectLst/>
              <a:latin typeface="Arial" panose="020B0604020202020204" pitchFamily="34" charset="0"/>
            </a:endParaRPr>
          </a:p>
        </p:txBody>
      </p:sp>
      <p:pic>
        <p:nvPicPr>
          <p:cNvPr id="5" name="Picture 4" descr="University of Wisconsin Sea Grant logo in white text on an orange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295281" y="2639930"/>
            <a:ext cx="1872275" cy="1872275"/>
          </a:xfrm>
          <a:prstGeom prst="rect">
            <a:avLst/>
          </a:prstGeom>
        </p:spPr>
      </p:pic>
      <p:sp>
        <p:nvSpPr>
          <p:cNvPr id="3" name="Rectangle 2">
            <a:extLst>
              <a:ext uri="{FF2B5EF4-FFF2-40B4-BE49-F238E27FC236}">
                <a16:creationId xmlns:a16="http://schemas.microsoft.com/office/drawing/2014/main" id="{BD7EDD83-5CB3-01A6-25AC-573FEF3A086D}"/>
              </a:ext>
              <a:ext uri="{C183D7F6-B498-43B3-948B-1728B52AA6E4}">
                <adec:decorative xmlns:adec="http://schemas.microsoft.com/office/drawing/2017/decorative" val="1"/>
              </a:ext>
            </a:extLst>
          </p:cNvPr>
          <p:cNvSpPr/>
          <p:nvPr/>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55DB2A53-E213-BE24-3E97-E376C1B9DF7F}"/>
              </a:ext>
            </a:extLst>
          </p:cNvPr>
          <p:cNvPicPr>
            <a:picLocks noChangeAspect="1"/>
          </p:cNvPicPr>
          <p:nvPr/>
        </p:nvPicPr>
        <p:blipFill>
          <a:blip r:embed="rId2"/>
          <a:srcRect/>
          <a:stretch/>
        </p:blipFill>
        <p:spPr>
          <a:xfrm>
            <a:off x="5295281" y="2639930"/>
            <a:ext cx="1872275" cy="1872275"/>
          </a:xfrm>
          <a:prstGeom prst="rect">
            <a:avLst/>
          </a:prstGeom>
        </p:spPr>
      </p:pic>
      <p:sp>
        <p:nvSpPr>
          <p:cNvPr id="7" name="Rectangle 6">
            <a:extLst>
              <a:ext uri="{FF2B5EF4-FFF2-40B4-BE49-F238E27FC236}">
                <a16:creationId xmlns:a16="http://schemas.microsoft.com/office/drawing/2014/main" id="{7A525519-F5C9-C73C-C023-B32C390D8D34}"/>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n orange background">
            <a:extLst>
              <a:ext uri="{FF2B5EF4-FFF2-40B4-BE49-F238E27FC236}">
                <a16:creationId xmlns:a16="http://schemas.microsoft.com/office/drawing/2014/main" id="{B77AC609-4025-AD48-673F-CCBE46F17927}"/>
              </a:ext>
            </a:extLst>
          </p:cNvPr>
          <p:cNvPicPr>
            <a:picLocks noChangeAspect="1"/>
          </p:cNvPicPr>
          <p:nvPr userDrawn="1"/>
        </p:nvPicPr>
        <p:blipFill>
          <a:blip r:embed="rId2"/>
          <a:srcRect/>
          <a:stretch/>
        </p:blipFill>
        <p:spPr>
          <a:xfrm>
            <a:off x="5295281" y="2639930"/>
            <a:ext cx="1872275" cy="1872275"/>
          </a:xfrm>
          <a:prstGeom prst="rect">
            <a:avLst/>
          </a:prstGeom>
        </p:spPr>
      </p:pic>
    </p:spTree>
    <p:extLst>
      <p:ext uri="{BB962C8B-B14F-4D97-AF65-F5344CB8AC3E}">
        <p14:creationId xmlns:p14="http://schemas.microsoft.com/office/powerpoint/2010/main" val="35030755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3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38898598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3_Title Slide_light">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11271252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1_Title Slide_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B1C6F3-8D05-7245-98E0-6A89EF37B52B}"/>
              </a:ext>
              <a:ext uri="{C183D7F6-B498-43B3-948B-1728B52AA6E4}">
                <adec:decorative xmlns:adec="http://schemas.microsoft.com/office/drawing/2017/decorative" val="1"/>
              </a:ext>
            </a:extLst>
          </p:cNvPr>
          <p:cNvSpPr/>
          <p:nvPr/>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E7B0E5A4-57E2-7602-491D-37B816FD39F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bg1"/>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16288"/>
            <a:ext cx="8334246" cy="701877"/>
          </a:xfrm>
        </p:spPr>
        <p:txBody>
          <a:bodyPr anchor="t">
            <a:noAutofit/>
          </a:bodyPr>
          <a:lstStyle>
            <a:lvl1pPr marL="0" indent="0">
              <a:buNone/>
              <a:defRPr sz="2300">
                <a:solidFill>
                  <a:schemeClr val="tx1">
                    <a:lumMod val="25000"/>
                    <a:lumOff val="7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tx1">
                    <a:lumMod val="90000"/>
                    <a:lumOff val="10000"/>
                  </a:schemeClr>
                </a:solidFill>
              </a:defRPr>
            </a:lvl1pPr>
          </a:lstStyle>
          <a:p>
            <a:pPr lvl="0"/>
            <a:r>
              <a:rPr lang="en-US" dirty="0"/>
              <a:t>Insert name, position</a:t>
            </a:r>
          </a:p>
        </p:txBody>
      </p:sp>
      <p:pic>
        <p:nvPicPr>
          <p:cNvPr id="4" name="Picture 3" descr="University of Wisconsin Sea Grant logo in white text on an orange background">
            <a:extLst>
              <a:ext uri="{FF2B5EF4-FFF2-40B4-BE49-F238E27FC236}">
                <a16:creationId xmlns:a16="http://schemas.microsoft.com/office/drawing/2014/main" id="{C2B0DF0E-5B1F-B83E-A1C9-E064B44E0AAE}"/>
              </a:ext>
            </a:extLst>
          </p:cNvPr>
          <p:cNvPicPr>
            <a:picLocks noChangeAspect="1"/>
          </p:cNvPicPr>
          <p:nvPr/>
        </p:nvPicPr>
        <p:blipFill>
          <a:blip r:embed="rId2"/>
          <a:srcRect/>
          <a:stretch/>
        </p:blipFill>
        <p:spPr>
          <a:xfrm>
            <a:off x="10788541" y="0"/>
            <a:ext cx="1155700" cy="1155700"/>
          </a:xfrm>
          <a:prstGeom prst="rect">
            <a:avLst/>
          </a:prstGeom>
        </p:spPr>
      </p:pic>
    </p:spTree>
    <p:extLst>
      <p:ext uri="{BB962C8B-B14F-4D97-AF65-F5344CB8AC3E}">
        <p14:creationId xmlns:p14="http://schemas.microsoft.com/office/powerpoint/2010/main" val="15456030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4_Title and Content_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42530529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_Title and Content_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2219900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4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17986158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2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tx1"/>
                </a:solidFill>
              </a:defRPr>
            </a:lvl1pPr>
          </a:lstStyle>
          <a:p>
            <a:r>
              <a:rPr lang="en-US" dirty="0"/>
              <a:t>Insert section header slide title</a:t>
            </a:r>
          </a:p>
        </p:txBody>
      </p:sp>
    </p:spTree>
    <p:extLst>
      <p:ext uri="{BB962C8B-B14F-4D97-AF65-F5344CB8AC3E}">
        <p14:creationId xmlns:p14="http://schemas.microsoft.com/office/powerpoint/2010/main" val="19071877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3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10000"/>
                    <a:lumOff val="90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1491618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Slide_light">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2BFF3FA-3EA8-B8D1-9427-A6FB58ADDC8D}"/>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39303641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1_Section Header_blac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25000"/>
                    <a:lumOff val="75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856EFDCA-0F37-B65D-EA97-DDFF7EC0B0CD}"/>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19356646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1_End-r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University of Wisconsin Sea Grant logo in white text on an orange background">
            <a:extLst>
              <a:ext uri="{FF2B5EF4-FFF2-40B4-BE49-F238E27FC236}">
                <a16:creationId xmlns:a16="http://schemas.microsoft.com/office/drawing/2014/main" id="{9442AFA6-CAED-D743-9BD0-FB7276EC21DE}"/>
              </a:ext>
            </a:extLst>
          </p:cNvPr>
          <p:cNvPicPr>
            <a:picLocks noChangeAspect="1"/>
          </p:cNvPicPr>
          <p:nvPr/>
        </p:nvPicPr>
        <p:blipFill>
          <a:blip r:embed="rId2"/>
          <a:srcRect/>
          <a:stretch/>
        </p:blipFill>
        <p:spPr>
          <a:xfrm>
            <a:off x="5161548" y="2639930"/>
            <a:ext cx="2139741" cy="1872275"/>
          </a:xfrm>
          <a:prstGeom prst="rect">
            <a:avLst/>
          </a:prstGeom>
        </p:spPr>
      </p:pic>
      <p:sp>
        <p:nvSpPr>
          <p:cNvPr id="2" name="Title 1">
            <a:extLst>
              <a:ext uri="{FF2B5EF4-FFF2-40B4-BE49-F238E27FC236}">
                <a16:creationId xmlns:a16="http://schemas.microsoft.com/office/drawing/2014/main" id="{A878A76A-7D1D-3E85-0AC5-9B02E65F248E}"/>
              </a:ext>
            </a:extLst>
          </p:cNvPr>
          <p:cNvSpPr>
            <a:spLocks noGrp="1"/>
          </p:cNvSpPr>
          <p:nvPr>
            <p:ph type="title" hasCustomPrompt="1"/>
          </p:nvPr>
        </p:nvSpPr>
        <p:spPr>
          <a:xfrm>
            <a:off x="0" y="-180060"/>
            <a:ext cx="10668000" cy="170121"/>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effectLst/>
                <a:latin typeface="Helvetica" pitchFamily="2" charset="0"/>
              </a:rPr>
              <a:t>Orange Closing Sign</a:t>
            </a:r>
          </a:p>
        </p:txBody>
      </p:sp>
    </p:spTree>
    <p:extLst>
      <p:ext uri="{BB962C8B-B14F-4D97-AF65-F5344CB8AC3E}">
        <p14:creationId xmlns:p14="http://schemas.microsoft.com/office/powerpoint/2010/main" val="18738623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2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Black Closing Slide</a:t>
            </a:r>
          </a:p>
        </p:txBody>
      </p:sp>
      <p:pic>
        <p:nvPicPr>
          <p:cNvPr id="5" name="Picture 4" descr="University of Wisconsin Sea Grant logo in white text on a gray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31428310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3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b="1" dirty="0">
                <a:solidFill>
                  <a:srgbClr val="181818"/>
                </a:solidFill>
                <a:effectLst/>
                <a:latin typeface="Arial" panose="020B0604020202020204" pitchFamily="34" charset="0"/>
              </a:rPr>
              <a:t>White Closing Slide</a:t>
            </a:r>
            <a:endParaRPr lang="en-US" dirty="0">
              <a:solidFill>
                <a:srgbClr val="181818"/>
              </a:solidFill>
              <a:effectLst/>
              <a:latin typeface="Arial" panose="020B0604020202020204" pitchFamily="34" charset="0"/>
            </a:endParaRPr>
          </a:p>
        </p:txBody>
      </p:sp>
      <p:pic>
        <p:nvPicPr>
          <p:cNvPr id="5" name="Picture 4" descr="University of Wisconsin Sea Grant logo in white text on an orange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295281" y="2639930"/>
            <a:ext cx="1872275" cy="1872275"/>
          </a:xfrm>
          <a:prstGeom prst="rect">
            <a:avLst/>
          </a:prstGeom>
        </p:spPr>
      </p:pic>
    </p:spTree>
    <p:extLst>
      <p:ext uri="{BB962C8B-B14F-4D97-AF65-F5344CB8AC3E}">
        <p14:creationId xmlns:p14="http://schemas.microsoft.com/office/powerpoint/2010/main" val="27118892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4_Title Slide_light">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userDrawn="1"/>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41264554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Title Slide_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B1C6F3-8D05-7245-98E0-6A89EF37B52B}"/>
              </a:ext>
              <a:ext uri="{C183D7F6-B498-43B3-948B-1728B52AA6E4}">
                <adec:decorative xmlns:adec="http://schemas.microsoft.com/office/drawing/2017/decorative" val="1"/>
              </a:ext>
            </a:extLst>
          </p:cNvPr>
          <p:cNvSpPr/>
          <p:nvPr userDrawn="1"/>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E7B0E5A4-57E2-7602-491D-37B816FD39F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bg1"/>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16288"/>
            <a:ext cx="8334246" cy="701877"/>
          </a:xfrm>
        </p:spPr>
        <p:txBody>
          <a:bodyPr anchor="t">
            <a:noAutofit/>
          </a:bodyPr>
          <a:lstStyle>
            <a:lvl1pPr marL="0" indent="0">
              <a:buNone/>
              <a:defRPr sz="2300">
                <a:solidFill>
                  <a:schemeClr val="tx1">
                    <a:lumMod val="25000"/>
                    <a:lumOff val="7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tx1">
                    <a:lumMod val="90000"/>
                    <a:lumOff val="10000"/>
                  </a:schemeClr>
                </a:solidFill>
              </a:defRPr>
            </a:lvl1pPr>
          </a:lstStyle>
          <a:p>
            <a:pPr lvl="0"/>
            <a:r>
              <a:rPr lang="en-US" dirty="0"/>
              <a:t>Insert name, position</a:t>
            </a:r>
          </a:p>
        </p:txBody>
      </p:sp>
      <p:pic>
        <p:nvPicPr>
          <p:cNvPr id="4" name="Picture 3" descr="University of Wisconsin Sea Grant logo in white text on an orange background">
            <a:extLst>
              <a:ext uri="{FF2B5EF4-FFF2-40B4-BE49-F238E27FC236}">
                <a16:creationId xmlns:a16="http://schemas.microsoft.com/office/drawing/2014/main" id="{C2B0DF0E-5B1F-B83E-A1C9-E064B44E0AAE}"/>
              </a:ext>
            </a:extLst>
          </p:cNvPr>
          <p:cNvPicPr>
            <a:picLocks noChangeAspect="1"/>
          </p:cNvPicPr>
          <p:nvPr userDrawn="1"/>
        </p:nvPicPr>
        <p:blipFill>
          <a:blip r:embed="rId2"/>
          <a:srcRect/>
          <a:stretch/>
        </p:blipFill>
        <p:spPr>
          <a:xfrm>
            <a:off x="10788541" y="0"/>
            <a:ext cx="1155700" cy="1155700"/>
          </a:xfrm>
          <a:prstGeom prst="rect">
            <a:avLst/>
          </a:prstGeom>
        </p:spPr>
      </p:pic>
    </p:spTree>
    <p:extLst>
      <p:ext uri="{BB962C8B-B14F-4D97-AF65-F5344CB8AC3E}">
        <p14:creationId xmlns:p14="http://schemas.microsoft.com/office/powerpoint/2010/main" val="34379249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5_Title and Content_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362628391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6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13939529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5_Title and Content_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74076709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6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146950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_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B1C6F3-8D05-7245-98E0-6A89EF37B52B}"/>
              </a:ext>
              <a:ext uri="{C183D7F6-B498-43B3-948B-1728B52AA6E4}">
                <adec:decorative xmlns:adec="http://schemas.microsoft.com/office/drawing/2017/decorative" val="1"/>
              </a:ext>
            </a:extLst>
          </p:cNvPr>
          <p:cNvSpPr/>
          <p:nvPr/>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E7B0E5A4-57E2-7602-491D-37B816FD39F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bg1"/>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16288"/>
            <a:ext cx="8334246" cy="701877"/>
          </a:xfrm>
        </p:spPr>
        <p:txBody>
          <a:bodyPr anchor="t">
            <a:noAutofit/>
          </a:bodyPr>
          <a:lstStyle>
            <a:lvl1pPr marL="0" indent="0">
              <a:buNone/>
              <a:defRPr sz="2300">
                <a:solidFill>
                  <a:schemeClr val="tx1">
                    <a:lumMod val="25000"/>
                    <a:lumOff val="7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tx1">
                    <a:lumMod val="90000"/>
                    <a:lumOff val="10000"/>
                  </a:schemeClr>
                </a:solidFill>
              </a:defRPr>
            </a:lvl1pPr>
          </a:lstStyle>
          <a:p>
            <a:pPr lvl="0"/>
            <a:r>
              <a:rPr lang="en-US" dirty="0"/>
              <a:t>Insert name, position</a:t>
            </a:r>
          </a:p>
        </p:txBody>
      </p:sp>
      <p:pic>
        <p:nvPicPr>
          <p:cNvPr id="4" name="Picture 3" descr="University of Wisconsin Sea Grant logo in white text on an orange background">
            <a:extLst>
              <a:ext uri="{FF2B5EF4-FFF2-40B4-BE49-F238E27FC236}">
                <a16:creationId xmlns:a16="http://schemas.microsoft.com/office/drawing/2014/main" id="{C2B0DF0E-5B1F-B83E-A1C9-E064B44E0AAE}"/>
              </a:ext>
            </a:extLst>
          </p:cNvPr>
          <p:cNvPicPr>
            <a:picLocks noChangeAspect="1"/>
          </p:cNvPicPr>
          <p:nvPr/>
        </p:nvPicPr>
        <p:blipFill>
          <a:blip r:embed="rId2"/>
          <a:srcRect/>
          <a:stretch/>
        </p:blipFill>
        <p:spPr>
          <a:xfrm>
            <a:off x="10788541" y="0"/>
            <a:ext cx="1155700" cy="1155700"/>
          </a:xfrm>
          <a:prstGeom prst="rect">
            <a:avLst/>
          </a:prstGeom>
        </p:spPr>
      </p:pic>
      <p:sp>
        <p:nvSpPr>
          <p:cNvPr id="5" name="Rectangle 4">
            <a:extLst>
              <a:ext uri="{FF2B5EF4-FFF2-40B4-BE49-F238E27FC236}">
                <a16:creationId xmlns:a16="http://schemas.microsoft.com/office/drawing/2014/main" id="{0383BF28-FA8A-1032-4D94-60B23160E948}"/>
              </a:ext>
              <a:ext uri="{C183D7F6-B498-43B3-948B-1728B52AA6E4}">
                <adec:decorative xmlns:adec="http://schemas.microsoft.com/office/drawing/2017/decorative" val="1"/>
              </a:ext>
            </a:extLst>
          </p:cNvPr>
          <p:cNvSpPr/>
          <p:nvPr/>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EFA19507-D6EF-4135-6D70-4BF172810D5D}"/>
              </a:ext>
            </a:extLst>
          </p:cNvPr>
          <p:cNvPicPr>
            <a:picLocks noChangeAspect="1"/>
          </p:cNvPicPr>
          <p:nvPr/>
        </p:nvPicPr>
        <p:blipFill>
          <a:blip r:embed="rId2"/>
          <a:srcRect/>
          <a:stretch/>
        </p:blipFill>
        <p:spPr>
          <a:xfrm>
            <a:off x="10788541" y="0"/>
            <a:ext cx="1155700" cy="1155700"/>
          </a:xfrm>
          <a:prstGeom prst="rect">
            <a:avLst/>
          </a:prstGeom>
        </p:spPr>
      </p:pic>
      <p:sp>
        <p:nvSpPr>
          <p:cNvPr id="7" name="Rectangle 6">
            <a:extLst>
              <a:ext uri="{FF2B5EF4-FFF2-40B4-BE49-F238E27FC236}">
                <a16:creationId xmlns:a16="http://schemas.microsoft.com/office/drawing/2014/main" id="{008D2935-D741-3D88-E876-F86E0B855139}"/>
              </a:ext>
              <a:ext uri="{C183D7F6-B498-43B3-948B-1728B52AA6E4}">
                <adec:decorative xmlns:adec="http://schemas.microsoft.com/office/drawing/2017/decorative" val="1"/>
              </a:ext>
            </a:extLst>
          </p:cNvPr>
          <p:cNvSpPr/>
          <p:nvPr userDrawn="1"/>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n orange background">
            <a:extLst>
              <a:ext uri="{FF2B5EF4-FFF2-40B4-BE49-F238E27FC236}">
                <a16:creationId xmlns:a16="http://schemas.microsoft.com/office/drawing/2014/main" id="{C330641B-7406-95BD-062B-4C439F83E0E0}"/>
              </a:ext>
            </a:extLst>
          </p:cNvPr>
          <p:cNvPicPr>
            <a:picLocks noChangeAspect="1"/>
          </p:cNvPicPr>
          <p:nvPr userDrawn="1"/>
        </p:nvPicPr>
        <p:blipFill>
          <a:blip r:embed="rId2"/>
          <a:srcRect/>
          <a:stretch/>
        </p:blipFill>
        <p:spPr>
          <a:xfrm>
            <a:off x="10788541" y="0"/>
            <a:ext cx="1155700" cy="1155700"/>
          </a:xfrm>
          <a:prstGeom prst="rect">
            <a:avLst/>
          </a:prstGeom>
        </p:spPr>
      </p:pic>
    </p:spTree>
    <p:extLst>
      <p:ext uri="{BB962C8B-B14F-4D97-AF65-F5344CB8AC3E}">
        <p14:creationId xmlns:p14="http://schemas.microsoft.com/office/powerpoint/2010/main" val="312547699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4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tx1"/>
                </a:solidFill>
              </a:defRPr>
            </a:lvl1pPr>
          </a:lstStyle>
          <a:p>
            <a:r>
              <a:rPr lang="en-US" dirty="0"/>
              <a:t>Insert section header slide title</a:t>
            </a:r>
          </a:p>
        </p:txBody>
      </p:sp>
    </p:spTree>
    <p:extLst>
      <p:ext uri="{BB962C8B-B14F-4D97-AF65-F5344CB8AC3E}">
        <p14:creationId xmlns:p14="http://schemas.microsoft.com/office/powerpoint/2010/main" val="289242742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5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10000"/>
                    <a:lumOff val="90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19082965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_Section Header_blac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25000"/>
                    <a:lumOff val="75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856EFDCA-0F37-B65D-EA97-DDFF7EC0B0CD}"/>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23757103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2_End-r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userDrawn="1"/>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University of Wisconsin Sea Grant logo in white text on an orange background">
            <a:extLst>
              <a:ext uri="{FF2B5EF4-FFF2-40B4-BE49-F238E27FC236}">
                <a16:creationId xmlns:a16="http://schemas.microsoft.com/office/drawing/2014/main" id="{9442AFA6-CAED-D743-9BD0-FB7276EC21DE}"/>
              </a:ext>
            </a:extLst>
          </p:cNvPr>
          <p:cNvPicPr>
            <a:picLocks noChangeAspect="1"/>
          </p:cNvPicPr>
          <p:nvPr userDrawn="1"/>
        </p:nvPicPr>
        <p:blipFill>
          <a:blip r:embed="rId2"/>
          <a:srcRect/>
          <a:stretch/>
        </p:blipFill>
        <p:spPr>
          <a:xfrm>
            <a:off x="5161548" y="2639930"/>
            <a:ext cx="2139741" cy="1872275"/>
          </a:xfrm>
          <a:prstGeom prst="rect">
            <a:avLst/>
          </a:prstGeom>
        </p:spPr>
      </p:pic>
      <p:sp>
        <p:nvSpPr>
          <p:cNvPr id="2" name="Title 1">
            <a:extLst>
              <a:ext uri="{FF2B5EF4-FFF2-40B4-BE49-F238E27FC236}">
                <a16:creationId xmlns:a16="http://schemas.microsoft.com/office/drawing/2014/main" id="{A878A76A-7D1D-3E85-0AC5-9B02E65F248E}"/>
              </a:ext>
            </a:extLst>
          </p:cNvPr>
          <p:cNvSpPr>
            <a:spLocks noGrp="1"/>
          </p:cNvSpPr>
          <p:nvPr>
            <p:ph type="title" hasCustomPrompt="1"/>
          </p:nvPr>
        </p:nvSpPr>
        <p:spPr>
          <a:xfrm>
            <a:off x="0" y="-180060"/>
            <a:ext cx="10668000" cy="170121"/>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effectLst/>
                <a:latin typeface="Helvetica" pitchFamily="2" charset="0"/>
              </a:rPr>
              <a:t>Orange Closing Sign</a:t>
            </a:r>
          </a:p>
        </p:txBody>
      </p:sp>
    </p:spTree>
    <p:extLst>
      <p:ext uri="{BB962C8B-B14F-4D97-AF65-F5344CB8AC3E}">
        <p14:creationId xmlns:p14="http://schemas.microsoft.com/office/powerpoint/2010/main" val="25831203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4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Black Closing Slide</a:t>
            </a:r>
          </a:p>
        </p:txBody>
      </p:sp>
      <p:pic>
        <p:nvPicPr>
          <p:cNvPr id="5" name="Picture 4" descr="University of Wisconsin Sea Grant logo in white text on a gray background">
            <a:extLst>
              <a:ext uri="{FF2B5EF4-FFF2-40B4-BE49-F238E27FC236}">
                <a16:creationId xmlns:a16="http://schemas.microsoft.com/office/drawing/2014/main" id="{2125341B-9FCD-D414-3259-5849E1198405}"/>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23148270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5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b="1" dirty="0">
                <a:solidFill>
                  <a:srgbClr val="181818"/>
                </a:solidFill>
                <a:effectLst/>
                <a:latin typeface="Arial" panose="020B0604020202020204" pitchFamily="34" charset="0"/>
              </a:rPr>
              <a:t>White Closing Slide</a:t>
            </a:r>
            <a:endParaRPr lang="en-US" dirty="0">
              <a:solidFill>
                <a:srgbClr val="181818"/>
              </a:solidFill>
              <a:effectLst/>
              <a:latin typeface="Arial" panose="020B0604020202020204" pitchFamily="34" charset="0"/>
            </a:endParaRPr>
          </a:p>
        </p:txBody>
      </p:sp>
      <p:pic>
        <p:nvPicPr>
          <p:cNvPr id="5" name="Picture 4" descr="University of Wisconsin Sea Grant logo in white text on an orange background">
            <a:extLst>
              <a:ext uri="{FF2B5EF4-FFF2-40B4-BE49-F238E27FC236}">
                <a16:creationId xmlns:a16="http://schemas.microsoft.com/office/drawing/2014/main" id="{2125341B-9FCD-D414-3259-5849E1198405}"/>
              </a:ext>
            </a:extLst>
          </p:cNvPr>
          <p:cNvPicPr>
            <a:picLocks noChangeAspect="1"/>
          </p:cNvPicPr>
          <p:nvPr userDrawn="1"/>
        </p:nvPicPr>
        <p:blipFill>
          <a:blip r:embed="rId2"/>
          <a:srcRect/>
          <a:stretch/>
        </p:blipFill>
        <p:spPr>
          <a:xfrm>
            <a:off x="5295281" y="2639930"/>
            <a:ext cx="1872275" cy="1872275"/>
          </a:xfrm>
          <a:prstGeom prst="rect">
            <a:avLst/>
          </a:prstGeom>
        </p:spPr>
      </p:pic>
    </p:spTree>
    <p:extLst>
      <p:ext uri="{BB962C8B-B14F-4D97-AF65-F5344CB8AC3E}">
        <p14:creationId xmlns:p14="http://schemas.microsoft.com/office/powerpoint/2010/main" val="4114244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_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defRPr>
                <a:latin typeface="+mn-lt"/>
                <a:cs typeface="Arial" panose="020B0604020202020204" pitchFamily="34" charset="0"/>
              </a:defRPr>
            </a:lvl1p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521538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lgn="l">
              <a:defRPr>
                <a:latin typeface="+mn-lt"/>
                <a:cs typeface="Arial" panose="020B0604020202020204" pitchFamily="34" charset="0"/>
              </a:defRPr>
            </a:lvl1p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462127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924857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_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lgn="l">
              <a:defRPr>
                <a:latin typeface="+mn-lt"/>
                <a:cs typeface="Arial" panose="020B0604020202020204" pitchFamily="34" charset="0"/>
              </a:defRPr>
            </a:lvl1p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723473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lgn="l">
              <a:defRPr>
                <a:latin typeface="+mn-lt"/>
                <a:cs typeface="Arial" panose="020B0604020202020204" pitchFamily="34" charset="0"/>
              </a:defRPr>
            </a:lvl1p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952186333"/>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image" Target="../media/image1.pn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457200"/>
            <a:ext cx="10668000" cy="1066800"/>
          </a:xfrm>
          <a:prstGeom prst="rect">
            <a:avLst/>
          </a:prstGeom>
        </p:spPr>
        <p:txBody>
          <a:bodyPr vert="horz" lIns="0" tIns="45720" rIns="0" bIns="0" rtlCol="0" anchor="b" anchorCtr="0">
            <a:normAutofit/>
          </a:bodyPr>
          <a:lstStyle/>
          <a:p>
            <a:endParaRPr lang="en-US" dirty="0"/>
          </a:p>
        </p:txBody>
      </p:sp>
      <p:sp>
        <p:nvSpPr>
          <p:cNvPr id="3" name="Text Placeholder 2"/>
          <p:cNvSpPr>
            <a:spLocks noGrp="1"/>
          </p:cNvSpPr>
          <p:nvPr>
            <p:ph type="body" idx="1"/>
          </p:nvPr>
        </p:nvSpPr>
        <p:spPr>
          <a:xfrm>
            <a:off x="1485900" y="1828799"/>
            <a:ext cx="9677400" cy="4457701"/>
          </a:xfrm>
          <a:prstGeom prst="rect">
            <a:avLst/>
          </a:prstGeom>
        </p:spPr>
        <p:txBody>
          <a:bodyPr vert="horz" lIns="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0" y="6505056"/>
            <a:ext cx="12192000" cy="352943"/>
          </a:xfrm>
          <a:prstGeom prst="rect">
            <a:avLst/>
          </a:prstGeom>
          <a:solidFill>
            <a:srgbClr val="555556"/>
          </a:solidFill>
          <a:ln>
            <a:noFill/>
          </a:ln>
        </p:spPr>
        <p:txBody>
          <a:bodyPr vert="horz" wrap="square" lIns="91440" tIns="64008" rIns="91440" bIns="64008" rtlCol="0" anchor="ctr">
            <a:spAutoFit/>
          </a:bodyPr>
          <a:lstStyle>
            <a:lvl1pPr algn="l">
              <a:defRPr sz="1400" b="0" i="0">
                <a:solidFill>
                  <a:schemeClr val="bg1"/>
                </a:solidFill>
                <a:latin typeface="+mn-lt"/>
                <a:ea typeface="Red Hat Text" panose="02010303040201060303" pitchFamily="2" charset="0"/>
                <a:cs typeface="Red Hat Text" panose="02010303040201060303" pitchFamily="2" charset="0"/>
              </a:defRPr>
            </a:lvl1pPr>
          </a:lstStyle>
          <a:p>
            <a:r>
              <a:rPr lang="en-US"/>
              <a:t>Coastal Terms Answer Key</a:t>
            </a:r>
            <a:endParaRPr lang="en-US" dirty="0"/>
          </a:p>
        </p:txBody>
      </p:sp>
      <p:pic>
        <p:nvPicPr>
          <p:cNvPr id="8" name="Picture 7" descr="University of Wisconsin Sea Grant logo in white text on an orange background">
            <a:extLst>
              <a:ext uri="{FF2B5EF4-FFF2-40B4-BE49-F238E27FC236}">
                <a16:creationId xmlns:a16="http://schemas.microsoft.com/office/drawing/2014/main" id="{0E552B7F-AB27-DB49-8004-05CB28567967}"/>
              </a:ext>
            </a:extLst>
          </p:cNvPr>
          <p:cNvPicPr>
            <a:picLocks noChangeAspect="1"/>
          </p:cNvPicPr>
          <p:nvPr/>
        </p:nvPicPr>
        <p:blipFill>
          <a:blip r:embed="rId47"/>
          <a:srcRect/>
          <a:stretch/>
        </p:blipFill>
        <p:spPr>
          <a:xfrm>
            <a:off x="10788541" y="0"/>
            <a:ext cx="1155700" cy="1155700"/>
          </a:xfrm>
          <a:prstGeom prst="rect">
            <a:avLst/>
          </a:prstGeom>
        </p:spPr>
      </p:pic>
      <p:pic>
        <p:nvPicPr>
          <p:cNvPr id="4" name="Picture 3" descr="University of Wisconsin Sea Grant logo in white text on an orange background">
            <a:extLst>
              <a:ext uri="{FF2B5EF4-FFF2-40B4-BE49-F238E27FC236}">
                <a16:creationId xmlns:a16="http://schemas.microsoft.com/office/drawing/2014/main" id="{8BF61B63-9D5E-A295-2037-7676A81FAF9D}"/>
              </a:ext>
            </a:extLst>
          </p:cNvPr>
          <p:cNvPicPr>
            <a:picLocks noChangeAspect="1"/>
          </p:cNvPicPr>
          <p:nvPr/>
        </p:nvPicPr>
        <p:blipFill>
          <a:blip r:embed="rId47"/>
          <a:srcRect/>
          <a:stretch/>
        </p:blipFill>
        <p:spPr>
          <a:xfrm>
            <a:off x="10788541" y="0"/>
            <a:ext cx="1155700" cy="1155700"/>
          </a:xfrm>
          <a:prstGeom prst="rect">
            <a:avLst/>
          </a:prstGeom>
        </p:spPr>
      </p:pic>
      <p:pic>
        <p:nvPicPr>
          <p:cNvPr id="6" name="Picture 5" descr="University of Wisconsin Sea Grant logo in white text on an orange background">
            <a:extLst>
              <a:ext uri="{FF2B5EF4-FFF2-40B4-BE49-F238E27FC236}">
                <a16:creationId xmlns:a16="http://schemas.microsoft.com/office/drawing/2014/main" id="{6797895E-300C-2104-8F62-01B6ABA447E6}"/>
              </a:ext>
            </a:extLst>
          </p:cNvPr>
          <p:cNvPicPr>
            <a:picLocks noChangeAspect="1"/>
          </p:cNvPicPr>
          <p:nvPr userDrawn="1"/>
        </p:nvPicPr>
        <p:blipFill>
          <a:blip r:embed="rId47"/>
          <a:srcRect/>
          <a:stretch/>
        </p:blipFill>
        <p:spPr>
          <a:xfrm>
            <a:off x="10788541" y="0"/>
            <a:ext cx="1155700" cy="1155700"/>
          </a:xfrm>
          <a:prstGeom prst="rect">
            <a:avLst/>
          </a:prstGeom>
        </p:spPr>
      </p:pic>
    </p:spTree>
    <p:extLst>
      <p:ext uri="{BB962C8B-B14F-4D97-AF65-F5344CB8AC3E}">
        <p14:creationId xmlns:p14="http://schemas.microsoft.com/office/powerpoint/2010/main" val="43510291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 id="2147483703" r:id="rId18"/>
    <p:sldLayoutId id="2147483704" r:id="rId19"/>
    <p:sldLayoutId id="2147483705" r:id="rId20"/>
    <p:sldLayoutId id="2147483706" r:id="rId21"/>
    <p:sldLayoutId id="2147483707" r:id="rId22"/>
    <p:sldLayoutId id="2147483708" r:id="rId23"/>
    <p:sldLayoutId id="2147483709" r:id="rId24"/>
    <p:sldLayoutId id="2147483710" r:id="rId25"/>
    <p:sldLayoutId id="2147483711" r:id="rId26"/>
    <p:sldLayoutId id="2147483712" r:id="rId27"/>
    <p:sldLayoutId id="2147483713" r:id="rId28"/>
    <p:sldLayoutId id="2147483714" r:id="rId29"/>
    <p:sldLayoutId id="2147483715" r:id="rId30"/>
    <p:sldLayoutId id="2147483716" r:id="rId31"/>
    <p:sldLayoutId id="2147483717" r:id="rId32"/>
    <p:sldLayoutId id="2147483718" r:id="rId33"/>
    <p:sldLayoutId id="2147483661" r:id="rId34"/>
    <p:sldLayoutId id="2147483672" r:id="rId35"/>
    <p:sldLayoutId id="2147483662" r:id="rId36"/>
    <p:sldLayoutId id="2147483681" r:id="rId37"/>
    <p:sldLayoutId id="2147483674" r:id="rId38"/>
    <p:sldLayoutId id="2147483682" r:id="rId39"/>
    <p:sldLayoutId id="2147483663" r:id="rId40"/>
    <p:sldLayoutId id="2147483678" r:id="rId41"/>
    <p:sldLayoutId id="2147483673" r:id="rId42"/>
    <p:sldLayoutId id="2147483676" r:id="rId43"/>
    <p:sldLayoutId id="2147483677" r:id="rId44"/>
    <p:sldLayoutId id="2147483679" r:id="rId45"/>
  </p:sldLayoutIdLst>
  <p:hf sldNum="0" hdr="0" dt="0"/>
  <p:txStyles>
    <p:titleStyle>
      <a:lvl1pPr algn="l" defTabSz="914400" rtl="0" eaLnBrk="1" latinLnBrk="0" hangingPunct="1">
        <a:lnSpc>
          <a:spcPct val="90000"/>
        </a:lnSpc>
        <a:spcBef>
          <a:spcPct val="0"/>
        </a:spcBef>
        <a:buNone/>
        <a:defRPr sz="3200" b="1" i="0" kern="1200">
          <a:solidFill>
            <a:schemeClr val="tx1"/>
          </a:solidFill>
          <a:latin typeface="+mj-lt"/>
          <a:ea typeface="Red Hat Display" panose="02010303040201060303" pitchFamily="2" charset="0"/>
          <a:cs typeface="Red Hat Display" panose="02010303040201060303" pitchFamily="2" charset="0"/>
        </a:defRPr>
      </a:lvl1pPr>
    </p:titleStyle>
    <p:bodyStyle>
      <a:lvl1pPr marL="176213" indent="-176213" algn="l" defTabSz="914400" rtl="0" eaLnBrk="1" latinLnBrk="0" hangingPunct="1">
        <a:lnSpc>
          <a:spcPct val="90000"/>
        </a:lnSpc>
        <a:spcBef>
          <a:spcPts val="1000"/>
        </a:spcBef>
        <a:buClr>
          <a:schemeClr val="accent1"/>
        </a:buClr>
        <a:buSzPct val="90000"/>
        <a:buFont typeface="Arial" panose="020B0604020202020204" pitchFamily="34" charset="0"/>
        <a:buChar char="•"/>
        <a:tabLst/>
        <a:defRPr sz="2600" b="0" i="0" kern="1200">
          <a:solidFill>
            <a:schemeClr val="tx1"/>
          </a:solidFill>
          <a:latin typeface="+mn-lt"/>
          <a:ea typeface="Red Hat Text" panose="02010303040201060303" pitchFamily="2" charset="0"/>
          <a:cs typeface="Red Hat Text" panose="02010303040201060303" pitchFamily="2" charset="0"/>
        </a:defRPr>
      </a:lvl1pPr>
      <a:lvl2pPr marL="635000" indent="-177800" algn="l" defTabSz="914400" rtl="0" eaLnBrk="1" latinLnBrk="0" hangingPunct="1">
        <a:lnSpc>
          <a:spcPct val="90000"/>
        </a:lnSpc>
        <a:spcBef>
          <a:spcPts val="500"/>
        </a:spcBef>
        <a:buFont typeface="Arial" panose="020B0604020202020204" pitchFamily="34" charset="0"/>
        <a:buChar char="•"/>
        <a:tabLst/>
        <a:defRPr sz="2100" b="0" i="0" kern="1200">
          <a:solidFill>
            <a:schemeClr val="tx1"/>
          </a:solidFill>
          <a:latin typeface="+mn-lt"/>
          <a:ea typeface="Red Hat Text" panose="02010303040201060303" pitchFamily="2" charset="0"/>
          <a:cs typeface="Red Hat Text" panose="02010303040201060303" pitchFamily="2" charset="0"/>
        </a:defRPr>
      </a:lvl2pPr>
      <a:lvl3pPr marL="1092200" indent="-177800"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mn-lt"/>
          <a:ea typeface="Red Hat Text" panose="02010303040201060303" pitchFamily="2" charset="0"/>
          <a:cs typeface="Red Hat Text" panose="02010303040201060303" pitchFamily="2" charset="0"/>
        </a:defRPr>
      </a:lvl3pPr>
      <a:lvl4pPr marL="1543050" indent="-171450" algn="l" defTabSz="914400" rtl="0" eaLnBrk="1" latinLnBrk="0" hangingPunct="1">
        <a:lnSpc>
          <a:spcPct val="90000"/>
        </a:lnSpc>
        <a:spcBef>
          <a:spcPts val="500"/>
        </a:spcBef>
        <a:buFont typeface="Arial" panose="020B0604020202020204" pitchFamily="34" charset="0"/>
        <a:buChar char="•"/>
        <a:tabLst/>
        <a:defRPr sz="1800" b="0" i="0" kern="1200">
          <a:solidFill>
            <a:schemeClr val="tx1"/>
          </a:solidFill>
          <a:latin typeface="+mn-lt"/>
          <a:ea typeface="Red Hat Text" panose="02010303040201060303" pitchFamily="2" charset="0"/>
          <a:cs typeface="Red Hat Text" panose="02010303040201060303" pitchFamily="2" charset="0"/>
        </a:defRPr>
      </a:lvl4pPr>
      <a:lvl5pPr marL="2001838" indent="-173038" algn="l" defTabSz="914400" rtl="0" eaLnBrk="1" latinLnBrk="0" hangingPunct="1">
        <a:lnSpc>
          <a:spcPct val="90000"/>
        </a:lnSpc>
        <a:spcBef>
          <a:spcPts val="500"/>
        </a:spcBef>
        <a:buFont typeface="Arial" panose="020B0604020202020204" pitchFamily="34" charset="0"/>
        <a:buChar char="•"/>
        <a:tabLst/>
        <a:defRPr sz="1800" b="0" i="0" kern="1200">
          <a:solidFill>
            <a:schemeClr val="tx1"/>
          </a:solidFill>
          <a:latin typeface="+mn-lt"/>
          <a:ea typeface="Red Hat Text" panose="02010303040201060303" pitchFamily="2" charset="0"/>
          <a:cs typeface="Red Hat Text" panose="02010303040201060303"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5" orient="horz" pos="72" userDrawn="1">
          <p15:clr>
            <a:srgbClr val="F26B43"/>
          </p15:clr>
        </p15:guide>
        <p15:guide id="26" pos="72" userDrawn="1">
          <p15:clr>
            <a:srgbClr val="F26B43"/>
          </p15:clr>
        </p15:guide>
        <p15:guide id="27" pos="7608" userDrawn="1">
          <p15:clr>
            <a:srgbClr val="F26B43"/>
          </p15:clr>
        </p15:guide>
        <p15:guide id="28" pos="312" userDrawn="1">
          <p15:clr>
            <a:srgbClr val="F26B43"/>
          </p15:clr>
        </p15:guide>
        <p15:guide id="29" pos="7248" userDrawn="1">
          <p15:clr>
            <a:srgbClr val="F26B43"/>
          </p15:clr>
        </p15:guide>
        <p15:guide id="30" orient="horz" pos="4248" userDrawn="1">
          <p15:clr>
            <a:srgbClr val="F26B43"/>
          </p15:clr>
        </p15:guide>
        <p15:guide id="31" orient="horz" pos="288" userDrawn="1">
          <p15:clr>
            <a:srgbClr val="F26B43"/>
          </p15:clr>
        </p15:guide>
        <p15:guide id="32" orient="horz" pos="960" userDrawn="1">
          <p15:clr>
            <a:srgbClr val="F26B43"/>
          </p15:clr>
        </p15:guide>
        <p15:guide id="33" pos="7032" userDrawn="1">
          <p15:clr>
            <a:srgbClr val="F26B43"/>
          </p15:clr>
        </p15:guide>
        <p15:guide id="34" pos="936" userDrawn="1">
          <p15:clr>
            <a:srgbClr val="F26B43"/>
          </p15:clr>
        </p15:guide>
        <p15:guide id="35" orient="horz" pos="1152" userDrawn="1">
          <p15:clr>
            <a:srgbClr val="F26B43"/>
          </p15:clr>
        </p15:guide>
        <p15:guide id="36" orient="horz" pos="39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F297C0B-4763-30D7-E66D-507188FF5EFA}"/>
              </a:ext>
            </a:extLst>
          </p:cNvPr>
          <p:cNvSpPr>
            <a:spLocks noGrp="1"/>
          </p:cNvSpPr>
          <p:nvPr>
            <p:ph type="title"/>
          </p:nvPr>
        </p:nvSpPr>
        <p:spPr/>
        <p:txBody>
          <a:bodyPr/>
          <a:lstStyle/>
          <a:p>
            <a:r>
              <a:rPr lang="en-US"/>
              <a:t>Coastal Terms Answer Key</a:t>
            </a:r>
          </a:p>
        </p:txBody>
      </p:sp>
      <p:sp>
        <p:nvSpPr>
          <p:cNvPr id="2" name="Text Placeholder 1">
            <a:extLst>
              <a:ext uri="{FF2B5EF4-FFF2-40B4-BE49-F238E27FC236}">
                <a16:creationId xmlns:a16="http://schemas.microsoft.com/office/drawing/2014/main" id="{FA512310-CD8C-22A8-3B35-C24D5EAE98EC}"/>
              </a:ext>
            </a:extLst>
          </p:cNvPr>
          <p:cNvSpPr>
            <a:spLocks noGrp="1"/>
          </p:cNvSpPr>
          <p:nvPr>
            <p:ph type="body" sz="quarter" idx="12"/>
          </p:nvPr>
        </p:nvSpPr>
        <p:spPr>
          <a:xfrm>
            <a:off x="851889" y="3320267"/>
            <a:ext cx="6246495" cy="701877"/>
          </a:xfrm>
        </p:spPr>
        <p:txBody>
          <a:bodyPr/>
          <a:lstStyle/>
          <a:p>
            <a:r>
              <a:rPr lang="en-US" dirty="0"/>
              <a:t>Lesson 2 The Coastal Features and Processes of the Great Lakes</a:t>
            </a:r>
          </a:p>
        </p:txBody>
      </p:sp>
      <p:sp>
        <p:nvSpPr>
          <p:cNvPr id="3" name="Text Placeholder 2">
            <a:extLst>
              <a:ext uri="{FF2B5EF4-FFF2-40B4-BE49-F238E27FC236}">
                <a16:creationId xmlns:a16="http://schemas.microsoft.com/office/drawing/2014/main" id="{B5E0781E-1943-2597-D18E-0E33F14C5675}"/>
              </a:ext>
            </a:extLst>
          </p:cNvPr>
          <p:cNvSpPr>
            <a:spLocks noGrp="1"/>
          </p:cNvSpPr>
          <p:nvPr>
            <p:ph type="body" sz="quarter" idx="13"/>
          </p:nvPr>
        </p:nvSpPr>
        <p:spPr>
          <a:xfrm>
            <a:off x="631371" y="5953913"/>
            <a:ext cx="10531930" cy="701876"/>
          </a:xfrm>
        </p:spPr>
        <p:txBody>
          <a:bodyPr anchor="b">
            <a:noAutofit/>
          </a:bodyPr>
          <a:lstStyle/>
          <a:p>
            <a:pPr>
              <a:lnSpc>
                <a:spcPct val="120000"/>
              </a:lnSpc>
              <a:spcBef>
                <a:spcPts val="0"/>
              </a:spcBef>
              <a:spcAft>
                <a:spcPts val="500"/>
              </a:spcAft>
            </a:pPr>
            <a:r>
              <a:rPr lang="en-US" sz="800" b="0" dirty="0"/>
              <a:t>Wisconsin Sea Grant © October 2025|  Coastal Engineering Education: People, Place and Practice: Lesson 2 The Coastal Features and Processes of the Great </a:t>
            </a:r>
            <a:r>
              <a:rPr lang="en-US" sz="800" dirty="0"/>
              <a:t>Lakes </a:t>
            </a:r>
            <a:r>
              <a:rPr lang="en-US" sz="800" dirty="0">
                <a:cs typeface="Arial"/>
              </a:rPr>
              <a:t>            Image used with written permission by JB the Explorer </a:t>
            </a:r>
            <a:endParaRPr lang="en-US" sz="800" b="0" dirty="0"/>
          </a:p>
          <a:p>
            <a:pPr>
              <a:lnSpc>
                <a:spcPct val="120000"/>
              </a:lnSpc>
              <a:spcBef>
                <a:spcPts val="0"/>
              </a:spcBef>
            </a:pPr>
            <a:r>
              <a:rPr lang="en-US" sz="800" b="0" dirty="0"/>
              <a:t>This curriculum was prepared by Adam </a:t>
            </a:r>
            <a:r>
              <a:rPr lang="en-US" sz="800" dirty="0" err="1"/>
              <a:t>Bechle</a:t>
            </a:r>
            <a:r>
              <a:rPr lang="en-US" sz="800" dirty="0"/>
              <a:t>, Ginny</a:t>
            </a:r>
            <a:r>
              <a:rPr lang="en-US" sz="800" b="0" dirty="0"/>
              <a:t> Carlton, </a:t>
            </a:r>
            <a:r>
              <a:rPr lang="en-US" sz="800" dirty="0"/>
              <a:t>and Anne Moser under</a:t>
            </a:r>
            <a:r>
              <a:rPr lang="en-US" sz="800" b="0" dirty="0"/>
              <a:t> award number NA21NOS4290005 from the Great Lakes Bay Watershed Education and Training (B-WET) program of the National Oceanic and Atmospheric Administration (NOAA), U.S. Department of Commerce. The statements, findings, conclusions and recommendations are those of the author(s) and do not necessarily reflect the views of NOAA or the U.S. Department of Commerce.</a:t>
            </a:r>
          </a:p>
        </p:txBody>
      </p:sp>
    </p:spTree>
    <p:extLst>
      <p:ext uri="{BB962C8B-B14F-4D97-AF65-F5344CB8AC3E}">
        <p14:creationId xmlns:p14="http://schemas.microsoft.com/office/powerpoint/2010/main" val="1487772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3A3E1-3C99-4208-8D2E-138947D3EE46}"/>
              </a:ext>
            </a:extLst>
          </p:cNvPr>
          <p:cNvSpPr>
            <a:spLocks noGrp="1"/>
          </p:cNvSpPr>
          <p:nvPr>
            <p:ph type="title"/>
          </p:nvPr>
        </p:nvSpPr>
        <p:spPr/>
        <p:txBody>
          <a:bodyPr/>
          <a:lstStyle/>
          <a:p>
            <a:r>
              <a:rPr lang="en-US" dirty="0"/>
              <a:t>Coastal Terms – Drag and Drop – Answer Key</a:t>
            </a:r>
          </a:p>
        </p:txBody>
      </p:sp>
      <p:pic>
        <p:nvPicPr>
          <p:cNvPr id="5" name="coastal terms graphic" descr="Drawing of typical coastal features including the upland, beach, nearshore, and offshore areas. With the location and coastal profile of bar, shoreline, dune, bluff, bluff toe, and bluff face depicted. ">
            <a:extLst>
              <a:ext uri="{FF2B5EF4-FFF2-40B4-BE49-F238E27FC236}">
                <a16:creationId xmlns:a16="http://schemas.microsoft.com/office/drawing/2014/main" id="{56F89FCB-0E1E-4E3A-AF00-0475DDC8C235}"/>
              </a:ext>
            </a:extLst>
          </p:cNvPr>
          <p:cNvPicPr preferRelativeResize="0"/>
          <p:nvPr/>
        </p:nvPicPr>
        <p:blipFill rotWithShape="1">
          <a:blip r:embed="rId3">
            <a:alphaModFix/>
          </a:blip>
          <a:srcRect/>
          <a:stretch/>
        </p:blipFill>
        <p:spPr>
          <a:xfrm>
            <a:off x="495300" y="2309567"/>
            <a:ext cx="11122362" cy="3982617"/>
          </a:xfrm>
          <a:prstGeom prst="rect">
            <a:avLst/>
          </a:prstGeom>
          <a:noFill/>
          <a:ln>
            <a:noFill/>
          </a:ln>
        </p:spPr>
      </p:pic>
      <p:cxnSp>
        <p:nvCxnSpPr>
          <p:cNvPr id="6" name="arrow">
            <a:extLst>
              <a:ext uri="{FF2B5EF4-FFF2-40B4-BE49-F238E27FC236}">
                <a16:creationId xmlns:a16="http://schemas.microsoft.com/office/drawing/2014/main" id="{927CBC76-CA75-7973-76D5-F3E194FF0669}"/>
              </a:ext>
              <a:ext uri="{C183D7F6-B498-43B3-948B-1728B52AA6E4}">
                <adec:decorative xmlns:adec="http://schemas.microsoft.com/office/drawing/2017/decorative" val="1"/>
              </a:ext>
            </a:extLst>
          </p:cNvPr>
          <p:cNvCxnSpPr/>
          <p:nvPr/>
        </p:nvCxnSpPr>
        <p:spPr>
          <a:xfrm flipH="1">
            <a:off x="2070362" y="3367503"/>
            <a:ext cx="394748" cy="122993"/>
          </a:xfrm>
          <a:prstGeom prst="straightConnector1">
            <a:avLst/>
          </a:prstGeom>
          <a:noFill/>
          <a:ln w="19050" cap="flat" cmpd="sng">
            <a:solidFill>
              <a:schemeClr val="dk1"/>
            </a:solidFill>
            <a:prstDash val="solid"/>
            <a:miter lim="800000"/>
            <a:headEnd type="none" w="sm" len="sm"/>
            <a:tailEnd type="triangle" w="med" len="med"/>
          </a:ln>
        </p:spPr>
      </p:cxnSp>
      <p:sp>
        <p:nvSpPr>
          <p:cNvPr id="4" name="Footer Placeholder 3">
            <a:extLst>
              <a:ext uri="{FF2B5EF4-FFF2-40B4-BE49-F238E27FC236}">
                <a16:creationId xmlns:a16="http://schemas.microsoft.com/office/drawing/2014/main" id="{EC4F53D0-3001-A1F7-C3C4-D65898A1B77B}"/>
              </a:ext>
              <a:ext uri="{C183D7F6-B498-43B3-948B-1728B52AA6E4}">
                <adec:decorative xmlns:adec="http://schemas.microsoft.com/office/drawing/2017/decorative" val="1"/>
              </a:ext>
            </a:extLst>
          </p:cNvPr>
          <p:cNvSpPr>
            <a:spLocks noGrp="1"/>
          </p:cNvSpPr>
          <p:nvPr>
            <p:ph type="ftr" sz="quarter" idx="11"/>
          </p:nvPr>
        </p:nvSpPr>
        <p:spPr>
          <a:xfrm>
            <a:off x="0" y="6505057"/>
            <a:ext cx="12192000" cy="352943"/>
          </a:xfrm>
        </p:spPr>
        <p:txBody>
          <a:bodyPr/>
          <a:lstStyle/>
          <a:p>
            <a:r>
              <a:rPr lang="en-US" dirty="0"/>
              <a:t>Coastal Terms Answer Key</a:t>
            </a:r>
          </a:p>
        </p:txBody>
      </p:sp>
    </p:spTree>
    <p:extLst>
      <p:ext uri="{BB962C8B-B14F-4D97-AF65-F5344CB8AC3E}">
        <p14:creationId xmlns:p14="http://schemas.microsoft.com/office/powerpoint/2010/main" val="1271406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AB4E0-7CB0-5DEE-55A5-24E4938F7EB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B7B0601-8105-8461-2060-1B0244D0185A}"/>
              </a:ext>
            </a:extLst>
          </p:cNvPr>
          <p:cNvSpPr>
            <a:spLocks noGrp="1"/>
          </p:cNvSpPr>
          <p:nvPr>
            <p:ph type="title"/>
          </p:nvPr>
        </p:nvSpPr>
        <p:spPr>
          <a:xfrm>
            <a:off x="507590" y="-206478"/>
            <a:ext cx="10668000" cy="1066800"/>
          </a:xfrm>
        </p:spPr>
        <p:txBody>
          <a:bodyPr/>
          <a:lstStyle/>
          <a:p>
            <a:r>
              <a:rPr lang="en-US" dirty="0"/>
              <a:t>Coastal Terms</a:t>
            </a:r>
          </a:p>
        </p:txBody>
      </p:sp>
      <p:sp>
        <p:nvSpPr>
          <p:cNvPr id="9" name="TextBox 8">
            <a:extLst>
              <a:ext uri="{FF2B5EF4-FFF2-40B4-BE49-F238E27FC236}">
                <a16:creationId xmlns:a16="http://schemas.microsoft.com/office/drawing/2014/main" id="{4817315A-75E3-4639-AA3D-ACD2EC1D076F}"/>
              </a:ext>
            </a:extLst>
          </p:cNvPr>
          <p:cNvSpPr txBox="1"/>
          <p:nvPr/>
        </p:nvSpPr>
        <p:spPr>
          <a:xfrm>
            <a:off x="503903" y="860323"/>
            <a:ext cx="11184193" cy="59965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r>
              <a:rPr lang="en-US" sz="2400" b="1" baseline="0" dirty="0">
                <a:solidFill>
                  <a:srgbClr val="FF0000"/>
                </a:solidFill>
                <a:latin typeface="Calibri"/>
                <a:ea typeface="Segoe UI"/>
                <a:cs typeface="Segoe UI"/>
              </a:rPr>
              <a:t>Bar</a:t>
            </a:r>
            <a:r>
              <a:rPr lang="en-US" sz="2400" b="1" baseline="0" dirty="0">
                <a:latin typeface="Calibri"/>
                <a:ea typeface="Segoe UI"/>
                <a:cs typeface="Segoe UI"/>
              </a:rPr>
              <a:t> </a:t>
            </a:r>
            <a:r>
              <a:rPr lang="en-US" sz="2400" baseline="0" dirty="0">
                <a:latin typeface="Calibri"/>
                <a:ea typeface="Segoe UI"/>
                <a:cs typeface="Segoe UI"/>
              </a:rPr>
              <a:t>underwater ridge of sand running roughly parallel to the shore. </a:t>
            </a:r>
            <a:r>
              <a:rPr lang="en-US" sz="2400" dirty="0">
                <a:latin typeface="Calibri"/>
                <a:ea typeface="Segoe UI"/>
                <a:cs typeface="Segoe UI"/>
              </a:rPr>
              <a:t>​</a:t>
            </a:r>
            <a:endParaRPr lang="en-US" dirty="0">
              <a:cs typeface="Arial" panose="020B0604020202020204"/>
            </a:endParaRPr>
          </a:p>
          <a:p>
            <a:pPr rtl="0"/>
            <a:r>
              <a:rPr lang="en-US" sz="2400" b="1" baseline="0" dirty="0">
                <a:solidFill>
                  <a:srgbClr val="FF0000"/>
                </a:solidFill>
                <a:latin typeface="Calibri"/>
                <a:ea typeface="Segoe UI"/>
                <a:cs typeface="Segoe UI"/>
              </a:rPr>
              <a:t>Beach</a:t>
            </a:r>
            <a:r>
              <a:rPr lang="en-US" sz="2400" baseline="0" dirty="0">
                <a:latin typeface="Calibri"/>
                <a:ea typeface="Segoe UI"/>
                <a:cs typeface="Segoe UI"/>
              </a:rPr>
              <a:t> the zone of loose sediment between the shoreline and where there is a line of permanent vegetation or a change in sediment. The beach typically ends where the dune or bluff begins.</a:t>
            </a:r>
            <a:r>
              <a:rPr lang="en-US" sz="2400" dirty="0">
                <a:latin typeface="Calibri"/>
                <a:ea typeface="Segoe UI"/>
                <a:cs typeface="Segoe UI"/>
              </a:rPr>
              <a:t>​</a:t>
            </a:r>
          </a:p>
          <a:p>
            <a:pPr rtl="0"/>
            <a:r>
              <a:rPr lang="en-US" sz="2400" b="1" baseline="0" dirty="0">
                <a:solidFill>
                  <a:srgbClr val="FF0000"/>
                </a:solidFill>
                <a:latin typeface="Calibri"/>
                <a:ea typeface="Segoe UI"/>
                <a:cs typeface="Segoe UI"/>
              </a:rPr>
              <a:t>Bluff</a:t>
            </a:r>
            <a:r>
              <a:rPr lang="en-US" sz="2400" baseline="0" dirty="0">
                <a:latin typeface="Calibri"/>
                <a:ea typeface="Segoe UI"/>
                <a:cs typeface="Segoe UI"/>
              </a:rPr>
              <a:t> a soil slope rising above the beach.</a:t>
            </a:r>
            <a:r>
              <a:rPr lang="en-US" sz="2400" dirty="0">
                <a:latin typeface="Calibri"/>
                <a:ea typeface="Segoe UI"/>
                <a:cs typeface="Segoe UI"/>
              </a:rPr>
              <a:t>​</a:t>
            </a:r>
          </a:p>
          <a:p>
            <a:pPr rtl="0"/>
            <a:r>
              <a:rPr lang="en-US" sz="2400" b="1" baseline="0" dirty="0">
                <a:solidFill>
                  <a:srgbClr val="FF0000"/>
                </a:solidFill>
                <a:latin typeface="Calibri"/>
                <a:ea typeface="Segoe UI"/>
                <a:cs typeface="Segoe UI"/>
              </a:rPr>
              <a:t>Bluff face</a:t>
            </a:r>
            <a:r>
              <a:rPr lang="en-US" sz="2400" baseline="0" dirty="0">
                <a:solidFill>
                  <a:srgbClr val="FF0000"/>
                </a:solidFill>
                <a:latin typeface="Calibri"/>
                <a:ea typeface="Segoe UI"/>
                <a:cs typeface="Segoe UI"/>
              </a:rPr>
              <a:t> </a:t>
            </a:r>
            <a:r>
              <a:rPr lang="en-US" sz="2400" baseline="0" dirty="0">
                <a:latin typeface="Calibri"/>
                <a:ea typeface="Segoe UI"/>
                <a:cs typeface="Segoe UI"/>
              </a:rPr>
              <a:t>the sloping section of a dune, bank, bluff or coastal structure</a:t>
            </a:r>
            <a:r>
              <a:rPr lang="en-US" sz="2400" dirty="0">
                <a:latin typeface="Calibri"/>
                <a:ea typeface="Segoe UI"/>
                <a:cs typeface="Segoe UI"/>
              </a:rPr>
              <a:t>​.</a:t>
            </a:r>
          </a:p>
          <a:p>
            <a:pPr rtl="0"/>
            <a:r>
              <a:rPr lang="en-US" sz="2400" b="1" baseline="0" dirty="0">
                <a:solidFill>
                  <a:srgbClr val="FF0000"/>
                </a:solidFill>
                <a:latin typeface="Calibri"/>
                <a:ea typeface="Segoe UI"/>
                <a:cs typeface="Segoe UI"/>
              </a:rPr>
              <a:t>Bluff toe </a:t>
            </a:r>
            <a:r>
              <a:rPr lang="en-US" sz="2400" baseline="0" dirty="0">
                <a:latin typeface="Calibri"/>
                <a:ea typeface="Segoe UI"/>
                <a:cs typeface="Segoe UI"/>
              </a:rPr>
              <a:t>the base of a dune, bank, bluff or coastal structure.</a:t>
            </a:r>
            <a:r>
              <a:rPr lang="en-US" sz="2400" b="1" baseline="0" dirty="0">
                <a:latin typeface="Calibri"/>
                <a:ea typeface="Segoe UI"/>
                <a:cs typeface="Segoe UI"/>
              </a:rPr>
              <a:t> </a:t>
            </a:r>
            <a:r>
              <a:rPr lang="en-US" sz="2400" dirty="0">
                <a:latin typeface="Calibri"/>
                <a:ea typeface="Segoe UI"/>
                <a:cs typeface="Segoe UI"/>
              </a:rPr>
              <a:t>​</a:t>
            </a:r>
          </a:p>
          <a:p>
            <a:pPr rtl="0"/>
            <a:r>
              <a:rPr lang="en-US" sz="2400" b="1" baseline="0" dirty="0">
                <a:solidFill>
                  <a:srgbClr val="FF0000"/>
                </a:solidFill>
                <a:latin typeface="Calibri"/>
                <a:ea typeface="Segoe UI"/>
                <a:cs typeface="Segoe UI"/>
              </a:rPr>
              <a:t>Dune</a:t>
            </a:r>
            <a:r>
              <a:rPr lang="en-US" sz="2400" baseline="0" dirty="0">
                <a:latin typeface="Calibri"/>
                <a:ea typeface="Segoe UI"/>
                <a:cs typeface="Segoe UI"/>
              </a:rPr>
              <a:t> the ridge of loose, wind-blown sand. This is often the first location that has permanent vegetation.</a:t>
            </a:r>
            <a:r>
              <a:rPr lang="en-US" sz="2400" dirty="0">
                <a:latin typeface="Calibri"/>
                <a:ea typeface="Segoe UI"/>
                <a:cs typeface="Segoe UI"/>
              </a:rPr>
              <a:t>​</a:t>
            </a:r>
          </a:p>
          <a:p>
            <a:pPr rtl="0"/>
            <a:r>
              <a:rPr lang="en-US" sz="2400" b="1" baseline="0" dirty="0">
                <a:solidFill>
                  <a:srgbClr val="FF0000"/>
                </a:solidFill>
                <a:latin typeface="Calibri"/>
                <a:ea typeface="Segoe UI"/>
                <a:cs typeface="Segoe UI"/>
              </a:rPr>
              <a:t>Nearshore</a:t>
            </a:r>
            <a:r>
              <a:rPr lang="en-US" sz="2400" baseline="0" dirty="0">
                <a:latin typeface="Calibri"/>
                <a:ea typeface="Segoe UI"/>
                <a:cs typeface="Segoe UI"/>
              </a:rPr>
              <a:t> the zone of water between where waves begin breaking and the shoreline</a:t>
            </a:r>
            <a:r>
              <a:rPr lang="en-US" sz="2400" dirty="0">
                <a:latin typeface="Calibri"/>
                <a:ea typeface="Segoe UI"/>
                <a:cs typeface="Segoe UI"/>
              </a:rPr>
              <a:t>​.</a:t>
            </a:r>
          </a:p>
          <a:p>
            <a:pPr rtl="0"/>
            <a:r>
              <a:rPr lang="en-US" sz="2400" b="1" baseline="0" dirty="0">
                <a:solidFill>
                  <a:srgbClr val="FF0000"/>
                </a:solidFill>
                <a:latin typeface="Calibri"/>
                <a:ea typeface="Segoe UI"/>
                <a:cs typeface="Segoe UI"/>
              </a:rPr>
              <a:t>Offshore</a:t>
            </a:r>
            <a:r>
              <a:rPr lang="en-US" sz="2400" b="1" baseline="0" dirty="0">
                <a:latin typeface="Calibri"/>
                <a:ea typeface="Segoe UI"/>
                <a:cs typeface="Segoe UI"/>
              </a:rPr>
              <a:t> </a:t>
            </a:r>
            <a:r>
              <a:rPr lang="en-US" sz="2400" baseline="0" dirty="0">
                <a:latin typeface="Calibri"/>
                <a:ea typeface="Segoe UI"/>
                <a:cs typeface="Segoe UI"/>
              </a:rPr>
              <a:t>the zone of water lakeward of where wave breaking occurs. The offshore area is typically on the lakeward side of a bar.</a:t>
            </a:r>
            <a:r>
              <a:rPr lang="en-US" sz="2400" dirty="0">
                <a:latin typeface="Calibri"/>
                <a:ea typeface="Segoe UI"/>
                <a:cs typeface="Segoe UI"/>
              </a:rPr>
              <a:t>​</a:t>
            </a:r>
          </a:p>
          <a:p>
            <a:pPr rtl="0"/>
            <a:r>
              <a:rPr lang="en-US" sz="2400" b="1" baseline="0" dirty="0">
                <a:solidFill>
                  <a:srgbClr val="FF0000"/>
                </a:solidFill>
                <a:latin typeface="Calibri"/>
                <a:ea typeface="Segoe UI"/>
                <a:cs typeface="Segoe UI"/>
              </a:rPr>
              <a:t>Shoreline</a:t>
            </a:r>
            <a:r>
              <a:rPr lang="en-US" sz="2400" baseline="0" dirty="0">
                <a:latin typeface="Calibri"/>
                <a:ea typeface="Segoe UI"/>
                <a:cs typeface="Segoe UI"/>
              </a:rPr>
              <a:t> the point where the lake water meets the land.</a:t>
            </a:r>
            <a:r>
              <a:rPr lang="en-US" sz="2400" dirty="0">
                <a:latin typeface="Calibri"/>
                <a:ea typeface="Segoe UI"/>
                <a:cs typeface="Segoe UI"/>
              </a:rPr>
              <a:t>​</a:t>
            </a:r>
          </a:p>
          <a:p>
            <a:pPr rtl="0"/>
            <a:r>
              <a:rPr lang="en-US" sz="2400" b="1" baseline="0" dirty="0">
                <a:solidFill>
                  <a:srgbClr val="FF0000"/>
                </a:solidFill>
                <a:latin typeface="Calibri"/>
                <a:ea typeface="Segoe UI"/>
                <a:cs typeface="Segoe UI"/>
              </a:rPr>
              <a:t>Upland</a:t>
            </a:r>
            <a:r>
              <a:rPr lang="en-US" sz="2400" b="1" baseline="0" dirty="0">
                <a:latin typeface="Calibri"/>
                <a:ea typeface="Segoe UI"/>
                <a:cs typeface="Segoe UI"/>
              </a:rPr>
              <a:t> </a:t>
            </a:r>
            <a:r>
              <a:rPr lang="en-US" sz="2400" baseline="0" dirty="0">
                <a:latin typeface="Calibri"/>
                <a:ea typeface="Segoe UI"/>
                <a:cs typeface="Segoe UI"/>
              </a:rPr>
              <a:t>the zone of land above the reach of waves and landward of the beach. The upland typically includes the dunes and/or bluffs. </a:t>
            </a:r>
          </a:p>
          <a:p>
            <a:pPr algn="ctr">
              <a:lnSpc>
                <a:spcPct val="150000"/>
              </a:lnSpc>
            </a:pPr>
            <a:endParaRPr lang="en-US" dirty="0">
              <a:cs typeface="Arial" panose="020B0604020202020204"/>
            </a:endParaRPr>
          </a:p>
        </p:txBody>
      </p:sp>
      <p:sp>
        <p:nvSpPr>
          <p:cNvPr id="4" name="Footer Placeholder 3">
            <a:extLst>
              <a:ext uri="{FF2B5EF4-FFF2-40B4-BE49-F238E27FC236}">
                <a16:creationId xmlns:a16="http://schemas.microsoft.com/office/drawing/2014/main" id="{01120330-0EE3-C47F-1489-79424011C88A}"/>
              </a:ext>
              <a:ext uri="{C183D7F6-B498-43B3-948B-1728B52AA6E4}">
                <adec:decorative xmlns:adec="http://schemas.microsoft.com/office/drawing/2017/decorative" val="1"/>
              </a:ext>
            </a:extLst>
          </p:cNvPr>
          <p:cNvSpPr>
            <a:spLocks noGrp="1"/>
          </p:cNvSpPr>
          <p:nvPr>
            <p:ph type="ftr" sz="quarter" idx="11"/>
          </p:nvPr>
        </p:nvSpPr>
        <p:spPr>
          <a:xfrm>
            <a:off x="0" y="6505057"/>
            <a:ext cx="12192000" cy="352943"/>
          </a:xfrm>
        </p:spPr>
        <p:txBody>
          <a:bodyPr/>
          <a:lstStyle/>
          <a:p>
            <a:r>
              <a:rPr lang="en-US" dirty="0"/>
              <a:t>Coastal Terms Answer Key</a:t>
            </a:r>
          </a:p>
        </p:txBody>
      </p:sp>
    </p:spTree>
    <p:extLst>
      <p:ext uri="{BB962C8B-B14F-4D97-AF65-F5344CB8AC3E}">
        <p14:creationId xmlns:p14="http://schemas.microsoft.com/office/powerpoint/2010/main" val="2905063519"/>
      </p:ext>
    </p:extLst>
  </p:cSld>
  <p:clrMapOvr>
    <a:masterClrMapping/>
  </p:clrMapOvr>
</p:sld>
</file>

<file path=ppt/theme/theme1.xml><?xml version="1.0" encoding="utf-8"?>
<a:theme xmlns:a="http://schemas.openxmlformats.org/drawingml/2006/main" name="lesson-2-template">
  <a:themeElements>
    <a:clrScheme name="WISG PPT 0424">
      <a:dk1>
        <a:srgbClr val="202020"/>
      </a:dk1>
      <a:lt1>
        <a:srgbClr val="FFFFFF"/>
      </a:lt1>
      <a:dk2>
        <a:srgbClr val="101010"/>
      </a:dk2>
      <a:lt2>
        <a:srgbClr val="DADFE1"/>
      </a:lt2>
      <a:accent1>
        <a:srgbClr val="F04923"/>
      </a:accent1>
      <a:accent2>
        <a:srgbClr val="555556"/>
      </a:accent2>
      <a:accent3>
        <a:srgbClr val="77787B"/>
      </a:accent3>
      <a:accent4>
        <a:srgbClr val="77787B"/>
      </a:accent4>
      <a:accent5>
        <a:srgbClr val="77787B"/>
      </a:accent5>
      <a:accent6>
        <a:srgbClr val="77787B"/>
      </a:accent6>
      <a:hlink>
        <a:srgbClr val="04597C"/>
      </a:hlink>
      <a:folHlink>
        <a:srgbClr val="04597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sson02" id="{49C7C3D6-4363-6649-BE77-37CF47A2125C}" vid="{F72CA58B-9125-7047-A8FD-A3F4C41C46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3020</TotalTime>
  <Words>439</Words>
  <Application>Microsoft Office PowerPoint</Application>
  <PresentationFormat>Widescreen</PresentationFormat>
  <Paragraphs>28</Paragraphs>
  <Slides>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Arial</vt:lpstr>
      <vt:lpstr>Calibri</vt:lpstr>
      <vt:lpstr>Helvetica</vt:lpstr>
      <vt:lpstr>Red Hat Display</vt:lpstr>
      <vt:lpstr>lesson-2-template</vt:lpstr>
      <vt:lpstr>Coastal Terms Answer Key</vt:lpstr>
      <vt:lpstr>Coastal Terms – Drag and Drop – Answer Key</vt:lpstr>
      <vt:lpstr>Coastal Terms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2 The Coastal Features and Processes of the Great Lakes Coastal Terms Answer Key</dc:title>
  <dc:subject/>
  <dc:creator>Wisconsin Sea Grant;virginia.carlton@wisc.edu</dc:creator>
  <cp:keywords/>
  <dc:description/>
  <cp:lastModifiedBy>Ginny Carlton</cp:lastModifiedBy>
  <cp:revision>54</cp:revision>
  <dcterms:created xsi:type="dcterms:W3CDTF">2024-07-16T17:27:48Z</dcterms:created>
  <dcterms:modified xsi:type="dcterms:W3CDTF">2026-02-13T13:16:09Z</dcterms:modified>
  <cp:category/>
</cp:coreProperties>
</file>