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9" r:id="rId1"/>
  </p:sldMasterIdLst>
  <p:notesMasterIdLst>
    <p:notesMasterId r:id="rId4"/>
  </p:notesMasterIdLst>
  <p:handoutMasterIdLst>
    <p:handoutMasterId r:id="rId5"/>
  </p:handoutMasterIdLst>
  <p:sldIdLst>
    <p:sldId id="268" r:id="rId2"/>
    <p:sldId id="280"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7D14CF-B165-7104-2867-3BF418B76FAD}" name="Elizabeth White" initials="EW" userId="S::eawhite2@wisc.edu::31c18dc9-abaf-4c1a-befe-66a091c01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87B"/>
    <a:srgbClr val="F04923"/>
    <a:srgbClr val="555556"/>
    <a:srgbClr val="005A90"/>
    <a:srgbClr val="0076BB"/>
    <a:srgbClr val="292B29"/>
    <a:srgbClr val="C5050C"/>
    <a:srgbClr val="0479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99B296-510C-4173-A39A-23B7CC7F1D49}" v="3" dt="2025-08-04T20:06:14.593"/>
    <p1510:client id="{6E09D98B-9CA3-42FF-9A23-483B5F12DDA4}" v="1" dt="2025-08-05T20:35:22.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38"/>
    <p:restoredTop sz="86387"/>
  </p:normalViewPr>
  <p:slideViewPr>
    <p:cSldViewPr snapToGrid="0" snapToObjects="1">
      <p:cViewPr varScale="1">
        <p:scale>
          <a:sx n="54" d="100"/>
          <a:sy n="54" d="100"/>
        </p:scale>
        <p:origin x="436"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10" d="100"/>
          <a:sy n="110" d="100"/>
        </p:scale>
        <p:origin x="385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ny Carlton" userId="eTosIhWGUGcFyKJQgCZJ9EnbeLg/bXe01N3zcBe6hq8=" providerId="None" clId="Web-{6CC3D91B-FD11-4EB4-8F81-DE466828050F}"/>
    <pc:docChg chg="modSld">
      <pc:chgData name="Ginny Carlton" userId="eTosIhWGUGcFyKJQgCZJ9EnbeLg/bXe01N3zcBe6hq8=" providerId="None" clId="Web-{6CC3D91B-FD11-4EB4-8F81-DE466828050F}" dt="2025-08-05T20:12:34.090" v="0"/>
      <pc:docMkLst>
        <pc:docMk/>
      </pc:docMkLst>
      <pc:sldChg chg="modNotes">
        <pc:chgData name="Ginny Carlton" userId="eTosIhWGUGcFyKJQgCZJ9EnbeLg/bXe01N3zcBe6hq8=" providerId="None" clId="Web-{6CC3D91B-FD11-4EB4-8F81-DE466828050F}" dt="2025-08-05T20:12:34.090" v="0"/>
        <pc:sldMkLst>
          <pc:docMk/>
          <pc:sldMk cId="1487772157" sldId="268"/>
        </pc:sldMkLst>
      </pc:sldChg>
    </pc:docChg>
  </pc:docChgLst>
  <pc:docChgLst>
    <pc:chgData name="Ginny Carlton" userId="eTosIhWGUGcFyKJQgCZJ9EnbeLg/bXe01N3zcBe6hq8=" providerId="None" clId="Web-{1599B296-510C-4173-A39A-23B7CC7F1D49}"/>
    <pc:docChg chg="modSld">
      <pc:chgData name="Ginny Carlton" userId="eTosIhWGUGcFyKJQgCZJ9EnbeLg/bXe01N3zcBe6hq8=" providerId="None" clId="Web-{1599B296-510C-4173-A39A-23B7CC7F1D49}" dt="2025-08-04T20:06:21.594" v="5"/>
      <pc:docMkLst>
        <pc:docMk/>
      </pc:docMkLst>
      <pc:sldChg chg="addSp delSp modSp modNotes">
        <pc:chgData name="Ginny Carlton" userId="eTosIhWGUGcFyKJQgCZJ9EnbeLg/bXe01N3zcBe6hq8=" providerId="None" clId="Web-{1599B296-510C-4173-A39A-23B7CC7F1D49}" dt="2025-08-04T20:06:21.594" v="5"/>
        <pc:sldMkLst>
          <pc:docMk/>
          <pc:sldMk cId="1487772157" sldId="268"/>
        </pc:sldMkLst>
        <pc:spChg chg="add del mod">
          <ac:chgData name="Ginny Carlton" userId="eTosIhWGUGcFyKJQgCZJ9EnbeLg/bXe01N3zcBe6hq8=" providerId="None" clId="Web-{1599B296-510C-4173-A39A-23B7CC7F1D49}" dt="2025-08-04T20:06:14.593" v="3"/>
          <ac:spMkLst>
            <pc:docMk/>
            <pc:sldMk cId="1487772157" sldId="268"/>
            <ac:spMk id="5" creationId="{AE5BD6F1-4122-A334-4B84-81DE0AF32D6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698BC5-C7A1-3B0E-9377-D8D8A58680B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3FEB50-B249-D967-C3A9-143E6A5BC1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ED2E04-F34B-B944-9514-DCF2CF3644F6}" type="datetimeFigureOut">
              <a:rPr lang="en-US" smtClean="0"/>
              <a:t>2/13/2026</a:t>
            </a:fld>
            <a:endParaRPr lang="en-US"/>
          </a:p>
        </p:txBody>
      </p:sp>
      <p:sp>
        <p:nvSpPr>
          <p:cNvPr id="4" name="Footer Placeholder 3">
            <a:extLst>
              <a:ext uri="{FF2B5EF4-FFF2-40B4-BE49-F238E27FC236}">
                <a16:creationId xmlns:a16="http://schemas.microsoft.com/office/drawing/2014/main" id="{3A2F88BD-4F98-C7DB-58C4-10B6CC000E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14366DA-E14D-6DFE-EBC4-B4CC2356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9BD7FA-ABA2-8549-9E7A-86639CAF8383}" type="slidenum">
              <a:rPr lang="en-US" smtClean="0"/>
              <a:t>‹#›</a:t>
            </a:fld>
            <a:endParaRPr lang="en-US"/>
          </a:p>
        </p:txBody>
      </p:sp>
    </p:spTree>
    <p:extLst>
      <p:ext uri="{BB962C8B-B14F-4D97-AF65-F5344CB8AC3E}">
        <p14:creationId xmlns:p14="http://schemas.microsoft.com/office/powerpoint/2010/main" val="230629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1671-7E6C-7746-AF0D-CD197AFDFB61}"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0FB02-D9C2-6A4D-8A7B-43D279C71DB2}" type="slidenum">
              <a:rPr lang="en-US" smtClean="0"/>
              <a:t>‹#›</a:t>
            </a:fld>
            <a:endParaRPr lang="en-US"/>
          </a:p>
        </p:txBody>
      </p:sp>
    </p:spTree>
    <p:extLst>
      <p:ext uri="{BB962C8B-B14F-4D97-AF65-F5344CB8AC3E}">
        <p14:creationId xmlns:p14="http://schemas.microsoft.com/office/powerpoint/2010/main" val="249290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Image Source: </a:t>
            </a:r>
            <a:r>
              <a:rPr lang="en-US" dirty="0">
                <a:solidFill>
                  <a:srgbClr val="444444"/>
                </a:solidFill>
                <a:hlinkClick r:id="rId3">
                  <a:extLst>
                    <a:ext uri="{A12FA001-AC4F-418D-AE19-62706E023703}">
                      <ahyp:hlinkClr xmlns:ahyp="http://schemas.microsoft.com/office/drawing/2018/hyperlinkcolor" val="tx"/>
                    </a:ext>
                  </a:extLst>
                </a:hlinkClick>
              </a:rPr>
              <a:t>https://www.flickr.com/photos/producerjb/43643260870</a:t>
            </a:r>
            <a:r>
              <a:rPr lang="en-US"/>
              <a:t> Racine Breakwater Lighthouse</a:t>
            </a:r>
            <a:endParaRPr lang="en-US">
              <a:solidFill>
                <a:srgbClr val="444444"/>
              </a:solidFill>
            </a:endParaRPr>
          </a:p>
          <a:p>
            <a:r>
              <a:rPr lang="en-US"/>
              <a:t>JB the Explorer  took this photo of the Racine Breakwater Lighthouse in July of 2017 while at the Racine Harbor.</a:t>
            </a:r>
            <a:endParaRPr lang="en-US" dirty="0">
              <a:solidFill>
                <a:srgbClr val="444444"/>
              </a:solidFill>
            </a:endParaRPr>
          </a:p>
          <a:p>
            <a:r>
              <a:rPr lang="en-US"/>
              <a:t>This lighthouse was first lit in November of 1901.</a:t>
            </a:r>
            <a:endParaRPr lang="en-US" dirty="0">
              <a:solidFill>
                <a:srgbClr val="444444"/>
              </a:solidFill>
            </a:endParaRPr>
          </a:p>
          <a:p>
            <a:r>
              <a:rPr lang="en-US"/>
              <a:t>In the distance, you can see the Wind Point Lighthouse.</a:t>
            </a:r>
            <a:endParaRPr lang="en-US" dirty="0">
              <a:solidFill>
                <a:srgbClr val="444444"/>
              </a:solidFill>
            </a:endParaRPr>
          </a:p>
          <a:p>
            <a:endParaRPr lang="en-US" dirty="0">
              <a:solidFill>
                <a:srgbClr val="444444"/>
              </a:solidFill>
            </a:endParaRPr>
          </a:p>
          <a:p>
            <a:r>
              <a:rPr lang="en-US"/>
              <a:t>Image used with written permission by JB the Explorer as provided via JB's Native Garden@PlantNativeWI</a:t>
            </a:r>
            <a:endParaRPr lang="en-US" dirty="0">
              <a:solidFill>
                <a:srgbClr val="444444"/>
              </a:solidFill>
            </a:endParaRPr>
          </a:p>
          <a:p>
            <a:r>
              <a:rPr lang="en-US"/>
              <a:t>Previously on Twitter and now on X </a:t>
            </a:r>
            <a:r>
              <a:rPr lang="en-US" dirty="0">
                <a:solidFill>
                  <a:srgbClr val="444444"/>
                </a:solidFill>
                <a:hlinkClick r:id="rId4"/>
              </a:rPr>
              <a:t>@ExplorerJB</a:t>
            </a:r>
            <a:endParaRPr lang="en-US"/>
          </a:p>
        </p:txBody>
      </p:sp>
      <p:sp>
        <p:nvSpPr>
          <p:cNvPr id="4" name="Slide Number Placeholder 3"/>
          <p:cNvSpPr>
            <a:spLocks noGrp="1"/>
          </p:cNvSpPr>
          <p:nvPr>
            <p:ph type="sldNum" sz="quarter" idx="5"/>
          </p:nvPr>
        </p:nvSpPr>
        <p:spPr/>
        <p:txBody>
          <a:bodyPr/>
          <a:lstStyle/>
          <a:p>
            <a:fld id="{0080FB02-D9C2-6A4D-8A7B-43D279C71DB2}" type="slidenum">
              <a:rPr lang="en-US" smtClean="0"/>
              <a:t>1</a:t>
            </a:fld>
            <a:endParaRPr lang="en-US"/>
          </a:p>
        </p:txBody>
      </p:sp>
    </p:spTree>
    <p:extLst>
      <p:ext uri="{BB962C8B-B14F-4D97-AF65-F5344CB8AC3E}">
        <p14:creationId xmlns:p14="http://schemas.microsoft.com/office/powerpoint/2010/main" val="1886110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_light">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287519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801538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FDC5FCF3-F5B7-E967-D679-9013BC04E2C3}"/>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BFD312E-7756-FD21-C7F0-1D081F003D6E}"/>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142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354491D6-E5D5-8E44-ACE0-B8D7C96E218D}"/>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EC004DC8-4BAF-EAFC-8D3C-03E3208ED4FE}"/>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1609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BCD25FC1-0A66-371C-124E-93E0BC1650C0}"/>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63D9C34-93A7-9C45-C1E9-2305D67CA38E}"/>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7436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atin typeface="+mn-lt"/>
              </a:defRPr>
            </a:lvl1pPr>
          </a:lstStyle>
          <a:p>
            <a:r>
              <a:rPr lang="en-US"/>
              <a:t>Coastal Terms</a:t>
            </a:r>
            <a:endParaRPr lang="en-US" dirty="0"/>
          </a:p>
        </p:txBody>
      </p:sp>
    </p:spTree>
    <p:extLst>
      <p:ext uri="{BB962C8B-B14F-4D97-AF65-F5344CB8AC3E}">
        <p14:creationId xmlns:p14="http://schemas.microsoft.com/office/powerpoint/2010/main" val="571057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40FCD5-C184-661A-65E4-F02AC705DA2C}"/>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vl1pPr>
          </a:lstStyle>
          <a:p>
            <a:r>
              <a:rPr lang="en-US"/>
              <a:t>Coastal Terms</a:t>
            </a:r>
            <a:endParaRPr lang="en-US" dirty="0"/>
          </a:p>
        </p:txBody>
      </p:sp>
      <p:sp>
        <p:nvSpPr>
          <p:cNvPr id="5" name="Rectangle 4">
            <a:extLst>
              <a:ext uri="{FF2B5EF4-FFF2-40B4-BE49-F238E27FC236}">
                <a16:creationId xmlns:a16="http://schemas.microsoft.com/office/drawing/2014/main" id="{0205E45F-0A0C-13F5-60D5-42E42356E64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72EB502-0FC1-03FB-DA42-4739F7A1CE6E}"/>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2061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 y="6505056"/>
            <a:ext cx="12192001" cy="352944"/>
          </a:xfrm>
          <a:solidFill>
            <a:srgbClr val="555556"/>
          </a:solidFill>
        </p:spPr>
        <p:txBody>
          <a:bodyPr/>
          <a:lstStyle>
            <a:lvl1pPr algn="l">
              <a:defRPr>
                <a:latin typeface="+mn-lt"/>
              </a:defRPr>
            </a:lvl1pPr>
          </a:lstStyle>
          <a:p>
            <a:r>
              <a:rPr lang="en-US"/>
              <a:t>Coastal Terms</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12070126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p:cNvSpPr>
            <a:spLocks noGrp="1"/>
          </p:cNvSpPr>
          <p:nvPr>
            <p:ph type="ftr" sz="quarter" idx="11"/>
          </p:nvPr>
        </p:nvSpPr>
        <p:spPr>
          <a:solidFill>
            <a:srgbClr val="555556"/>
          </a:solidFill>
        </p:spPr>
        <p:txBody>
          <a:bodyPr/>
          <a:lstStyle>
            <a:lvl1pPr algn="l">
              <a:defRPr/>
            </a:lvl1pPr>
          </a:lstStyle>
          <a:p>
            <a:r>
              <a:rPr lang="en-US"/>
              <a:t>Coastal Terms</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
        <p:nvSpPr>
          <p:cNvPr id="5" name="Rectangle 4">
            <a:extLst>
              <a:ext uri="{FF2B5EF4-FFF2-40B4-BE49-F238E27FC236}">
                <a16:creationId xmlns:a16="http://schemas.microsoft.com/office/drawing/2014/main" id="{F3910EE9-65E2-EE58-DA6C-093CD54FE9B9}"/>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71B8BE2-2603-8F8D-0931-5C9E9158AC0C}"/>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99666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16471511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B71F313B-AA51-F456-A1D7-937544C0AB8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22900485-81C9-613C-0BE3-7F5C29B86143}"/>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21656EF6-5308-55D1-1AAD-699AD9EADD2F}"/>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747881AD-761F-9B53-CE75-0A6E1F984057}"/>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400930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851889" y="5953913"/>
            <a:ext cx="10311412" cy="701876"/>
          </a:xfrm>
        </p:spPr>
        <p:txBody>
          <a:bodyPr anchor="b">
            <a:noAutofit/>
          </a:bodyPr>
          <a:lstStyle>
            <a:lvl1pPr marL="0" indent="0">
              <a:buNone/>
              <a:defRPr>
                <a:solidFill>
                  <a:schemeClr val="bg1"/>
                </a:solidFill>
              </a:defRPr>
            </a:lvl1pPr>
          </a:lstStyle>
          <a:p>
            <a:pPr lvl="0">
              <a:lnSpc>
                <a:spcPct val="120000"/>
              </a:lnSpc>
              <a:spcBef>
                <a:spcPts val="0"/>
              </a:spcBef>
              <a:spcAft>
                <a:spcPts val="500"/>
              </a:spcAft>
            </a:pPr>
            <a:r>
              <a:rPr lang="en-US" sz="8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10977049" y="5128139"/>
            <a:ext cx="1133175" cy="495764"/>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283E014-8106-EA7B-AAC1-FB5376923BA8}"/>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055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020E9614-33FD-1A33-FE78-8A8A0EE59EAF}"/>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24B8EF2D-74F0-E6AA-DB81-BDDBC83867E5}"/>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9912EA46-4FB1-3AA6-5E11-968CA1F6BB02}"/>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 gray background">
            <a:extLst>
              <a:ext uri="{FF2B5EF4-FFF2-40B4-BE49-F238E27FC236}">
                <a16:creationId xmlns:a16="http://schemas.microsoft.com/office/drawing/2014/main" id="{710174E3-7340-8D9E-B938-7C7A6C121606}"/>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2202063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1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BD7EDD83-5CB3-01A6-25AC-573FEF3A086D}"/>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5DB2A53-E213-BE24-3E97-E376C1B9DF7F}"/>
              </a:ext>
            </a:extLst>
          </p:cNvPr>
          <p:cNvPicPr>
            <a:picLocks noChangeAspect="1"/>
          </p:cNvPicPr>
          <p:nvPr/>
        </p:nvPicPr>
        <p:blipFill>
          <a:blip r:embed="rId2"/>
          <a:srcRect/>
          <a:stretch/>
        </p:blipFill>
        <p:spPr>
          <a:xfrm>
            <a:off x="5295281" y="2639930"/>
            <a:ext cx="1872275" cy="1872275"/>
          </a:xfrm>
          <a:prstGeom prst="rect">
            <a:avLst/>
          </a:prstGeom>
        </p:spPr>
      </p:pic>
      <p:sp>
        <p:nvSpPr>
          <p:cNvPr id="7" name="Rectangle 6">
            <a:extLst>
              <a:ext uri="{FF2B5EF4-FFF2-40B4-BE49-F238E27FC236}">
                <a16:creationId xmlns:a16="http://schemas.microsoft.com/office/drawing/2014/main" id="{3FBE49D6-900D-F1DC-95D4-AF32073DCA5F}"/>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0D0349CB-50BD-4DED-0CB1-3D90BEBADED7}"/>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039629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26937016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5524146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1068472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27451174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0499275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5609607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8597297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84258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_ligh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BFF3FA-3EA8-B8D1-9427-A6FB58ADDC8D}"/>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13242902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36543301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1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2397746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2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989338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3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5965356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4126455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437924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626283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39395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40767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4695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0383BF28-FA8A-1032-4D94-60B23160E948}"/>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EFA19507-D6EF-4135-6D70-4BF172810D5D}"/>
              </a:ext>
            </a:extLst>
          </p:cNvPr>
          <p:cNvPicPr>
            <a:picLocks noChangeAspect="1"/>
          </p:cNvPicPr>
          <p:nvPr/>
        </p:nvPicPr>
        <p:blipFill>
          <a:blip r:embed="rId2"/>
          <a:srcRect/>
          <a:stretch/>
        </p:blipFill>
        <p:spPr>
          <a:xfrm>
            <a:off x="10788541" y="0"/>
            <a:ext cx="1155700" cy="1155700"/>
          </a:xfrm>
          <a:prstGeom prst="rect">
            <a:avLst/>
          </a:prstGeom>
        </p:spPr>
      </p:pic>
      <p:sp>
        <p:nvSpPr>
          <p:cNvPr id="7" name="Rectangle 6">
            <a:extLst>
              <a:ext uri="{FF2B5EF4-FFF2-40B4-BE49-F238E27FC236}">
                <a16:creationId xmlns:a16="http://schemas.microsoft.com/office/drawing/2014/main" id="{94D6245B-E36B-9BF7-7C28-1BF59DAB9ED1}"/>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10AD1C4E-FBF2-DCAE-71F1-F5BA72F0AEC5}"/>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2104018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28924274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08296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2375710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userDrawn="1"/>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583120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14827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5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411424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defRPr>
                <a:latin typeface="+mn-lt"/>
                <a:cs typeface="Arial" panose="020B0604020202020204" pitchFamily="34" charset="0"/>
              </a:defRPr>
            </a:lvl1p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876223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389557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987432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4228663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227048560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457200"/>
            <a:ext cx="10668000" cy="10668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485900" y="1828799"/>
            <a:ext cx="9677400" cy="4457701"/>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505056"/>
            <a:ext cx="12192000" cy="352943"/>
          </a:xfrm>
          <a:prstGeom prst="rect">
            <a:avLst/>
          </a:prstGeom>
          <a:solidFill>
            <a:srgbClr val="555556"/>
          </a:solidFill>
          <a:ln>
            <a:noFill/>
          </a:ln>
        </p:spPr>
        <p:txBody>
          <a:bodyPr vert="horz" wrap="square" lIns="91440" tIns="64008" rIns="91440" bIns="64008" rtlCol="0" anchor="ctr">
            <a:spAutoFit/>
          </a:bodyPr>
          <a:lstStyle>
            <a:lvl1pPr algn="l">
              <a:defRPr sz="1400" b="0" i="0">
                <a:solidFill>
                  <a:schemeClr val="bg1"/>
                </a:solidFill>
                <a:latin typeface="+mn-lt"/>
                <a:ea typeface="Red Hat Text" panose="02010303040201060303" pitchFamily="2" charset="0"/>
                <a:cs typeface="Red Hat Text" panose="02010303040201060303" pitchFamily="2" charset="0"/>
              </a:defRPr>
            </a:lvl1pPr>
          </a:lstStyle>
          <a:p>
            <a:r>
              <a:rPr lang="en-US"/>
              <a:t>Coastal Terms</a:t>
            </a:r>
            <a:endParaRPr lang="en-US" dirty="0"/>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7"/>
          <a:srcRect/>
          <a:stretch/>
        </p:blipFill>
        <p:spPr>
          <a:xfrm>
            <a:off x="10788541" y="0"/>
            <a:ext cx="1155700" cy="1155700"/>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7"/>
          <a:srcRect/>
          <a:stretch/>
        </p:blipFill>
        <p:spPr>
          <a:xfrm>
            <a:off x="10788541" y="0"/>
            <a:ext cx="1155700" cy="1155700"/>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45E7382A-73A9-E782-0D4E-ADFCF6FEE938}"/>
              </a:ext>
            </a:extLst>
          </p:cNvPr>
          <p:cNvPicPr>
            <a:picLocks noChangeAspect="1"/>
          </p:cNvPicPr>
          <p:nvPr userDrawn="1"/>
        </p:nvPicPr>
        <p:blipFill>
          <a:blip r:embed="rId47"/>
          <a:srcRect/>
          <a:stretch/>
        </p:blipFill>
        <p:spPr>
          <a:xfrm>
            <a:off x="10788541" y="0"/>
            <a:ext cx="1155700" cy="1155700"/>
          </a:xfrm>
          <a:prstGeom prst="rect">
            <a:avLst/>
          </a:prstGeom>
        </p:spPr>
      </p:pic>
    </p:spTree>
    <p:extLst>
      <p:ext uri="{BB962C8B-B14F-4D97-AF65-F5344CB8AC3E}">
        <p14:creationId xmlns:p14="http://schemas.microsoft.com/office/powerpoint/2010/main" val="853370732"/>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 id="2147483736" r:id="rId17"/>
    <p:sldLayoutId id="2147483737" r:id="rId18"/>
    <p:sldLayoutId id="2147483738" r:id="rId19"/>
    <p:sldLayoutId id="2147483739" r:id="rId20"/>
    <p:sldLayoutId id="2147483740" r:id="rId21"/>
    <p:sldLayoutId id="2147483741" r:id="rId22"/>
    <p:sldLayoutId id="2147483742" r:id="rId23"/>
    <p:sldLayoutId id="2147483743" r:id="rId24"/>
    <p:sldLayoutId id="2147483744" r:id="rId25"/>
    <p:sldLayoutId id="2147483745" r:id="rId26"/>
    <p:sldLayoutId id="2147483746" r:id="rId27"/>
    <p:sldLayoutId id="2147483747" r:id="rId28"/>
    <p:sldLayoutId id="2147483748" r:id="rId29"/>
    <p:sldLayoutId id="2147483749" r:id="rId30"/>
    <p:sldLayoutId id="2147483750" r:id="rId31"/>
    <p:sldLayoutId id="2147483751" r:id="rId32"/>
    <p:sldLayoutId id="2147483752" r:id="rId33"/>
    <p:sldLayoutId id="2147483661" r:id="rId34"/>
    <p:sldLayoutId id="2147483672" r:id="rId35"/>
    <p:sldLayoutId id="2147483662" r:id="rId36"/>
    <p:sldLayoutId id="2147483681" r:id="rId37"/>
    <p:sldLayoutId id="2147483674" r:id="rId38"/>
    <p:sldLayoutId id="2147483682" r:id="rId39"/>
    <p:sldLayoutId id="2147483663" r:id="rId40"/>
    <p:sldLayoutId id="2147483678" r:id="rId41"/>
    <p:sldLayoutId id="2147483673" r:id="rId42"/>
    <p:sldLayoutId id="2147483676" r:id="rId43"/>
    <p:sldLayoutId id="2147483677" r:id="rId44"/>
    <p:sldLayoutId id="2147483679" r:id="rId45"/>
  </p:sldLayoutIdLst>
  <p:hf sldNum="0" hdr="0" dt="0"/>
  <p:txStyles>
    <p:titleStyle>
      <a:lvl1pPr algn="l" defTabSz="914400" rtl="0" eaLnBrk="1" latinLnBrk="0" hangingPunct="1">
        <a:lnSpc>
          <a:spcPct val="90000"/>
        </a:lnSpc>
        <a:spcBef>
          <a:spcPct val="0"/>
        </a:spcBef>
        <a:buNone/>
        <a:defRPr sz="32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76213" indent="-176213" algn="l" defTabSz="914400" rtl="0" eaLnBrk="1" latinLnBrk="0" hangingPunct="1">
        <a:lnSpc>
          <a:spcPct val="90000"/>
        </a:lnSpc>
        <a:spcBef>
          <a:spcPts val="1000"/>
        </a:spcBef>
        <a:buClr>
          <a:schemeClr val="accent1"/>
        </a:buClr>
        <a:buSzPct val="90000"/>
        <a:buFont typeface="Arial" panose="020B0604020202020204" pitchFamily="34" charset="0"/>
        <a:buChar char="•"/>
        <a:tabLst/>
        <a:defRPr sz="2600" b="0" i="0" kern="1200">
          <a:solidFill>
            <a:schemeClr val="tx1"/>
          </a:solidFill>
          <a:latin typeface="+mn-lt"/>
          <a:ea typeface="Red Hat Text" panose="02010303040201060303" pitchFamily="2" charset="0"/>
          <a:cs typeface="Red Hat Text" panose="02010303040201060303" pitchFamily="2" charset="0"/>
        </a:defRPr>
      </a:lvl1pPr>
      <a:lvl2pPr marL="635000" indent="-177800" algn="l" defTabSz="914400" rtl="0" eaLnBrk="1" latinLnBrk="0" hangingPunct="1">
        <a:lnSpc>
          <a:spcPct val="90000"/>
        </a:lnSpc>
        <a:spcBef>
          <a:spcPts val="500"/>
        </a:spcBef>
        <a:buFont typeface="Arial" panose="020B0604020202020204" pitchFamily="34" charset="0"/>
        <a:buChar char="•"/>
        <a:tabLst/>
        <a:defRPr sz="2100" b="0" i="0" kern="1200">
          <a:solidFill>
            <a:schemeClr val="tx1"/>
          </a:solidFill>
          <a:latin typeface="+mn-lt"/>
          <a:ea typeface="Red Hat Text" panose="02010303040201060303" pitchFamily="2" charset="0"/>
          <a:cs typeface="Red Hat Text" panose="02010303040201060303" pitchFamily="2" charset="0"/>
        </a:defRPr>
      </a:lvl2pPr>
      <a:lvl3pPr marL="1092200" indent="-177800"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mn-lt"/>
          <a:ea typeface="Red Hat Text" panose="02010303040201060303" pitchFamily="2" charset="0"/>
          <a:cs typeface="Red Hat Text" panose="02010303040201060303" pitchFamily="2" charset="0"/>
        </a:defRPr>
      </a:lvl3pPr>
      <a:lvl4pPr marL="1543050" indent="-171450"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4pPr>
      <a:lvl5pPr marL="2001838" indent="-173038"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72" userDrawn="1">
          <p15:clr>
            <a:srgbClr val="F26B43"/>
          </p15:clr>
        </p15:guide>
        <p15:guide id="26" pos="72" userDrawn="1">
          <p15:clr>
            <a:srgbClr val="F26B43"/>
          </p15:clr>
        </p15:guide>
        <p15:guide id="27" pos="7608" userDrawn="1">
          <p15:clr>
            <a:srgbClr val="F26B43"/>
          </p15:clr>
        </p15:guide>
        <p15:guide id="28" pos="312" userDrawn="1">
          <p15:clr>
            <a:srgbClr val="F26B43"/>
          </p15:clr>
        </p15:guide>
        <p15:guide id="29" pos="7248" userDrawn="1">
          <p15:clr>
            <a:srgbClr val="F26B43"/>
          </p15:clr>
        </p15:guide>
        <p15:guide id="30" orient="horz" pos="4248" userDrawn="1">
          <p15:clr>
            <a:srgbClr val="F26B43"/>
          </p15:clr>
        </p15:guide>
        <p15:guide id="31" orient="horz" pos="288" userDrawn="1">
          <p15:clr>
            <a:srgbClr val="F26B43"/>
          </p15:clr>
        </p15:guide>
        <p15:guide id="32" orient="horz" pos="960" userDrawn="1">
          <p15:clr>
            <a:srgbClr val="F26B43"/>
          </p15:clr>
        </p15:guide>
        <p15:guide id="33" pos="7032" userDrawn="1">
          <p15:clr>
            <a:srgbClr val="F26B43"/>
          </p15:clr>
        </p15:guide>
        <p15:guide id="34" pos="936" userDrawn="1">
          <p15:clr>
            <a:srgbClr val="F26B43"/>
          </p15:clr>
        </p15:guide>
        <p15:guide id="35" orient="horz" pos="1152" userDrawn="1">
          <p15:clr>
            <a:srgbClr val="F26B43"/>
          </p15:clr>
        </p15:guide>
        <p15:guide id="3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97C0B-4763-30D7-E66D-507188FF5EFA}"/>
              </a:ext>
            </a:extLst>
          </p:cNvPr>
          <p:cNvSpPr>
            <a:spLocks noGrp="1"/>
          </p:cNvSpPr>
          <p:nvPr>
            <p:ph type="title"/>
          </p:nvPr>
        </p:nvSpPr>
        <p:spPr/>
        <p:txBody>
          <a:bodyPr/>
          <a:lstStyle/>
          <a:p>
            <a:r>
              <a:rPr lang="en-US" dirty="0"/>
              <a:t>Coastal Terms</a:t>
            </a:r>
          </a:p>
        </p:txBody>
      </p:sp>
      <p:sp>
        <p:nvSpPr>
          <p:cNvPr id="2" name="Text Placeholder 1">
            <a:extLst>
              <a:ext uri="{FF2B5EF4-FFF2-40B4-BE49-F238E27FC236}">
                <a16:creationId xmlns:a16="http://schemas.microsoft.com/office/drawing/2014/main" id="{FA512310-CD8C-22A8-3B35-C24D5EAE98EC}"/>
              </a:ext>
            </a:extLst>
          </p:cNvPr>
          <p:cNvSpPr>
            <a:spLocks noGrp="1"/>
          </p:cNvSpPr>
          <p:nvPr>
            <p:ph type="body" sz="quarter" idx="12"/>
          </p:nvPr>
        </p:nvSpPr>
        <p:spPr>
          <a:xfrm>
            <a:off x="851889" y="3320267"/>
            <a:ext cx="6246495" cy="701877"/>
          </a:xfrm>
        </p:spPr>
        <p:txBody>
          <a:bodyPr/>
          <a:lstStyle/>
          <a:p>
            <a:r>
              <a:rPr lang="en-US" dirty="0"/>
              <a:t>Lesson 2 The Coastal Features and Processes of the Great Lakes</a:t>
            </a:r>
          </a:p>
        </p:txBody>
      </p:sp>
      <p:sp>
        <p:nvSpPr>
          <p:cNvPr id="3" name="Text Placeholder 2">
            <a:extLst>
              <a:ext uri="{FF2B5EF4-FFF2-40B4-BE49-F238E27FC236}">
                <a16:creationId xmlns:a16="http://schemas.microsoft.com/office/drawing/2014/main" id="{B5E0781E-1943-2597-D18E-0E33F14C5675}"/>
              </a:ext>
            </a:extLst>
          </p:cNvPr>
          <p:cNvSpPr>
            <a:spLocks noGrp="1"/>
          </p:cNvSpPr>
          <p:nvPr>
            <p:ph type="body" sz="quarter" idx="13"/>
          </p:nvPr>
        </p:nvSpPr>
        <p:spPr/>
        <p:txBody>
          <a:bodyPr anchor="b">
            <a:noAutofit/>
          </a:bodyPr>
          <a:lstStyle/>
          <a:p>
            <a:pPr>
              <a:lnSpc>
                <a:spcPct val="120000"/>
              </a:lnSpc>
              <a:spcBef>
                <a:spcPts val="0"/>
              </a:spcBef>
              <a:spcAft>
                <a:spcPts val="500"/>
              </a:spcAft>
            </a:pPr>
            <a:r>
              <a:rPr lang="en-US" sz="800" b="0" dirty="0"/>
              <a:t>Wisconsin Sea Grant © October 2025  |  Coastal Engineering Education: People, Place and Practice: Lesson 2 The Coastal Features and Processes of the Great </a:t>
            </a:r>
            <a:r>
              <a:rPr lang="en-US" sz="800" dirty="0"/>
              <a:t>Lakes </a:t>
            </a:r>
            <a:r>
              <a:rPr lang="en-US" sz="800" dirty="0">
                <a:cs typeface="Arial"/>
              </a:rPr>
              <a:t>            Image used with written permission by JB the Explorer </a:t>
            </a:r>
            <a:endParaRPr lang="en-US" sz="800" b="0" dirty="0"/>
          </a:p>
          <a:p>
            <a:pPr>
              <a:lnSpc>
                <a:spcPct val="120000"/>
              </a:lnSpc>
              <a:spcBef>
                <a:spcPts val="0"/>
              </a:spcBef>
            </a:pPr>
            <a:r>
              <a:rPr lang="en-US" sz="800" b="0" dirty="0"/>
              <a:t>This curriculum was prepared by</a:t>
            </a:r>
            <a:r>
              <a:rPr lang="en-US" sz="800" dirty="0"/>
              <a:t> </a:t>
            </a:r>
            <a:r>
              <a:rPr lang="en-US" sz="800" b="0" dirty="0"/>
              <a:t>Adam </a:t>
            </a:r>
            <a:r>
              <a:rPr lang="en-US" sz="800" dirty="0" err="1"/>
              <a:t>Bechle</a:t>
            </a:r>
            <a:r>
              <a:rPr lang="en-US" sz="800" dirty="0"/>
              <a:t>, Ginny</a:t>
            </a:r>
            <a:r>
              <a:rPr lang="en-US" sz="800" b="0" dirty="0"/>
              <a:t> </a:t>
            </a:r>
            <a:r>
              <a:rPr lang="en-US" sz="800" b="0"/>
              <a:t>Carlton, </a:t>
            </a:r>
            <a:r>
              <a:rPr lang="en-US" sz="800"/>
              <a:t>and </a:t>
            </a:r>
            <a:r>
              <a:rPr lang="en-US" sz="800" dirty="0"/>
              <a:t>Anne Moser under</a:t>
            </a:r>
            <a:r>
              <a:rPr lang="en-US" sz="800" b="0" dirty="0"/>
              <a:t>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p>
        </p:txBody>
      </p:sp>
    </p:spTree>
    <p:extLst>
      <p:ext uri="{BB962C8B-B14F-4D97-AF65-F5344CB8AC3E}">
        <p14:creationId xmlns:p14="http://schemas.microsoft.com/office/powerpoint/2010/main" val="14877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A3E1-3C99-4208-8D2E-138947D3EE46}"/>
              </a:ext>
            </a:extLst>
          </p:cNvPr>
          <p:cNvSpPr>
            <a:spLocks noGrp="1"/>
          </p:cNvSpPr>
          <p:nvPr>
            <p:ph type="title"/>
          </p:nvPr>
        </p:nvSpPr>
        <p:spPr>
          <a:xfrm>
            <a:off x="495300" y="-211668"/>
            <a:ext cx="10668000" cy="1066800"/>
          </a:xfrm>
        </p:spPr>
        <p:txBody>
          <a:bodyPr/>
          <a:lstStyle/>
          <a:p>
            <a:r>
              <a:rPr lang="en-US" dirty="0"/>
              <a:t>Coastal Terms – Drag and Drop</a:t>
            </a:r>
          </a:p>
        </p:txBody>
      </p:sp>
      <p:pic>
        <p:nvPicPr>
          <p:cNvPr id="7" name="Google Shape;15;p3" descr="Drawing of typical coastal features including the upland, beach, nearshore, and offshore areas. With the location and coastal profile of bar, shoreline, dune, bluff, bluff toe, and bluff face depicted. ">
            <a:extLst>
              <a:ext uri="{FF2B5EF4-FFF2-40B4-BE49-F238E27FC236}">
                <a16:creationId xmlns:a16="http://schemas.microsoft.com/office/drawing/2014/main" id="{E6781178-78E7-112A-E819-B29DEFDB11A0}"/>
              </a:ext>
            </a:extLst>
          </p:cNvPr>
          <p:cNvPicPr preferRelativeResize="0"/>
          <p:nvPr/>
        </p:nvPicPr>
        <p:blipFill rotWithShape="1">
          <a:blip r:embed="rId2">
            <a:alphaModFix/>
          </a:blip>
          <a:srcRect/>
          <a:stretch/>
        </p:blipFill>
        <p:spPr>
          <a:xfrm>
            <a:off x="495301" y="914490"/>
            <a:ext cx="11696700" cy="6579394"/>
          </a:xfrm>
          <a:prstGeom prst="rect">
            <a:avLst/>
          </a:prstGeom>
          <a:noFill/>
          <a:ln>
            <a:noFill/>
          </a:ln>
        </p:spPr>
      </p:pic>
      <p:sp>
        <p:nvSpPr>
          <p:cNvPr id="19" name="TextBox 18">
            <a:extLst>
              <a:ext uri="{FF2B5EF4-FFF2-40B4-BE49-F238E27FC236}">
                <a16:creationId xmlns:a16="http://schemas.microsoft.com/office/drawing/2014/main" id="{1007EDDF-B917-CB3E-5489-7BAB236D9D75}"/>
              </a:ext>
            </a:extLst>
          </p:cNvPr>
          <p:cNvSpPr txBox="1"/>
          <p:nvPr/>
        </p:nvSpPr>
        <p:spPr>
          <a:xfrm>
            <a:off x="495300" y="1067197"/>
            <a:ext cx="864339" cy="369332"/>
          </a:xfrm>
          <a:prstGeom prst="rect">
            <a:avLst/>
          </a:prstGeom>
          <a:solidFill>
            <a:schemeClr val="bg1"/>
          </a:solidFill>
        </p:spPr>
        <p:txBody>
          <a:bodyPr wrap="none" rtlCol="0">
            <a:spAutoFit/>
          </a:bodyPr>
          <a:lstStyle/>
          <a:p>
            <a:r>
              <a:rPr lang="en-US" dirty="0"/>
              <a:t>Name:</a:t>
            </a:r>
          </a:p>
        </p:txBody>
      </p:sp>
      <p:sp>
        <p:nvSpPr>
          <p:cNvPr id="20" name="TextBox 19">
            <a:extLst>
              <a:ext uri="{FF2B5EF4-FFF2-40B4-BE49-F238E27FC236}">
                <a16:creationId xmlns:a16="http://schemas.microsoft.com/office/drawing/2014/main" id="{9196FBCE-54B8-35ED-B193-53C8E3D90CE8}"/>
              </a:ext>
            </a:extLst>
          </p:cNvPr>
          <p:cNvSpPr txBox="1"/>
          <p:nvPr/>
        </p:nvSpPr>
        <p:spPr>
          <a:xfrm>
            <a:off x="3945003" y="1067197"/>
            <a:ext cx="736099" cy="369332"/>
          </a:xfrm>
          <a:prstGeom prst="rect">
            <a:avLst/>
          </a:prstGeom>
          <a:solidFill>
            <a:schemeClr val="bg1"/>
          </a:solidFill>
        </p:spPr>
        <p:txBody>
          <a:bodyPr wrap="square" rtlCol="0">
            <a:spAutoFit/>
          </a:bodyPr>
          <a:lstStyle/>
          <a:p>
            <a:r>
              <a:rPr lang="en-US" dirty="0"/>
              <a:t>Date:</a:t>
            </a:r>
          </a:p>
        </p:txBody>
      </p:sp>
      <p:sp>
        <p:nvSpPr>
          <p:cNvPr id="18" name="TextBox 17">
            <a:extLst>
              <a:ext uri="{FF2B5EF4-FFF2-40B4-BE49-F238E27FC236}">
                <a16:creationId xmlns:a16="http://schemas.microsoft.com/office/drawing/2014/main" id="{014D5310-30CF-5B1E-0C83-11ECF40AD136}"/>
              </a:ext>
            </a:extLst>
          </p:cNvPr>
          <p:cNvSpPr txBox="1"/>
          <p:nvPr/>
        </p:nvSpPr>
        <p:spPr>
          <a:xfrm>
            <a:off x="8130803" y="1132125"/>
            <a:ext cx="3954929" cy="369332"/>
          </a:xfrm>
          <a:prstGeom prst="rect">
            <a:avLst/>
          </a:prstGeom>
          <a:solidFill>
            <a:schemeClr val="bg1"/>
          </a:solidFill>
        </p:spPr>
        <p:txBody>
          <a:bodyPr wrap="none" rtlCol="0">
            <a:spAutoFit/>
          </a:bodyPr>
          <a:lstStyle/>
          <a:p>
            <a:r>
              <a:rPr lang="en-US" dirty="0"/>
              <a:t>Use these terms to label the diagram</a:t>
            </a:r>
          </a:p>
        </p:txBody>
      </p:sp>
      <p:sp>
        <p:nvSpPr>
          <p:cNvPr id="8" name="Google Shape;83;p1">
            <a:extLst>
              <a:ext uri="{FF2B5EF4-FFF2-40B4-BE49-F238E27FC236}">
                <a16:creationId xmlns:a16="http://schemas.microsoft.com/office/drawing/2014/main" id="{F5B7DD8C-6699-DE48-745C-8C54994575A7}"/>
              </a:ext>
            </a:extLst>
          </p:cNvPr>
          <p:cNvSpPr txBox="1"/>
          <p:nvPr/>
        </p:nvSpPr>
        <p:spPr>
          <a:xfrm flipH="1">
            <a:off x="8611197" y="1622455"/>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dirty="0">
                <a:solidFill>
                  <a:schemeClr val="dk1"/>
                </a:solidFill>
                <a:latin typeface="Arial"/>
                <a:ea typeface="Arial"/>
                <a:cs typeface="Arial"/>
                <a:sym typeface="Arial"/>
              </a:rPr>
              <a:t>Beach</a:t>
            </a:r>
            <a:endParaRPr dirty="0"/>
          </a:p>
        </p:txBody>
      </p:sp>
      <p:sp>
        <p:nvSpPr>
          <p:cNvPr id="9" name="Google Shape;84;p1">
            <a:extLst>
              <a:ext uri="{FF2B5EF4-FFF2-40B4-BE49-F238E27FC236}">
                <a16:creationId xmlns:a16="http://schemas.microsoft.com/office/drawing/2014/main" id="{DB83918A-5BEA-D427-C9ED-EC871F4F0777}"/>
              </a:ext>
            </a:extLst>
          </p:cNvPr>
          <p:cNvSpPr txBox="1"/>
          <p:nvPr/>
        </p:nvSpPr>
        <p:spPr>
          <a:xfrm flipH="1">
            <a:off x="8611197" y="2000684"/>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Bar</a:t>
            </a:r>
            <a:endParaRPr/>
          </a:p>
        </p:txBody>
      </p:sp>
      <p:sp>
        <p:nvSpPr>
          <p:cNvPr id="10" name="Google Shape;85;p1">
            <a:extLst>
              <a:ext uri="{FF2B5EF4-FFF2-40B4-BE49-F238E27FC236}">
                <a16:creationId xmlns:a16="http://schemas.microsoft.com/office/drawing/2014/main" id="{B86740B5-11DD-30E0-D8F8-0DA236E2EF7C}"/>
              </a:ext>
            </a:extLst>
          </p:cNvPr>
          <p:cNvSpPr txBox="1"/>
          <p:nvPr/>
        </p:nvSpPr>
        <p:spPr>
          <a:xfrm flipH="1">
            <a:off x="8611197" y="2378913"/>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Bluff</a:t>
            </a:r>
            <a:endParaRPr/>
          </a:p>
        </p:txBody>
      </p:sp>
      <p:sp>
        <p:nvSpPr>
          <p:cNvPr id="11" name="Google Shape;86;p1">
            <a:extLst>
              <a:ext uri="{FF2B5EF4-FFF2-40B4-BE49-F238E27FC236}">
                <a16:creationId xmlns:a16="http://schemas.microsoft.com/office/drawing/2014/main" id="{757214DA-4BD3-EC75-FC6A-AA15B9F9994F}"/>
              </a:ext>
            </a:extLst>
          </p:cNvPr>
          <p:cNvSpPr txBox="1"/>
          <p:nvPr/>
        </p:nvSpPr>
        <p:spPr>
          <a:xfrm flipH="1">
            <a:off x="8611197" y="2757142"/>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Bluff face</a:t>
            </a:r>
            <a:endParaRPr/>
          </a:p>
        </p:txBody>
      </p:sp>
      <p:sp>
        <p:nvSpPr>
          <p:cNvPr id="12" name="Google Shape;87;p1">
            <a:extLst>
              <a:ext uri="{FF2B5EF4-FFF2-40B4-BE49-F238E27FC236}">
                <a16:creationId xmlns:a16="http://schemas.microsoft.com/office/drawing/2014/main" id="{8CE7D151-587A-FEAB-E69A-E34C4F761732}"/>
              </a:ext>
            </a:extLst>
          </p:cNvPr>
          <p:cNvSpPr txBox="1"/>
          <p:nvPr/>
        </p:nvSpPr>
        <p:spPr>
          <a:xfrm flipH="1">
            <a:off x="8611197" y="3135370"/>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Bluff toe</a:t>
            </a:r>
            <a:endParaRPr/>
          </a:p>
        </p:txBody>
      </p:sp>
      <p:sp>
        <p:nvSpPr>
          <p:cNvPr id="13" name="Google Shape;88;p1">
            <a:extLst>
              <a:ext uri="{FF2B5EF4-FFF2-40B4-BE49-F238E27FC236}">
                <a16:creationId xmlns:a16="http://schemas.microsoft.com/office/drawing/2014/main" id="{D9F6B0B5-7B48-9722-7A18-0773BDC94ABD}"/>
              </a:ext>
            </a:extLst>
          </p:cNvPr>
          <p:cNvSpPr txBox="1"/>
          <p:nvPr/>
        </p:nvSpPr>
        <p:spPr>
          <a:xfrm flipH="1">
            <a:off x="10040536" y="1622455"/>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Dune</a:t>
            </a:r>
            <a:endParaRPr/>
          </a:p>
        </p:txBody>
      </p:sp>
      <p:sp>
        <p:nvSpPr>
          <p:cNvPr id="14" name="Google Shape;89;p1">
            <a:extLst>
              <a:ext uri="{FF2B5EF4-FFF2-40B4-BE49-F238E27FC236}">
                <a16:creationId xmlns:a16="http://schemas.microsoft.com/office/drawing/2014/main" id="{1E7B615E-1269-E71B-B597-B92A87DF2BEF}"/>
              </a:ext>
            </a:extLst>
          </p:cNvPr>
          <p:cNvSpPr txBox="1"/>
          <p:nvPr/>
        </p:nvSpPr>
        <p:spPr>
          <a:xfrm flipH="1">
            <a:off x="10040536" y="2000684"/>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dirty="0">
                <a:solidFill>
                  <a:schemeClr val="dk1"/>
                </a:solidFill>
                <a:latin typeface="Arial"/>
                <a:ea typeface="Arial"/>
                <a:cs typeface="Arial"/>
                <a:sym typeface="Arial"/>
              </a:rPr>
              <a:t>Nearshore</a:t>
            </a:r>
            <a:endParaRPr dirty="0"/>
          </a:p>
        </p:txBody>
      </p:sp>
      <p:sp>
        <p:nvSpPr>
          <p:cNvPr id="15" name="Google Shape;90;p1">
            <a:extLst>
              <a:ext uri="{FF2B5EF4-FFF2-40B4-BE49-F238E27FC236}">
                <a16:creationId xmlns:a16="http://schemas.microsoft.com/office/drawing/2014/main" id="{CAC49737-D07C-8338-3C34-5FD91EFF46F8}"/>
              </a:ext>
            </a:extLst>
          </p:cNvPr>
          <p:cNvSpPr txBox="1"/>
          <p:nvPr/>
        </p:nvSpPr>
        <p:spPr>
          <a:xfrm flipH="1">
            <a:off x="10040536" y="2378913"/>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Offshore</a:t>
            </a:r>
            <a:endParaRPr/>
          </a:p>
        </p:txBody>
      </p:sp>
      <p:sp>
        <p:nvSpPr>
          <p:cNvPr id="16" name="Google Shape;91;p1">
            <a:extLst>
              <a:ext uri="{FF2B5EF4-FFF2-40B4-BE49-F238E27FC236}">
                <a16:creationId xmlns:a16="http://schemas.microsoft.com/office/drawing/2014/main" id="{AFFC54E9-71D0-F949-5CAD-217F4E88237C}"/>
              </a:ext>
            </a:extLst>
          </p:cNvPr>
          <p:cNvSpPr txBox="1"/>
          <p:nvPr/>
        </p:nvSpPr>
        <p:spPr>
          <a:xfrm flipH="1">
            <a:off x="10040536" y="2757142"/>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Shoreline</a:t>
            </a:r>
            <a:endParaRPr/>
          </a:p>
        </p:txBody>
      </p:sp>
      <p:sp>
        <p:nvSpPr>
          <p:cNvPr id="17" name="Google Shape;92;p1">
            <a:extLst>
              <a:ext uri="{FF2B5EF4-FFF2-40B4-BE49-F238E27FC236}">
                <a16:creationId xmlns:a16="http://schemas.microsoft.com/office/drawing/2014/main" id="{EA78EEB5-D7A8-F251-7567-6745E44C7B9A}"/>
              </a:ext>
            </a:extLst>
          </p:cNvPr>
          <p:cNvSpPr txBox="1"/>
          <p:nvPr/>
        </p:nvSpPr>
        <p:spPr>
          <a:xfrm flipH="1">
            <a:off x="10040536" y="3135370"/>
            <a:ext cx="983805" cy="276969"/>
          </a:xfrm>
          <a:prstGeom prst="rect">
            <a:avLst/>
          </a:prstGeom>
          <a:solidFill>
            <a:schemeClr val="lt2"/>
          </a:solidFill>
          <a:ln w="19050" cap="flat" cmpd="sng">
            <a:solidFill>
              <a:schemeClr val="dk1"/>
            </a:solidFill>
            <a:prstDash val="solid"/>
            <a:round/>
            <a:headEnd type="none" w="sm" len="sm"/>
            <a:tailEnd type="none" w="sm" len="sm"/>
          </a:ln>
        </p:spPr>
        <p:txBody>
          <a:bodyPr spcFirstLastPara="1" wrap="square" lIns="68569" tIns="34275" rIns="68569" bIns="34275" anchor="t" anchorCtr="0">
            <a:spAutoFit/>
          </a:bodyPr>
          <a:lstStyle/>
          <a:p>
            <a:pPr algn="l" rtl="0"/>
            <a:r>
              <a:rPr lang="en-US" sz="1350">
                <a:solidFill>
                  <a:schemeClr val="dk1"/>
                </a:solidFill>
                <a:latin typeface="Arial"/>
                <a:ea typeface="Arial"/>
                <a:cs typeface="Arial"/>
                <a:sym typeface="Arial"/>
              </a:rPr>
              <a:t>Upland</a:t>
            </a:r>
            <a:endParaRPr sz="1350">
              <a:solidFill>
                <a:schemeClr val="dk1"/>
              </a:solidFill>
              <a:latin typeface="Arial"/>
              <a:ea typeface="Arial"/>
              <a:cs typeface="Arial"/>
              <a:sym typeface="Arial"/>
            </a:endParaRPr>
          </a:p>
        </p:txBody>
      </p:sp>
      <p:sp>
        <p:nvSpPr>
          <p:cNvPr id="3" name="Footer Placeholder 2">
            <a:extLst>
              <a:ext uri="{FF2B5EF4-FFF2-40B4-BE49-F238E27FC236}">
                <a16:creationId xmlns:a16="http://schemas.microsoft.com/office/drawing/2014/main" id="{7C00E6F5-9F7A-D292-E177-2AB797A3F12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Coastal Terms</a:t>
            </a:r>
            <a:endParaRPr lang="en-US" dirty="0"/>
          </a:p>
        </p:txBody>
      </p:sp>
    </p:spTree>
    <p:extLst>
      <p:ext uri="{BB962C8B-B14F-4D97-AF65-F5344CB8AC3E}">
        <p14:creationId xmlns:p14="http://schemas.microsoft.com/office/powerpoint/2010/main" val="1271406553"/>
      </p:ext>
    </p:extLst>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lesson-2-template</Template>
  <TotalTime>249</TotalTime>
  <Words>254</Words>
  <Application>Microsoft Office PowerPoint</Application>
  <PresentationFormat>Widescreen</PresentationFormat>
  <Paragraphs>27</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Helvetica</vt:lpstr>
      <vt:lpstr>Red Hat Display</vt:lpstr>
      <vt:lpstr>lesson-2-template</vt:lpstr>
      <vt:lpstr>Coastal Terms</vt:lpstr>
      <vt:lpstr>Coastal Terms – Drag and Drop</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2 The Coastal Features and Processes of the Great Lakes Coastal Terms</dc:title>
  <dc:subject/>
  <dc:creator>Wisconsin Sea Grant;virginia.carlton@wisc.edu</dc:creator>
  <cp:keywords/>
  <dc:description/>
  <cp:lastModifiedBy>Ginny Carlton</cp:lastModifiedBy>
  <cp:revision>33</cp:revision>
  <dcterms:created xsi:type="dcterms:W3CDTF">2024-07-16T17:27:48Z</dcterms:created>
  <dcterms:modified xsi:type="dcterms:W3CDTF">2026-02-13T13:19:26Z</dcterms:modified>
  <cp:category/>
</cp:coreProperties>
</file>