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5" r:id="rId1"/>
  </p:sldMasterIdLst>
  <p:notesMasterIdLst>
    <p:notesMasterId r:id="rId10"/>
  </p:notesMasterIdLst>
  <p:handoutMasterIdLst>
    <p:handoutMasterId r:id="rId11"/>
  </p:handoutMasterIdLst>
  <p:sldIdLst>
    <p:sldId id="268" r:id="rId2"/>
    <p:sldId id="270" r:id="rId3"/>
    <p:sldId id="271" r:id="rId4"/>
    <p:sldId id="272" r:id="rId5"/>
    <p:sldId id="273" r:id="rId6"/>
    <p:sldId id="274" r:id="rId7"/>
    <p:sldId id="275" r:id="rId8"/>
    <p:sldId id="276"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DF601D-57DB-997B-8E15-CE2AAEF67309}" name="Adam Bechle" initials="AB" userId="m6dbfxMc6AL7OKBDT2i0dFIKXQbNlI52cJ1G7lDqrf0=" providerId="None"/>
  <p188:author id="{01B3021E-E267-383D-AECF-B915DE4217B8}" name="Elizabeth White" initials="EW" userId="DcaNPlbhXZ+wpAOjMvZjmzVvMoNYqq0UMSeBWqmvqgc=" providerId="None"/>
  <p188:author id="{1D39161F-DFC5-2925-7C08-BE58405E9CA4}" name="Ginny Carlton" initials="GC" userId="b3c111b55f5d181a" providerId="Windows Live"/>
  <p188:author id="{F57D14CF-B165-7104-2867-3BF418B76FAD}" name="Elizabeth White" initials="EW" userId="S::eawhite2@wisc.edu::31c18dc9-abaf-4c1a-befe-66a091c015d5" providerId="AD"/>
  <p188:author id="{FA72BBDE-15E9-BB9C-6B10-3F18C5F5C1A0}" name="Ginny Carlton" initials="GC" userId="eTosIhWGUGcFyKJQgCZJ9EnbeLg/bXe01N3zcBe6hq8="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87B"/>
    <a:srgbClr val="F04923"/>
    <a:srgbClr val="555556"/>
    <a:srgbClr val="005A90"/>
    <a:srgbClr val="0076BB"/>
    <a:srgbClr val="292B29"/>
    <a:srgbClr val="C5050C"/>
    <a:srgbClr val="0479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4BF5D7-5DD0-4E8C-BB99-CA06BB573B8F}" v="7" dt="2025-11-17T19:55:57.8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39" autoAdjust="0"/>
    <p:restoredTop sz="66952" autoAdjust="0"/>
  </p:normalViewPr>
  <p:slideViewPr>
    <p:cSldViewPr snapToGrid="0" snapToObjects="1">
      <p:cViewPr varScale="1">
        <p:scale>
          <a:sx n="42" d="100"/>
          <a:sy n="42" d="100"/>
        </p:scale>
        <p:origin x="764" y="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10" d="100"/>
          <a:sy n="110" d="100"/>
        </p:scale>
        <p:origin x="385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White" userId="DcaNPlbhXZ+wpAOjMvZjmzVvMoNYqq0UMSeBWqmvqgc=" providerId="None" clId="Web-{4055E6EC-4184-44F6-8FD4-4A744A4A9681}"/>
    <pc:docChg chg="mod">
      <pc:chgData name="Elizabeth White" userId="DcaNPlbhXZ+wpAOjMvZjmzVvMoNYqq0UMSeBWqmvqgc=" providerId="None" clId="Web-{4055E6EC-4184-44F6-8FD4-4A744A4A9681}" dt="2025-11-04T19:26:04.410" v="0"/>
      <pc:docMkLst>
        <pc:docMk/>
      </pc:docMkLst>
    </pc:docChg>
  </pc:docChgLst>
  <pc:docChgLst>
    <pc:chgData name="Adam Bechle" userId="m6dbfxMc6AL7OKBDT2i0dFIKXQbNlI52cJ1G7lDqrf0=" providerId="None" clId="Web-{0B4BF5D7-5DD0-4E8C-BB99-CA06BB573B8F}"/>
    <pc:docChg chg="mod modSld">
      <pc:chgData name="Adam Bechle" userId="m6dbfxMc6AL7OKBDT2i0dFIKXQbNlI52cJ1G7lDqrf0=" providerId="None" clId="Web-{0B4BF5D7-5DD0-4E8C-BB99-CA06BB573B8F}" dt="2025-11-17T19:55:35.244" v="6"/>
      <pc:docMkLst>
        <pc:docMk/>
      </pc:docMkLst>
      <pc:sldChg chg="modNotes">
        <pc:chgData name="Adam Bechle" userId="m6dbfxMc6AL7OKBDT2i0dFIKXQbNlI52cJ1G7lDqrf0=" providerId="None" clId="Web-{0B4BF5D7-5DD0-4E8C-BB99-CA06BB573B8F}" dt="2025-11-17T19:55:35.244" v="6"/>
        <pc:sldMkLst>
          <pc:docMk/>
          <pc:sldMk cId="3436330139" sldId="27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698BC5-C7A1-3B0E-9377-D8D8A58680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43FEB50-B249-D967-C3A9-143E6A5BC1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ED2E04-F34B-B944-9514-DCF2CF3644F6}" type="datetimeFigureOut">
              <a:rPr lang="en-US" smtClean="0"/>
              <a:t>2/13/2026</a:t>
            </a:fld>
            <a:endParaRPr lang="en-US"/>
          </a:p>
        </p:txBody>
      </p:sp>
      <p:sp>
        <p:nvSpPr>
          <p:cNvPr id="4" name="Footer Placeholder 3">
            <a:extLst>
              <a:ext uri="{FF2B5EF4-FFF2-40B4-BE49-F238E27FC236}">
                <a16:creationId xmlns:a16="http://schemas.microsoft.com/office/drawing/2014/main" id="{3A2F88BD-4F98-C7DB-58C4-10B6CC000E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4366DA-E14D-6DFE-EBC4-B4CC235627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9BD7FA-ABA2-8549-9E7A-86639CAF8383}" type="slidenum">
              <a:rPr lang="en-US" smtClean="0"/>
              <a:t>‹#›</a:t>
            </a:fld>
            <a:endParaRPr lang="en-US"/>
          </a:p>
        </p:txBody>
      </p:sp>
    </p:spTree>
    <p:extLst>
      <p:ext uri="{BB962C8B-B14F-4D97-AF65-F5344CB8AC3E}">
        <p14:creationId xmlns:p14="http://schemas.microsoft.com/office/powerpoint/2010/main" val="230629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621671-7E6C-7746-AF0D-CD197AFDFB61}" type="datetimeFigureOut">
              <a:rPr lang="en-US" smtClean="0"/>
              <a:t>2/13/2026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80FB02-D9C2-6A4D-8A7B-43D279C71DB2}" type="slidenum">
              <a:rPr lang="en-US" smtClean="0"/>
              <a:t>‹#›</a:t>
            </a:fld>
            <a:endParaRPr lang="en-US"/>
          </a:p>
        </p:txBody>
      </p:sp>
    </p:spTree>
    <p:extLst>
      <p:ext uri="{BB962C8B-B14F-4D97-AF65-F5344CB8AC3E}">
        <p14:creationId xmlns:p14="http://schemas.microsoft.com/office/powerpoint/2010/main" val="2492903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lickr.com/photos/producerjb/43643260870"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x.com/ExplorerJB"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a:t>
            </a:r>
            <a:r>
              <a:rPr lang="en-US" dirty="0">
                <a:solidFill>
                  <a:srgbClr val="444444"/>
                </a:solidFill>
                <a:hlinkClick r:id="rId3">
                  <a:extLst>
                    <a:ext uri="{A12FA001-AC4F-418D-AE19-62706E023703}">
                      <ahyp:hlinkClr xmlns:ahyp="http://schemas.microsoft.com/office/drawing/2018/hyperlinkcolor" val="tx"/>
                    </a:ext>
                  </a:extLst>
                </a:hlinkClick>
              </a:rPr>
              <a:t>https://www.flickr.com/photos/producerjb/43643260870</a:t>
            </a:r>
            <a:r>
              <a:rPr lang="en-US" dirty="0"/>
              <a:t> Racine Breakwater Lighthouse</a:t>
            </a:r>
            <a:endParaRPr lang="en-US" dirty="0">
              <a:solidFill>
                <a:srgbClr val="444444"/>
              </a:solidFill>
            </a:endParaRPr>
          </a:p>
          <a:p>
            <a:r>
              <a:rPr lang="en-US" dirty="0"/>
              <a:t>JB the Explorer  took this photo of the Racine Breakwater Lighthouse in July of 2017 while at the Racine Harbor.</a:t>
            </a:r>
            <a:endParaRPr lang="en-US" dirty="0">
              <a:solidFill>
                <a:srgbClr val="444444"/>
              </a:solidFill>
            </a:endParaRPr>
          </a:p>
          <a:p>
            <a:r>
              <a:rPr lang="en-US" dirty="0"/>
              <a:t>This lighthouse was first lit in November of 1901.</a:t>
            </a:r>
            <a:endParaRPr lang="en-US" dirty="0">
              <a:solidFill>
                <a:srgbClr val="444444"/>
              </a:solidFill>
            </a:endParaRPr>
          </a:p>
          <a:p>
            <a:r>
              <a:rPr lang="en-US" dirty="0"/>
              <a:t>In the distance, you can see the Wind Point Lighthouse.</a:t>
            </a:r>
            <a:endParaRPr lang="en-US" dirty="0">
              <a:solidFill>
                <a:srgbClr val="444444"/>
              </a:solidFill>
            </a:endParaRPr>
          </a:p>
          <a:p>
            <a:endParaRPr lang="en-US" dirty="0">
              <a:solidFill>
                <a:srgbClr val="444444"/>
              </a:solidFill>
            </a:endParaRPr>
          </a:p>
          <a:p>
            <a:r>
              <a:rPr lang="en-US" dirty="0"/>
              <a:t>Image used with written permission by JB the Explorer as provided via JB's Native </a:t>
            </a:r>
            <a:r>
              <a:rPr lang="en-US" dirty="0" err="1"/>
              <a:t>Garden@PlantNativeWI</a:t>
            </a:r>
            <a:endParaRPr lang="en-US" dirty="0">
              <a:solidFill>
                <a:srgbClr val="444444"/>
              </a:solidFill>
            </a:endParaRPr>
          </a:p>
          <a:p>
            <a:r>
              <a:rPr lang="en-US" dirty="0"/>
              <a:t>Previously on Twitter and now on X </a:t>
            </a:r>
            <a:r>
              <a:rPr lang="en-US" dirty="0">
                <a:solidFill>
                  <a:srgbClr val="444444"/>
                </a:solidFill>
                <a:hlinkClick r:id="rId4"/>
              </a:rPr>
              <a:t>@ExplorerJB</a:t>
            </a:r>
            <a:endParaRPr lang="en-US" dirty="0"/>
          </a:p>
        </p:txBody>
      </p:sp>
      <p:sp>
        <p:nvSpPr>
          <p:cNvPr id="4" name="Slide Number Placeholder 3"/>
          <p:cNvSpPr>
            <a:spLocks noGrp="1"/>
          </p:cNvSpPr>
          <p:nvPr>
            <p:ph type="sldNum" sz="quarter" idx="5"/>
          </p:nvPr>
        </p:nvSpPr>
        <p:spPr/>
        <p:txBody>
          <a:bodyPr/>
          <a:lstStyle/>
          <a:p>
            <a:fld id="{0080FB02-D9C2-6A4D-8A7B-43D279C71DB2}" type="slidenum">
              <a:rPr lang="en-US" smtClean="0"/>
              <a:t>1</a:t>
            </a:fld>
            <a:endParaRPr lang="en-US"/>
          </a:p>
        </p:txBody>
      </p:sp>
    </p:spTree>
    <p:extLst>
      <p:ext uri="{BB962C8B-B14F-4D97-AF65-F5344CB8AC3E}">
        <p14:creationId xmlns:p14="http://schemas.microsoft.com/office/powerpoint/2010/main" val="1886110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dirty="0"/>
              <a:t>The four coastal processes that influence how a beach appears are:</a:t>
            </a:r>
          </a:p>
          <a:p>
            <a:pPr marL="228600">
              <a:buAutoNum type="arabicParenR"/>
            </a:pPr>
            <a:r>
              <a:rPr lang="en-US" dirty="0"/>
              <a:t> changing water levels;</a:t>
            </a:r>
          </a:p>
          <a:p>
            <a:pPr marL="228600">
              <a:buAutoNum type="arabicParenR"/>
            </a:pPr>
            <a:r>
              <a:rPr lang="en-US" dirty="0"/>
              <a:t> waves;</a:t>
            </a:r>
          </a:p>
          <a:p>
            <a:pPr marL="228600">
              <a:buAutoNum type="arabicParenR"/>
            </a:pPr>
            <a:r>
              <a:rPr lang="en-US" dirty="0"/>
              <a:t> currents;</a:t>
            </a:r>
          </a:p>
          <a:p>
            <a:pPr marL="228600">
              <a:buAutoNum type="arabicParenR"/>
            </a:pPr>
            <a:r>
              <a:rPr lang="en-US" dirty="0"/>
              <a:t> and sediment transport.</a:t>
            </a:r>
          </a:p>
        </p:txBody>
      </p:sp>
      <p:sp>
        <p:nvSpPr>
          <p:cNvPr id="4" name="Slide Number Placeholder 3"/>
          <p:cNvSpPr>
            <a:spLocks noGrp="1"/>
          </p:cNvSpPr>
          <p:nvPr>
            <p:ph type="sldNum" sz="quarter" idx="5"/>
          </p:nvPr>
        </p:nvSpPr>
        <p:spPr/>
        <p:txBody>
          <a:bodyPr/>
          <a:lstStyle/>
          <a:p>
            <a:fld id="{0080FB02-D9C2-6A4D-8A7B-43D279C71DB2}" type="slidenum">
              <a:rPr lang="en-US" smtClean="0"/>
              <a:t>2</a:t>
            </a:fld>
            <a:endParaRPr lang="en-US"/>
          </a:p>
        </p:txBody>
      </p:sp>
    </p:spTree>
    <p:extLst>
      <p:ext uri="{BB962C8B-B14F-4D97-AF65-F5344CB8AC3E}">
        <p14:creationId xmlns:p14="http://schemas.microsoft.com/office/powerpoint/2010/main" val="3779859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High water makes a big impact because it can submerge large portions of the beach underwater. </a:t>
            </a:r>
          </a:p>
          <a:p>
            <a:r>
              <a:rPr lang="en-US" dirty="0"/>
              <a:t> </a:t>
            </a:r>
          </a:p>
          <a:p>
            <a:pPr marL="0" lvl="0" indent="0" algn="l" rtl="0">
              <a:spcBef>
                <a:spcPts val="0"/>
              </a:spcBef>
              <a:spcAft>
                <a:spcPts val="0"/>
              </a:spcAft>
              <a:buNone/>
            </a:pPr>
            <a:r>
              <a:rPr lang="en-US" dirty="0"/>
              <a:t>Low water levels can be problematic for boats because there might not be enough water to float the boat.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Graph source: Wisconsin Sea Grant, Adam </a:t>
            </a:r>
            <a:r>
              <a:rPr lang="en-US" dirty="0" err="1"/>
              <a:t>Bechle</a:t>
            </a:r>
            <a:endParaRPr lang="en-US" dirty="0"/>
          </a:p>
          <a:p>
            <a:pPr marL="0" lvl="0" indent="0" algn="l" rtl="0">
              <a:spcBef>
                <a:spcPts val="0"/>
              </a:spcBef>
              <a:spcAft>
                <a:spcPts val="0"/>
              </a:spcAft>
              <a:buNone/>
            </a:pPr>
            <a:r>
              <a:rPr lang="en-US" dirty="0"/>
              <a:t>Image 1 source: Wisconsin Sea Grant, Gene Clark</a:t>
            </a:r>
          </a:p>
          <a:p>
            <a:pPr marL="0" lvl="0" indent="0" algn="l" rtl="0">
              <a:spcBef>
                <a:spcPts val="0"/>
              </a:spcBef>
              <a:spcAft>
                <a:spcPts val="0"/>
              </a:spcAft>
              <a:buNone/>
            </a:pPr>
            <a:r>
              <a:rPr lang="en-US" dirty="0"/>
              <a:t>Image 2 source: Wisconsin Sea Grant, https://sewicoastalresilience.org/resilience-resources/resource-of-the-month/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0080FB02-D9C2-6A4D-8A7B-43D279C71DB2}" type="slidenum">
              <a:rPr lang="en-US" smtClean="0"/>
              <a:t>3</a:t>
            </a:fld>
            <a:endParaRPr lang="en-US"/>
          </a:p>
        </p:txBody>
      </p:sp>
    </p:spTree>
    <p:extLst>
      <p:ext uri="{BB962C8B-B14F-4D97-AF65-F5344CB8AC3E}">
        <p14:creationId xmlns:p14="http://schemas.microsoft.com/office/powerpoint/2010/main" val="4171417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dirty="0"/>
              <a:t>Waves are the dominant force that work to shape the coast – they erode our shorelines and can cause bluffs to collapse. </a:t>
            </a:r>
          </a:p>
          <a:p>
            <a:pPr marL="0" indent="0"/>
            <a:endParaRPr lang="en-US" dirty="0"/>
          </a:p>
          <a:p>
            <a:pPr marL="0" lvl="0" indent="0" algn="l" rtl="0">
              <a:spcBef>
                <a:spcPts val="0"/>
              </a:spcBef>
              <a:spcAft>
                <a:spcPts val="0"/>
              </a:spcAft>
              <a:buNone/>
            </a:pPr>
            <a:r>
              <a:rPr lang="en-US" dirty="0"/>
              <a:t>The larger the wave, the more energy it has to change the coast. </a:t>
            </a:r>
            <a:br>
              <a:rPr lang="en-US" dirty="0"/>
            </a:br>
            <a:br>
              <a:rPr lang="en-US" dirty="0"/>
            </a:br>
            <a:r>
              <a:rPr lang="en-US" dirty="0"/>
              <a:t>Lake Michigan waves can even make for good surfing! As the waves enter shallower water, the bottom of the wave “feels” friction with the lake bottom and “tips over” in a process known as breaking. </a:t>
            </a:r>
            <a:endParaRPr lang="en-US" dirty="0">
              <a:ea typeface="Calibri"/>
              <a:cs typeface="Calibri"/>
            </a:endParaRPr>
          </a:p>
          <a:p>
            <a:pPr marL="0" indent="0"/>
            <a:endParaRPr lang="en-US" dirty="0"/>
          </a:p>
          <a:p>
            <a:pPr marL="0" indent="0"/>
            <a:r>
              <a:rPr lang="en-US" dirty="0"/>
              <a:t>High water combined with waves means the waves can cause even MORE damage.</a:t>
            </a:r>
          </a:p>
          <a:p>
            <a:pPr marL="0" indent="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Drawing source: Wisconsin Sea Grant, Adam </a:t>
            </a:r>
            <a:r>
              <a:rPr lang="en-US" dirty="0" err="1"/>
              <a:t>Bechle</a:t>
            </a:r>
            <a:r>
              <a:rPr lang="en-US" dirty="0"/>
              <a:t>, </a:t>
            </a:r>
            <a:r>
              <a:rPr lang="en-US" sz="1200" kern="1200" dirty="0">
                <a:solidFill>
                  <a:schemeClr val="tx1"/>
                </a:solidFill>
                <a:effectLst/>
                <a:latin typeface="+mn-lt"/>
                <a:ea typeface="+mn-ea"/>
                <a:cs typeface="+mn-cs"/>
              </a:rPr>
              <a:t>Adapted from U.S. Army Corps of Engineers Coastal Engineering Manual</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1 source – Tettegouche State Park (MN) on Lake Superior  </a:t>
            </a:r>
            <a:r>
              <a:rPr lang="en-US" sz="1200" b="0" i="0" kern="1200" dirty="0">
                <a:solidFill>
                  <a:schemeClr val="tx1"/>
                </a:solidFill>
                <a:effectLst/>
                <a:latin typeface="+mn-lt"/>
                <a:ea typeface="+mn-ea"/>
                <a:cs typeface="+mn-cs"/>
              </a:rPr>
              <a:t>Conrad Collaco · CBC News · October 10, 2018 Here's why it's been a deadly year for drownings in the Great Lakes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https://www.boreal.org/2018/10/11/181868/heres-why-its-been-a-deadly-year-for-drownings-in-the-great-lakes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2 source – Lois Alter Mark (Published on March 2, 2020) USA Today 10 Best </a:t>
            </a:r>
            <a:r>
              <a:rPr lang="en-US" sz="1200" b="0" i="0" kern="1200" dirty="0">
                <a:solidFill>
                  <a:schemeClr val="tx1"/>
                </a:solidFill>
                <a:effectLst/>
                <a:latin typeface="+mn-lt"/>
                <a:ea typeface="+mn-ea"/>
                <a:cs typeface="+mn-cs"/>
              </a:rPr>
              <a:t>Sheboygan, the "Malibu of the </a:t>
            </a:r>
            <a:r>
              <a:rPr lang="en-US" sz="1200" b="0" i="0" kern="1200" dirty="0" err="1">
                <a:solidFill>
                  <a:schemeClr val="tx1"/>
                </a:solidFill>
                <a:effectLst/>
                <a:latin typeface="+mn-lt"/>
                <a:ea typeface="+mn-ea"/>
                <a:cs typeface="+mn-cs"/>
              </a:rPr>
              <a:t>Midwest“https</a:t>
            </a:r>
            <a:r>
              <a:rPr lang="en-US" sz="1200" b="0" i="0" kern="1200" dirty="0">
                <a:solidFill>
                  <a:schemeClr val="tx1"/>
                </a:solidFill>
                <a:effectLst/>
                <a:latin typeface="+mn-lt"/>
                <a:ea typeface="+mn-ea"/>
                <a:cs typeface="+mn-cs"/>
              </a:rPr>
              <a:t>://10best.usatoday.com/travel/10-reasons-visit-sheboygan-wisconsin-malibu-midwest/</a:t>
            </a:r>
          </a:p>
          <a:p>
            <a:pPr marL="0" indent="0"/>
            <a:endParaRPr lang="en-US" dirty="0"/>
          </a:p>
          <a:p>
            <a:pPr marL="0" indent="0"/>
            <a:endParaRPr lang="en-US" dirty="0"/>
          </a:p>
        </p:txBody>
      </p:sp>
      <p:sp>
        <p:nvSpPr>
          <p:cNvPr id="4" name="Slide Number Placeholder 3"/>
          <p:cNvSpPr>
            <a:spLocks noGrp="1"/>
          </p:cNvSpPr>
          <p:nvPr>
            <p:ph type="sldNum" sz="quarter" idx="5"/>
          </p:nvPr>
        </p:nvSpPr>
        <p:spPr/>
        <p:txBody>
          <a:bodyPr/>
          <a:lstStyle/>
          <a:p>
            <a:fld id="{0080FB02-D9C2-6A4D-8A7B-43D279C71DB2}" type="slidenum">
              <a:rPr lang="en-US" smtClean="0"/>
              <a:t>4</a:t>
            </a:fld>
            <a:endParaRPr lang="en-US"/>
          </a:p>
        </p:txBody>
      </p:sp>
    </p:spTree>
    <p:extLst>
      <p:ext uri="{BB962C8B-B14F-4D97-AF65-F5344CB8AC3E}">
        <p14:creationId xmlns:p14="http://schemas.microsoft.com/office/powerpoint/2010/main" val="1857325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When waves hit the shore, they push water with them. This flow of water is known as a current.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rip current is a narrow current that moves away from the shore.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waves hit the coast at an angle, they can push the currents along the shore.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Image source: Chris Brewster, US Lifesaving Association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080FB02-D9C2-6A4D-8A7B-43D279C71DB2}" type="slidenum">
              <a:rPr lang="en-US" smtClean="0"/>
              <a:t>5</a:t>
            </a:fld>
            <a:endParaRPr lang="en-US"/>
          </a:p>
        </p:txBody>
      </p:sp>
    </p:spTree>
    <p:extLst>
      <p:ext uri="{BB962C8B-B14F-4D97-AF65-F5344CB8AC3E}">
        <p14:creationId xmlns:p14="http://schemas.microsoft.com/office/powerpoint/2010/main" val="815029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Font typeface="Arial"/>
              <a:buNone/>
            </a:pPr>
            <a:r>
              <a:rPr lang="en-US" dirty="0"/>
              <a:t>NOTE TO TEACHER: Before playing the video, point out the stick the students should watch.</a:t>
            </a:r>
            <a:br>
              <a:rPr lang="en-US" dirty="0">
                <a:cs typeface="+mn-lt"/>
              </a:rPr>
            </a:br>
            <a:br>
              <a:rPr lang="en-US" dirty="0">
                <a:cs typeface="+mn-lt"/>
              </a:rPr>
            </a:br>
            <a:r>
              <a:rPr lang="en-US" dirty="0"/>
              <a:t>Ask: Which direction are the currents flowing in this video? You can watch for particles moving in the water or make an educated guess based on the wave direction.</a:t>
            </a:r>
          </a:p>
        </p:txBody>
      </p:sp>
      <p:sp>
        <p:nvSpPr>
          <p:cNvPr id="4" name="Slide Number Placeholder 3"/>
          <p:cNvSpPr>
            <a:spLocks noGrp="1"/>
          </p:cNvSpPr>
          <p:nvPr>
            <p:ph type="sldNum" sz="quarter" idx="5"/>
          </p:nvPr>
        </p:nvSpPr>
        <p:spPr/>
        <p:txBody>
          <a:bodyPr/>
          <a:lstStyle/>
          <a:p>
            <a:fld id="{0080FB02-D9C2-6A4D-8A7B-43D279C71DB2}" type="slidenum">
              <a:rPr lang="en-US" smtClean="0"/>
              <a:t>6</a:t>
            </a:fld>
            <a:endParaRPr lang="en-US"/>
          </a:p>
        </p:txBody>
      </p:sp>
    </p:spTree>
    <p:extLst>
      <p:ext uri="{BB962C8B-B14F-4D97-AF65-F5344CB8AC3E}">
        <p14:creationId xmlns:p14="http://schemas.microsoft.com/office/powerpoint/2010/main" val="2143403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Waves and currents can pick up and move sand and other sediments. Depending on the size and direction of the waves, sediment transport can be either offshore (and onshore) or along the shore.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beach profile adjusts depending on the size of the waves. Larger waves often occur in the late fall and winter, while gentler waves occur in summer.</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Panel 1: Normal beach profile: Dunes, beach, and gently sloping lakebed in the nearshore area. Waves are of normal height and break near the shoreline.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Panel 2: Adjustment for large waves: Dunes and beach release sand, causing the height and slope of the beach to decrease as sand moves offshore.  A bar typically forms at some distance from the shoreline.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Panel 3: Recovery: Coastal dunes and beach store sand as sand moves onshore until the next large wave event. The height and number of dunes and slope of the beach increases.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r>
              <a:rPr lang="en-US" dirty="0"/>
              <a:t>Image 2: Diagram of alongshore currents from a birds-eye perspective. (Alongshore currents are also called longshore currents.)</a:t>
            </a:r>
            <a:endParaRPr lang="en-US" dirty="0">
              <a:ea typeface="Calibri" panose="020F0502020204030204"/>
              <a:cs typeface="Calibri" panose="020F0502020204030204"/>
            </a:endParaRPr>
          </a:p>
          <a:p>
            <a:endParaRPr lang="en-US" dirty="0">
              <a:ea typeface="Calibri" panose="020F0502020204030204"/>
              <a:cs typeface="Calibri" panose="020F0502020204030204"/>
            </a:endParaRPr>
          </a:p>
          <a:p>
            <a:pPr marL="0" lvl="0" indent="0" algn="l" rtl="0">
              <a:spcBef>
                <a:spcPts val="0"/>
              </a:spcBef>
              <a:spcAft>
                <a:spcPts val="0"/>
              </a:spcAft>
              <a:buNone/>
            </a:pPr>
            <a:r>
              <a:rPr lang="en-US" dirty="0"/>
              <a:t>At the bottom half of the diagram is a blue lake. At the top half of the diagram is a tan beach.  Randomly spaced tan circles represent individual grains of sand or sediment. (This is a very magnified view.)</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direction of the long current is represented by a leftward pointing arrow, showing current moving from right to left.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 series of three wave crests, represented by parallel, curved white lines, intersect the shoreline at approximately a 30 degree angle.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Due to the longshore current, wave crests, and gravity individual sand grains will move across the beach. In this case, the sand grain will move onto the beach at approximately a 30 degree angle--the same as the wave crest. Then, due to gravity, the sand grain will roll back down the beach toward the lake.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resulting movement of sand is represented in the image by a series of arrowed lines that ultimately form a zig-zag pattern; with the zig arrows moving from the lake onto the beach at approximately 30 degree angles and the zag arrows moving from the beach to the lake at approximately 90 degree angles.</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Drawing source: Wisconsin Sea Grant, Adam </a:t>
            </a:r>
            <a:r>
              <a:rPr lang="en-US" dirty="0" err="1"/>
              <a:t>Bechle</a:t>
            </a:r>
            <a:r>
              <a:rPr lang="en-US" dirty="0"/>
              <a:t>, </a:t>
            </a:r>
            <a:r>
              <a:rPr lang="en-US" sz="1200" kern="1200" dirty="0">
                <a:solidFill>
                  <a:schemeClr val="tx1"/>
                </a:solidFill>
                <a:effectLst/>
                <a:latin typeface="+mn-lt"/>
                <a:ea typeface="+mn-ea"/>
                <a:cs typeface="+mn-cs"/>
              </a:rPr>
              <a:t>Adapted from U.S. Army Corps of Engineers Coastal Engineering Manual</a:t>
            </a:r>
            <a:endParaRPr lang="en-US" dirty="0">
              <a:ea typeface="Calibri"/>
              <a:cs typeface="Calibri"/>
            </a:endParaRPr>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0080FB02-D9C2-6A4D-8A7B-43D279C71DB2}" type="slidenum">
              <a:rPr lang="en-US" smtClean="0"/>
              <a:t>7</a:t>
            </a:fld>
            <a:endParaRPr lang="en-US"/>
          </a:p>
        </p:txBody>
      </p:sp>
    </p:spTree>
    <p:extLst>
      <p:ext uri="{BB962C8B-B14F-4D97-AF65-F5344CB8AC3E}">
        <p14:creationId xmlns:p14="http://schemas.microsoft.com/office/powerpoint/2010/main" val="1098852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Font typeface="Arial"/>
              <a:buNone/>
            </a:pPr>
            <a:r>
              <a:rPr lang="en-US" dirty="0"/>
              <a:t>Can you see the sand being churned up by the waves? This sand is being transported.</a:t>
            </a:r>
          </a:p>
        </p:txBody>
      </p:sp>
      <p:sp>
        <p:nvSpPr>
          <p:cNvPr id="4" name="Slide Number Placeholder 3"/>
          <p:cNvSpPr>
            <a:spLocks noGrp="1"/>
          </p:cNvSpPr>
          <p:nvPr>
            <p:ph type="sldNum" sz="quarter" idx="5"/>
          </p:nvPr>
        </p:nvSpPr>
        <p:spPr/>
        <p:txBody>
          <a:bodyPr/>
          <a:lstStyle/>
          <a:p>
            <a:fld id="{0080FB02-D9C2-6A4D-8A7B-43D279C71DB2}" type="slidenum">
              <a:rPr lang="en-US" smtClean="0"/>
              <a:t>8</a:t>
            </a:fld>
            <a:endParaRPr lang="en-US"/>
          </a:p>
        </p:txBody>
      </p:sp>
    </p:spTree>
    <p:extLst>
      <p:ext uri="{BB962C8B-B14F-4D97-AF65-F5344CB8AC3E}">
        <p14:creationId xmlns:p14="http://schemas.microsoft.com/office/powerpoint/2010/main" val="3525069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_light">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1AB265-C0D2-A543-B156-B0221787BF01}"/>
              </a:ext>
              <a:ext uri="{C183D7F6-B498-43B3-948B-1728B52AA6E4}">
                <adec:decorative xmlns:adec="http://schemas.microsoft.com/office/drawing/2017/decorative" val="1"/>
              </a:ext>
            </a:extLst>
          </p:cNvPr>
          <p:cNvSpPr/>
          <p:nvPr/>
        </p:nvSpPr>
        <p:spPr>
          <a:xfrm>
            <a:off x="0" y="5733906"/>
            <a:ext cx="12192000" cy="1124093"/>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320267"/>
            <a:ext cx="8334246" cy="701877"/>
          </a:xfrm>
        </p:spPr>
        <p:txBody>
          <a:bodyPr anchor="t">
            <a:noAutofit/>
          </a:bodyPr>
          <a:lstStyle>
            <a:lvl1pPr marL="0" indent="0">
              <a:buNone/>
              <a:defRPr sz="2300">
                <a:solidFill>
                  <a:schemeClr val="tx1">
                    <a:lumMod val="75000"/>
                    <a:lumOff val="25000"/>
                  </a:schemeClr>
                </a:solidFill>
              </a:defRPr>
            </a:lvl1pPr>
          </a:lstStyle>
          <a:p>
            <a:pPr lvl="0"/>
            <a:r>
              <a:rPr lang="en-US" dirty="0"/>
              <a:t>Insert subtitle, date or other important information, not to exceed two lines </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851889" y="5953913"/>
            <a:ext cx="10311412" cy="523088"/>
          </a:xfrm>
        </p:spPr>
        <p:txBody>
          <a:bodyPr anchor="t" anchorCtr="0">
            <a:normAutofit/>
          </a:bodyPr>
          <a:lstStyle>
            <a:lvl1pPr marL="0" indent="0">
              <a:buNone/>
              <a:defRPr sz="1800" b="1">
                <a:solidFill>
                  <a:schemeClr val="bg1"/>
                </a:solidFill>
              </a:defRPr>
            </a:lvl1pPr>
          </a:lstStyle>
          <a:p>
            <a:pPr lvl="0"/>
            <a:r>
              <a:rPr lang="en-US" dirty="0"/>
              <a:t>Insert name, position</a:t>
            </a:r>
          </a:p>
        </p:txBody>
      </p:sp>
      <p:sp>
        <p:nvSpPr>
          <p:cNvPr id="2" name="Title 1">
            <a:extLst>
              <a:ext uri="{FF2B5EF4-FFF2-40B4-BE49-F238E27FC236}">
                <a16:creationId xmlns:a16="http://schemas.microsoft.com/office/drawing/2014/main" id="{47238E82-F276-E142-E87C-5EDAC740601E}"/>
              </a:ext>
            </a:extLst>
          </p:cNvPr>
          <p:cNvSpPr>
            <a:spLocks noGrp="1"/>
          </p:cNvSpPr>
          <p:nvPr>
            <p:ph type="title" hasCustomPrompt="1"/>
          </p:nvPr>
        </p:nvSpPr>
        <p:spPr>
          <a:xfrm>
            <a:off x="851888" y="905690"/>
            <a:ext cx="8334246" cy="2106570"/>
          </a:xfrm>
        </p:spPr>
        <p:txBody>
          <a:bodyPr rIns="91440">
            <a:normAutofit/>
          </a:bodyPr>
          <a:lstStyle>
            <a:lvl1pPr>
              <a:defRPr sz="4200" b="1" i="0">
                <a:solidFill>
                  <a:schemeClr val="tx1">
                    <a:lumMod val="90000"/>
                    <a:lumOff val="10000"/>
                  </a:schemeClr>
                </a:solidFill>
                <a:latin typeface="+mj-lt"/>
                <a:ea typeface="Red Hat Display" panose="02010303040201060303" pitchFamily="2" charset="0"/>
                <a:cs typeface="Red Hat Display" panose="02010303040201060303" pitchFamily="2" charset="0"/>
              </a:defRPr>
            </a:lvl1pPr>
          </a:lstStyle>
          <a:p>
            <a:r>
              <a:rPr lang="en-US" dirty="0"/>
              <a:t>Insert slide title in title or sentence case</a:t>
            </a:r>
          </a:p>
        </p:txBody>
      </p:sp>
    </p:spTree>
    <p:extLst>
      <p:ext uri="{BB962C8B-B14F-4D97-AF65-F5344CB8AC3E}">
        <p14:creationId xmlns:p14="http://schemas.microsoft.com/office/powerpoint/2010/main" val="2292608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_2 column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30764F-890A-1CEC-3771-52FEC8F9F850}"/>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8BE51D-BA97-2BBF-F3DF-C2B38B351A53}"/>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1485900" y="1840447"/>
            <a:ext cx="4482548"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8" name="Content Placeholder 10">
            <a:extLst>
              <a:ext uri="{FF2B5EF4-FFF2-40B4-BE49-F238E27FC236}">
                <a16:creationId xmlns:a16="http://schemas.microsoft.com/office/drawing/2014/main" id="{B0DEE38D-2FF0-2A49-A7D1-AF607FA3AB7A}"/>
              </a:ext>
            </a:extLst>
          </p:cNvPr>
          <p:cNvSpPr>
            <a:spLocks noGrp="1"/>
          </p:cNvSpPr>
          <p:nvPr>
            <p:ph sz="quarter" idx="15" hasCustomPrompt="1"/>
          </p:nvPr>
        </p:nvSpPr>
        <p:spPr>
          <a:xfrm>
            <a:off x="6223554" y="1840447"/>
            <a:ext cx="4939746" cy="4446053"/>
          </a:xfrm>
        </p:spPr>
        <p:txBody>
          <a:bodyPr>
            <a:normAutofit/>
          </a:bodyPr>
          <a:lstStyle>
            <a:lvl1pPr marL="228600" indent="-228600">
              <a:buClr>
                <a:schemeClr val="accent1"/>
              </a:buClr>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20666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_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989C382C-FEDF-9251-E54F-141B8D2101FA}"/>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tx1"/>
                </a:solidFill>
              </a:defRPr>
            </a:lvl1pPr>
          </a:lstStyle>
          <a:p>
            <a:r>
              <a:rPr lang="en-US" dirty="0"/>
              <a:t>Insert section header slide title</a:t>
            </a:r>
          </a:p>
        </p:txBody>
      </p:sp>
      <p:sp>
        <p:nvSpPr>
          <p:cNvPr id="3" name="Rectangle 2">
            <a:extLst>
              <a:ext uri="{FF2B5EF4-FFF2-40B4-BE49-F238E27FC236}">
                <a16:creationId xmlns:a16="http://schemas.microsoft.com/office/drawing/2014/main" id="{FDC5FCF3-F5B7-E967-D679-9013BC04E2C3}"/>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CBAC1B6-2B36-9D70-88C8-255729637CDA}"/>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6714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Section Header_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p:nvSpPr>
        <p:spPr>
          <a:xfrm>
            <a:off x="0" y="0"/>
            <a:ext cx="12192000" cy="6849766"/>
          </a:xfrm>
          <a:prstGeom prst="rect">
            <a:avLst/>
          </a:prstGeom>
          <a:solidFill>
            <a:srgbClr val="005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lumMod val="10000"/>
                    <a:lumOff val="90000"/>
                  </a:schemeClr>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989C382C-FEDF-9251-E54F-141B8D2101FA}"/>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bg1"/>
                </a:solidFill>
              </a:defRPr>
            </a:lvl1pPr>
          </a:lstStyle>
          <a:p>
            <a:r>
              <a:rPr lang="en-US" dirty="0"/>
              <a:t>Insert section header slide title</a:t>
            </a:r>
          </a:p>
        </p:txBody>
      </p:sp>
      <p:sp>
        <p:nvSpPr>
          <p:cNvPr id="3" name="Rectangle 2">
            <a:extLst>
              <a:ext uri="{FF2B5EF4-FFF2-40B4-BE49-F238E27FC236}">
                <a16:creationId xmlns:a16="http://schemas.microsoft.com/office/drawing/2014/main" id="{354491D6-E5D5-8E44-ACE0-B8D7C96E218D}"/>
              </a:ext>
              <a:ext uri="{C183D7F6-B498-43B3-948B-1728B52AA6E4}">
                <adec:decorative xmlns:adec="http://schemas.microsoft.com/office/drawing/2017/decorative" val="1"/>
              </a:ext>
            </a:extLst>
          </p:cNvPr>
          <p:cNvSpPr/>
          <p:nvPr/>
        </p:nvSpPr>
        <p:spPr>
          <a:xfrm>
            <a:off x="0" y="0"/>
            <a:ext cx="12192000" cy="6849766"/>
          </a:xfrm>
          <a:prstGeom prst="rect">
            <a:avLst/>
          </a:prstGeom>
          <a:solidFill>
            <a:srgbClr val="005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087032E-B9B8-93C4-916C-0C27F3C651F2}"/>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rgbClr val="005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2318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_blac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lumMod val="25000"/>
                    <a:lumOff val="75000"/>
                  </a:schemeClr>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856EFDCA-0F37-B65D-EA97-DDFF7EC0B0CD}"/>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bg1"/>
                </a:solidFill>
              </a:defRPr>
            </a:lvl1pPr>
          </a:lstStyle>
          <a:p>
            <a:r>
              <a:rPr lang="en-US" dirty="0"/>
              <a:t>Insert section header slide title</a:t>
            </a:r>
          </a:p>
        </p:txBody>
      </p:sp>
      <p:sp>
        <p:nvSpPr>
          <p:cNvPr id="3" name="Rectangle 2">
            <a:extLst>
              <a:ext uri="{FF2B5EF4-FFF2-40B4-BE49-F238E27FC236}">
                <a16:creationId xmlns:a16="http://schemas.microsoft.com/office/drawing/2014/main" id="{BCD25FC1-0A66-371C-124E-93E0BC1650C0}"/>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E84BB41-60D1-8B71-EEDC-6A71BA7B2BA9}"/>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5260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0" y="457200"/>
            <a:ext cx="10668000" cy="1066800"/>
          </a:xfrm>
        </p:spPr>
        <p:txBody>
          <a:bodyPr>
            <a:normAutofit/>
          </a:bodyPr>
          <a:lstStyle>
            <a:lvl1pPr>
              <a:defRPr sz="3400" b="1" i="0">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4" name="Footer Placeholder 3"/>
          <p:cNvSpPr>
            <a:spLocks noGrp="1"/>
          </p:cNvSpPr>
          <p:nvPr>
            <p:ph type="ftr" sz="quarter" idx="11"/>
          </p:nvPr>
        </p:nvSpPr>
        <p:spPr>
          <a:xfrm>
            <a:off x="0" y="6505056"/>
            <a:ext cx="12192000" cy="352943"/>
          </a:xfrm>
          <a:solidFill>
            <a:srgbClr val="555556"/>
          </a:solidFill>
        </p:spPr>
        <p:txBody>
          <a:bodyPr/>
          <a:lstStyle>
            <a:lvl1pPr algn="l">
              <a:defRPr>
                <a:latin typeface="+mn-lt"/>
              </a:defRPr>
            </a:lvl1pPr>
          </a:lstStyle>
          <a:p>
            <a:r>
              <a:rPr lang="en-US"/>
              <a:t>Four Coastal Processes...that interact to make a mess</a:t>
            </a:r>
            <a:endParaRPr lang="en-US" dirty="0"/>
          </a:p>
        </p:txBody>
      </p:sp>
    </p:spTree>
    <p:extLst>
      <p:ext uri="{BB962C8B-B14F-4D97-AF65-F5344CB8AC3E}">
        <p14:creationId xmlns:p14="http://schemas.microsoft.com/office/powerpoint/2010/main" val="2193554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40FCD5-C184-661A-65E4-F02AC705DA2C}"/>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95300" y="457200"/>
            <a:ext cx="10668000" cy="1066800"/>
          </a:xfrm>
        </p:spPr>
        <p:txBody>
          <a:bodyPr>
            <a:normAutofit/>
          </a:bodyPr>
          <a:lstStyle>
            <a:lvl1pPr>
              <a:defRPr sz="3400" b="1" i="0">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4" name="Footer Placeholder 3"/>
          <p:cNvSpPr>
            <a:spLocks noGrp="1"/>
          </p:cNvSpPr>
          <p:nvPr>
            <p:ph type="ftr" sz="quarter" idx="11"/>
          </p:nvPr>
        </p:nvSpPr>
        <p:spPr>
          <a:xfrm>
            <a:off x="0" y="6505056"/>
            <a:ext cx="12192000" cy="352943"/>
          </a:xfrm>
          <a:solidFill>
            <a:srgbClr val="555556"/>
          </a:solidFill>
        </p:spPr>
        <p:txBody>
          <a:bodyPr/>
          <a:lstStyle>
            <a:lvl1pPr algn="l">
              <a:defRPr/>
            </a:lvl1pPr>
          </a:lstStyle>
          <a:p>
            <a:r>
              <a:rPr lang="en-US"/>
              <a:t>Four Coastal Processes...that interact to make a mess</a:t>
            </a:r>
            <a:endParaRPr lang="en-US" dirty="0"/>
          </a:p>
        </p:txBody>
      </p:sp>
      <p:sp>
        <p:nvSpPr>
          <p:cNvPr id="5" name="Rectangle 4">
            <a:extLst>
              <a:ext uri="{FF2B5EF4-FFF2-40B4-BE49-F238E27FC236}">
                <a16:creationId xmlns:a16="http://schemas.microsoft.com/office/drawing/2014/main" id="{0205E45F-0A0C-13F5-60D5-42E42356E642}"/>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180AE84-D518-94F7-5F60-06C24566D397}"/>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4467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 y="6505056"/>
            <a:ext cx="12192001" cy="352944"/>
          </a:xfrm>
          <a:solidFill>
            <a:srgbClr val="555556"/>
          </a:solidFill>
        </p:spPr>
        <p:txBody>
          <a:bodyPr/>
          <a:lstStyle>
            <a:lvl1pPr algn="l">
              <a:defRPr>
                <a:latin typeface="+mn-lt"/>
              </a:defRPr>
            </a:lvl1pPr>
          </a:lstStyle>
          <a:p>
            <a:r>
              <a:rPr lang="en-US"/>
              <a:t>Four Coastal Processes...that interact to make a mess</a:t>
            </a:r>
          </a:p>
        </p:txBody>
      </p:sp>
      <p:sp>
        <p:nvSpPr>
          <p:cNvPr id="2" name="Title 1">
            <a:extLst>
              <a:ext uri="{FF2B5EF4-FFF2-40B4-BE49-F238E27FC236}">
                <a16:creationId xmlns:a16="http://schemas.microsoft.com/office/drawing/2014/main" id="{0540D614-EDF6-8AD1-02DA-1BBA71DA1744}"/>
              </a:ext>
            </a:extLst>
          </p:cNvPr>
          <p:cNvSpPr>
            <a:spLocks noGrp="1"/>
          </p:cNvSpPr>
          <p:nvPr>
            <p:ph type="title" hasCustomPrompt="1"/>
          </p:nvPr>
        </p:nvSpPr>
        <p:spPr>
          <a:xfrm>
            <a:off x="0" y="-180753"/>
            <a:ext cx="10668000" cy="180753"/>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t>Blank Slide</a:t>
            </a:r>
          </a:p>
        </p:txBody>
      </p:sp>
    </p:spTree>
    <p:extLst>
      <p:ext uri="{BB962C8B-B14F-4D97-AF65-F5344CB8AC3E}">
        <p14:creationId xmlns:p14="http://schemas.microsoft.com/office/powerpoint/2010/main" val="2272924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304491-A3C0-C7C4-7EE8-FAE5B2FD9376}"/>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a:solidFill>
            <a:srgbClr val="555556"/>
          </a:solidFill>
        </p:spPr>
        <p:txBody>
          <a:bodyPr/>
          <a:lstStyle>
            <a:lvl1pPr algn="l">
              <a:defRPr/>
            </a:lvl1pPr>
          </a:lstStyle>
          <a:p>
            <a:r>
              <a:rPr lang="en-US"/>
              <a:t>Four Coastal Processes...that interact to make a mess</a:t>
            </a:r>
          </a:p>
        </p:txBody>
      </p:sp>
      <p:sp>
        <p:nvSpPr>
          <p:cNvPr id="2" name="Title 1">
            <a:extLst>
              <a:ext uri="{FF2B5EF4-FFF2-40B4-BE49-F238E27FC236}">
                <a16:creationId xmlns:a16="http://schemas.microsoft.com/office/drawing/2014/main" id="{0540D614-EDF6-8AD1-02DA-1BBA71DA1744}"/>
              </a:ext>
            </a:extLst>
          </p:cNvPr>
          <p:cNvSpPr>
            <a:spLocks noGrp="1"/>
          </p:cNvSpPr>
          <p:nvPr>
            <p:ph type="title" hasCustomPrompt="1"/>
          </p:nvPr>
        </p:nvSpPr>
        <p:spPr>
          <a:xfrm>
            <a:off x="0" y="-180753"/>
            <a:ext cx="10668000" cy="180753"/>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t>Blank Slide</a:t>
            </a:r>
          </a:p>
        </p:txBody>
      </p:sp>
      <p:sp>
        <p:nvSpPr>
          <p:cNvPr id="5" name="Rectangle 4">
            <a:extLst>
              <a:ext uri="{FF2B5EF4-FFF2-40B4-BE49-F238E27FC236}">
                <a16:creationId xmlns:a16="http://schemas.microsoft.com/office/drawing/2014/main" id="{F3910EE9-65E2-EE58-DA6C-093CD54FE9B9}"/>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F25CD44-5C4E-0406-7303-BF46AAFB546E}"/>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6593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304491-A3C0-C7C4-7EE8-FAE5B2FD9376}"/>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40D614-EDF6-8AD1-02DA-1BBA71DA1744}"/>
              </a:ext>
            </a:extLst>
          </p:cNvPr>
          <p:cNvSpPr>
            <a:spLocks noGrp="1"/>
          </p:cNvSpPr>
          <p:nvPr>
            <p:ph type="title" hasCustomPrompt="1"/>
          </p:nvPr>
        </p:nvSpPr>
        <p:spPr>
          <a:xfrm>
            <a:off x="0" y="-180753"/>
            <a:ext cx="10668000" cy="180753"/>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t>Blank Slide</a:t>
            </a:r>
          </a:p>
        </p:txBody>
      </p:sp>
    </p:spTree>
    <p:extLst>
      <p:ext uri="{BB962C8B-B14F-4D97-AF65-F5344CB8AC3E}">
        <p14:creationId xmlns:p14="http://schemas.microsoft.com/office/powerpoint/2010/main" val="3195008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End-r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p:nvSpPr>
        <p:spPr>
          <a:xfrm>
            <a:off x="0" y="-9939"/>
            <a:ext cx="12192000" cy="6867938"/>
          </a:xfrm>
          <a:prstGeom prst="rect">
            <a:avLst/>
          </a:prstGeom>
          <a:solidFill>
            <a:srgbClr val="F04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University of Wisconsin Sea Grant logo in white text on an orange background">
            <a:extLst>
              <a:ext uri="{FF2B5EF4-FFF2-40B4-BE49-F238E27FC236}">
                <a16:creationId xmlns:a16="http://schemas.microsoft.com/office/drawing/2014/main" id="{9442AFA6-CAED-D743-9BD0-FB7276EC21DE}"/>
              </a:ext>
            </a:extLst>
          </p:cNvPr>
          <p:cNvPicPr>
            <a:picLocks noChangeAspect="1"/>
          </p:cNvPicPr>
          <p:nvPr/>
        </p:nvPicPr>
        <p:blipFill>
          <a:blip r:embed="rId2"/>
          <a:srcRect/>
          <a:stretch/>
        </p:blipFill>
        <p:spPr>
          <a:xfrm>
            <a:off x="5161548" y="2639930"/>
            <a:ext cx="2139741" cy="1872275"/>
          </a:xfrm>
          <a:prstGeom prst="rect">
            <a:avLst/>
          </a:prstGeom>
        </p:spPr>
      </p:pic>
      <p:sp>
        <p:nvSpPr>
          <p:cNvPr id="2" name="Title 1">
            <a:extLst>
              <a:ext uri="{FF2B5EF4-FFF2-40B4-BE49-F238E27FC236}">
                <a16:creationId xmlns:a16="http://schemas.microsoft.com/office/drawing/2014/main" id="{A878A76A-7D1D-3E85-0AC5-9B02E65F248E}"/>
              </a:ext>
            </a:extLst>
          </p:cNvPr>
          <p:cNvSpPr>
            <a:spLocks noGrp="1"/>
          </p:cNvSpPr>
          <p:nvPr>
            <p:ph type="title" hasCustomPrompt="1"/>
          </p:nvPr>
        </p:nvSpPr>
        <p:spPr>
          <a:xfrm>
            <a:off x="0" y="-180060"/>
            <a:ext cx="10668000" cy="170121"/>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effectLst/>
                <a:latin typeface="Helvetica" pitchFamily="2" charset="0"/>
              </a:rPr>
              <a:t>Orange Closing Sign</a:t>
            </a:r>
          </a:p>
        </p:txBody>
      </p:sp>
      <p:sp>
        <p:nvSpPr>
          <p:cNvPr id="5" name="Rectangle 4">
            <a:extLst>
              <a:ext uri="{FF2B5EF4-FFF2-40B4-BE49-F238E27FC236}">
                <a16:creationId xmlns:a16="http://schemas.microsoft.com/office/drawing/2014/main" id="{B71F313B-AA51-F456-A1D7-937544C0AB8A}"/>
              </a:ext>
              <a:ext uri="{C183D7F6-B498-43B3-948B-1728B52AA6E4}">
                <adec:decorative xmlns:adec="http://schemas.microsoft.com/office/drawing/2017/decorative" val="1"/>
              </a:ext>
            </a:extLst>
          </p:cNvPr>
          <p:cNvSpPr/>
          <p:nvPr/>
        </p:nvSpPr>
        <p:spPr>
          <a:xfrm>
            <a:off x="0" y="-9939"/>
            <a:ext cx="12192000" cy="6867938"/>
          </a:xfrm>
          <a:prstGeom prst="rect">
            <a:avLst/>
          </a:prstGeom>
          <a:solidFill>
            <a:srgbClr val="F04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iversity of Wisconsin Sea Grant logo in white text on an orange background">
            <a:extLst>
              <a:ext uri="{FF2B5EF4-FFF2-40B4-BE49-F238E27FC236}">
                <a16:creationId xmlns:a16="http://schemas.microsoft.com/office/drawing/2014/main" id="{22900485-81C9-613C-0BE3-7F5C29B86143}"/>
              </a:ext>
            </a:extLst>
          </p:cNvPr>
          <p:cNvPicPr>
            <a:picLocks noChangeAspect="1"/>
          </p:cNvPicPr>
          <p:nvPr/>
        </p:nvPicPr>
        <p:blipFill>
          <a:blip r:embed="rId2"/>
          <a:srcRect/>
          <a:stretch/>
        </p:blipFill>
        <p:spPr>
          <a:xfrm>
            <a:off x="5161548" y="2639930"/>
            <a:ext cx="2139741" cy="1872275"/>
          </a:xfrm>
          <a:prstGeom prst="rect">
            <a:avLst/>
          </a:prstGeom>
        </p:spPr>
      </p:pic>
      <p:sp>
        <p:nvSpPr>
          <p:cNvPr id="7" name="Rectangle 6">
            <a:extLst>
              <a:ext uri="{FF2B5EF4-FFF2-40B4-BE49-F238E27FC236}">
                <a16:creationId xmlns:a16="http://schemas.microsoft.com/office/drawing/2014/main" id="{10F64E09-D601-AE9E-CB05-BFB7715248D6}"/>
              </a:ext>
              <a:ext uri="{C183D7F6-B498-43B3-948B-1728B52AA6E4}">
                <adec:decorative xmlns:adec="http://schemas.microsoft.com/office/drawing/2017/decorative" val="1"/>
              </a:ext>
            </a:extLst>
          </p:cNvPr>
          <p:cNvSpPr/>
          <p:nvPr userDrawn="1"/>
        </p:nvSpPr>
        <p:spPr>
          <a:xfrm>
            <a:off x="0" y="-9939"/>
            <a:ext cx="12192000" cy="6867938"/>
          </a:xfrm>
          <a:prstGeom prst="rect">
            <a:avLst/>
          </a:prstGeom>
          <a:solidFill>
            <a:srgbClr val="F04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University of Wisconsin Sea Grant logo in white text on an orange background">
            <a:extLst>
              <a:ext uri="{FF2B5EF4-FFF2-40B4-BE49-F238E27FC236}">
                <a16:creationId xmlns:a16="http://schemas.microsoft.com/office/drawing/2014/main" id="{26BEA508-4645-7146-1B9C-F7BC6DB00DFF}"/>
              </a:ext>
            </a:extLst>
          </p:cNvPr>
          <p:cNvPicPr>
            <a:picLocks noChangeAspect="1"/>
          </p:cNvPicPr>
          <p:nvPr userDrawn="1"/>
        </p:nvPicPr>
        <p:blipFill>
          <a:blip r:embed="rId2"/>
          <a:srcRect/>
          <a:stretch/>
        </p:blipFill>
        <p:spPr>
          <a:xfrm>
            <a:off x="5161548" y="2639930"/>
            <a:ext cx="2139741" cy="1872275"/>
          </a:xfrm>
          <a:prstGeom prst="rect">
            <a:avLst/>
          </a:prstGeom>
        </p:spPr>
      </p:pic>
    </p:spTree>
    <p:extLst>
      <p:ext uri="{BB962C8B-B14F-4D97-AF65-F5344CB8AC3E}">
        <p14:creationId xmlns:p14="http://schemas.microsoft.com/office/powerpoint/2010/main" val="1334138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_light">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1AB265-C0D2-A543-B156-B0221787BF01}"/>
              </a:ext>
              <a:ext uri="{C183D7F6-B498-43B3-948B-1728B52AA6E4}">
                <adec:decorative xmlns:adec="http://schemas.microsoft.com/office/drawing/2017/decorative" val="1"/>
              </a:ext>
            </a:extLst>
          </p:cNvPr>
          <p:cNvSpPr/>
          <p:nvPr/>
        </p:nvSpPr>
        <p:spPr>
          <a:xfrm>
            <a:off x="0" y="5733906"/>
            <a:ext cx="12192000" cy="1124093"/>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320267"/>
            <a:ext cx="8334246" cy="701877"/>
          </a:xfrm>
        </p:spPr>
        <p:txBody>
          <a:bodyPr anchor="t">
            <a:noAutofit/>
          </a:bodyPr>
          <a:lstStyle>
            <a:lvl1pPr marL="0" indent="0">
              <a:buNone/>
              <a:defRPr sz="2300">
                <a:solidFill>
                  <a:schemeClr val="tx1">
                    <a:lumMod val="75000"/>
                    <a:lumOff val="25000"/>
                  </a:schemeClr>
                </a:solidFill>
              </a:defRPr>
            </a:lvl1pPr>
          </a:lstStyle>
          <a:p>
            <a:pPr lvl="0"/>
            <a:r>
              <a:rPr lang="en-US" dirty="0"/>
              <a:t>Insert subtitle, date or other important information, not to exceed two lines </a:t>
            </a:r>
          </a:p>
        </p:txBody>
      </p:sp>
      <p:sp>
        <p:nvSpPr>
          <p:cNvPr id="2" name="Title 1">
            <a:extLst>
              <a:ext uri="{FF2B5EF4-FFF2-40B4-BE49-F238E27FC236}">
                <a16:creationId xmlns:a16="http://schemas.microsoft.com/office/drawing/2014/main" id="{47238E82-F276-E142-E87C-5EDAC740601E}"/>
              </a:ext>
            </a:extLst>
          </p:cNvPr>
          <p:cNvSpPr>
            <a:spLocks noGrp="1"/>
          </p:cNvSpPr>
          <p:nvPr>
            <p:ph type="title" hasCustomPrompt="1"/>
          </p:nvPr>
        </p:nvSpPr>
        <p:spPr>
          <a:xfrm>
            <a:off x="851888" y="905690"/>
            <a:ext cx="8334246" cy="2106570"/>
          </a:xfrm>
        </p:spPr>
        <p:txBody>
          <a:bodyPr rIns="91440">
            <a:normAutofit/>
          </a:bodyPr>
          <a:lstStyle>
            <a:lvl1pPr>
              <a:defRPr sz="4200" b="1" i="0">
                <a:solidFill>
                  <a:schemeClr val="tx1">
                    <a:lumMod val="90000"/>
                    <a:lumOff val="10000"/>
                  </a:schemeClr>
                </a:solidFill>
                <a:latin typeface="+mj-lt"/>
                <a:ea typeface="Red Hat Display" panose="02010303040201060303" pitchFamily="2" charset="0"/>
                <a:cs typeface="Red Hat Display" panose="02010303040201060303" pitchFamily="2" charset="0"/>
              </a:defRPr>
            </a:lvl1pPr>
          </a:lstStyle>
          <a:p>
            <a:r>
              <a:rPr lang="en-US" dirty="0"/>
              <a:t>Insert slide title in title or sentence case</a:t>
            </a:r>
          </a:p>
        </p:txBody>
      </p:sp>
      <p:sp>
        <p:nvSpPr>
          <p:cNvPr id="4" name="Text Placeholder 2">
            <a:extLst>
              <a:ext uri="{FF2B5EF4-FFF2-40B4-BE49-F238E27FC236}">
                <a16:creationId xmlns:a16="http://schemas.microsoft.com/office/drawing/2014/main" id="{995EAFAB-6182-D22C-B840-5FCAEE17A0E3}"/>
              </a:ext>
            </a:extLst>
          </p:cNvPr>
          <p:cNvSpPr>
            <a:spLocks noGrp="1"/>
          </p:cNvSpPr>
          <p:nvPr>
            <p:ph type="body" sz="quarter" idx="13"/>
          </p:nvPr>
        </p:nvSpPr>
        <p:spPr>
          <a:xfrm>
            <a:off x="851889" y="5953913"/>
            <a:ext cx="10311412" cy="701876"/>
          </a:xfrm>
        </p:spPr>
        <p:txBody>
          <a:bodyPr anchor="b">
            <a:noAutofit/>
          </a:bodyPr>
          <a:lstStyle>
            <a:lvl1pPr marL="0" indent="0">
              <a:buNone/>
              <a:defRPr>
                <a:solidFill>
                  <a:schemeClr val="bg1"/>
                </a:solidFill>
              </a:defRPr>
            </a:lvl1pPr>
          </a:lstStyle>
          <a:p>
            <a:pPr lvl="0">
              <a:lnSpc>
                <a:spcPct val="120000"/>
              </a:lnSpc>
              <a:spcBef>
                <a:spcPts val="0"/>
              </a:spcBef>
              <a:spcAft>
                <a:spcPts val="500"/>
              </a:spcAft>
            </a:pPr>
            <a:r>
              <a:rPr lang="en-US" sz="800" b="0"/>
              <a:t>Click to edit Master text styles</a:t>
            </a:r>
          </a:p>
        </p:txBody>
      </p:sp>
      <p:pic>
        <p:nvPicPr>
          <p:cNvPr id="5" name="Picture 4">
            <a:extLst>
              <a:ext uri="{FF2B5EF4-FFF2-40B4-BE49-F238E27FC236}">
                <a16:creationId xmlns:a16="http://schemas.microsoft.com/office/drawing/2014/main" id="{A0A05B08-FC21-4E3A-3191-CE397DA36DF9}"/>
              </a:ext>
              <a:ext uri="{C183D7F6-B498-43B3-948B-1728B52AA6E4}">
                <adec:decorative xmlns:adec="http://schemas.microsoft.com/office/drawing/2017/decorative" val="1"/>
              </a:ext>
            </a:extLst>
          </p:cNvPr>
          <p:cNvPicPr>
            <a:picLocks noChangeAspect="1"/>
          </p:cNvPicPr>
          <p:nvPr/>
        </p:nvPicPr>
        <p:blipFill>
          <a:blip r:embed="rId3">
            <a:alphaModFix amt="35000"/>
            <a:extLst>
              <a:ext uri="{BEBA8EAE-BF5A-486C-A8C5-ECC9F3942E4B}">
                <a14:imgProps xmlns:a14="http://schemas.microsoft.com/office/drawing/2010/main">
                  <a14:imgLayer r:embed="rId4">
                    <a14:imgEffect>
                      <a14:artisticMarker/>
                    </a14:imgEffect>
                    <a14:imgEffect>
                      <a14:saturation sat="0"/>
                    </a14:imgEffect>
                  </a14:imgLayer>
                </a14:imgProps>
              </a:ext>
            </a:extLst>
          </a:blip>
          <a:stretch>
            <a:fillRect/>
          </a:stretch>
        </p:blipFill>
        <p:spPr>
          <a:xfrm>
            <a:off x="10977049" y="5128139"/>
            <a:ext cx="1133175" cy="495764"/>
          </a:xfrm>
          <a:prstGeom prst="rect">
            <a:avLst/>
          </a:prstGeom>
        </p:spPr>
      </p:pic>
      <p:sp>
        <p:nvSpPr>
          <p:cNvPr id="3" name="Rectangle 2">
            <a:extLst>
              <a:ext uri="{FF2B5EF4-FFF2-40B4-BE49-F238E27FC236}">
                <a16:creationId xmlns:a16="http://schemas.microsoft.com/office/drawing/2014/main" id="{8F7597B0-9779-EBBB-CDA9-F2B066DA023E}"/>
              </a:ext>
              <a:ext uri="{C183D7F6-B498-43B3-948B-1728B52AA6E4}">
                <adec:decorative xmlns:adec="http://schemas.microsoft.com/office/drawing/2017/decorative" val="1"/>
              </a:ext>
            </a:extLst>
          </p:cNvPr>
          <p:cNvSpPr/>
          <p:nvPr/>
        </p:nvSpPr>
        <p:spPr>
          <a:xfrm>
            <a:off x="0" y="5733906"/>
            <a:ext cx="12192000" cy="1124093"/>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6DDC017-C2BA-1B50-5B03-15E599F36F5B}"/>
              </a:ext>
              <a:ext uri="{C183D7F6-B498-43B3-948B-1728B52AA6E4}">
                <adec:decorative xmlns:adec="http://schemas.microsoft.com/office/drawing/2017/decorative" val="1"/>
              </a:ext>
            </a:extLst>
          </p:cNvPr>
          <p:cNvSpPr/>
          <p:nvPr userDrawn="1"/>
        </p:nvSpPr>
        <p:spPr>
          <a:xfrm>
            <a:off x="0" y="5733906"/>
            <a:ext cx="12192000" cy="1124093"/>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1574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End-blac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p:nvSpPr>
        <p:spPr>
          <a:xfrm>
            <a:off x="0" y="-9939"/>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DEFCB-76DD-8C96-B6DC-4040B702ADC1}"/>
              </a:ext>
            </a:extLst>
          </p:cNvPr>
          <p:cNvSpPr>
            <a:spLocks noGrp="1"/>
          </p:cNvSpPr>
          <p:nvPr>
            <p:ph type="title" hasCustomPrompt="1"/>
          </p:nvPr>
        </p:nvSpPr>
        <p:spPr>
          <a:xfrm>
            <a:off x="0" y="-201325"/>
            <a:ext cx="10668000" cy="191386"/>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t>Black Closing Slide</a:t>
            </a:r>
          </a:p>
        </p:txBody>
      </p:sp>
      <p:pic>
        <p:nvPicPr>
          <p:cNvPr id="5" name="Picture 4" descr="University of Wisconsin Sea Grant logo in white text on a gray background">
            <a:extLst>
              <a:ext uri="{FF2B5EF4-FFF2-40B4-BE49-F238E27FC236}">
                <a16:creationId xmlns:a16="http://schemas.microsoft.com/office/drawing/2014/main" id="{2125341B-9FCD-D414-3259-5849E1198405}"/>
              </a:ext>
            </a:extLst>
          </p:cNvPr>
          <p:cNvPicPr>
            <a:picLocks noChangeAspect="1"/>
          </p:cNvPicPr>
          <p:nvPr/>
        </p:nvPicPr>
        <p:blipFill>
          <a:blip r:embed="rId2"/>
          <a:srcRect/>
          <a:stretch/>
        </p:blipFill>
        <p:spPr>
          <a:xfrm>
            <a:off x="5161548" y="2639930"/>
            <a:ext cx="2139741" cy="1872275"/>
          </a:xfrm>
          <a:prstGeom prst="rect">
            <a:avLst/>
          </a:prstGeom>
        </p:spPr>
      </p:pic>
      <p:sp>
        <p:nvSpPr>
          <p:cNvPr id="3" name="Rectangle 2">
            <a:extLst>
              <a:ext uri="{FF2B5EF4-FFF2-40B4-BE49-F238E27FC236}">
                <a16:creationId xmlns:a16="http://schemas.microsoft.com/office/drawing/2014/main" id="{020E9614-33FD-1A33-FE78-8A8A0EE59EAF}"/>
              </a:ext>
              <a:ext uri="{C183D7F6-B498-43B3-948B-1728B52AA6E4}">
                <adec:decorative xmlns:adec="http://schemas.microsoft.com/office/drawing/2017/decorative" val="1"/>
              </a:ext>
            </a:extLst>
          </p:cNvPr>
          <p:cNvSpPr/>
          <p:nvPr/>
        </p:nvSpPr>
        <p:spPr>
          <a:xfrm>
            <a:off x="0" y="-9939"/>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iversity of Wisconsin Sea Grant logo in white text on a gray background">
            <a:extLst>
              <a:ext uri="{FF2B5EF4-FFF2-40B4-BE49-F238E27FC236}">
                <a16:creationId xmlns:a16="http://schemas.microsoft.com/office/drawing/2014/main" id="{24B8EF2D-74F0-E6AA-DB81-BDDBC83867E5}"/>
              </a:ext>
            </a:extLst>
          </p:cNvPr>
          <p:cNvPicPr>
            <a:picLocks noChangeAspect="1"/>
          </p:cNvPicPr>
          <p:nvPr/>
        </p:nvPicPr>
        <p:blipFill>
          <a:blip r:embed="rId2"/>
          <a:srcRect/>
          <a:stretch/>
        </p:blipFill>
        <p:spPr>
          <a:xfrm>
            <a:off x="5161548" y="2639930"/>
            <a:ext cx="2139741" cy="1872275"/>
          </a:xfrm>
          <a:prstGeom prst="rect">
            <a:avLst/>
          </a:prstGeom>
        </p:spPr>
      </p:pic>
      <p:sp>
        <p:nvSpPr>
          <p:cNvPr id="7" name="Rectangle 6">
            <a:extLst>
              <a:ext uri="{FF2B5EF4-FFF2-40B4-BE49-F238E27FC236}">
                <a16:creationId xmlns:a16="http://schemas.microsoft.com/office/drawing/2014/main" id="{DEA7DDF7-1EC7-2D79-2B80-309FA6B3404D}"/>
              </a:ext>
              <a:ext uri="{C183D7F6-B498-43B3-948B-1728B52AA6E4}">
                <adec:decorative xmlns:adec="http://schemas.microsoft.com/office/drawing/2017/decorative" val="1"/>
              </a:ext>
            </a:extLst>
          </p:cNvPr>
          <p:cNvSpPr/>
          <p:nvPr userDrawn="1"/>
        </p:nvSpPr>
        <p:spPr>
          <a:xfrm>
            <a:off x="0" y="-9939"/>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University of Wisconsin Sea Grant logo in white text on a gray background">
            <a:extLst>
              <a:ext uri="{FF2B5EF4-FFF2-40B4-BE49-F238E27FC236}">
                <a16:creationId xmlns:a16="http://schemas.microsoft.com/office/drawing/2014/main" id="{13669184-97F6-58DC-702B-52BA5147D4DA}"/>
              </a:ext>
            </a:extLst>
          </p:cNvPr>
          <p:cNvPicPr>
            <a:picLocks noChangeAspect="1"/>
          </p:cNvPicPr>
          <p:nvPr userDrawn="1"/>
        </p:nvPicPr>
        <p:blipFill>
          <a:blip r:embed="rId2"/>
          <a:srcRect/>
          <a:stretch/>
        </p:blipFill>
        <p:spPr>
          <a:xfrm>
            <a:off x="5161548" y="2639930"/>
            <a:ext cx="2139741" cy="1872275"/>
          </a:xfrm>
          <a:prstGeom prst="rect">
            <a:avLst/>
          </a:prstGeom>
        </p:spPr>
      </p:pic>
    </p:spTree>
    <p:extLst>
      <p:ext uri="{BB962C8B-B14F-4D97-AF65-F5344CB8AC3E}">
        <p14:creationId xmlns:p14="http://schemas.microsoft.com/office/powerpoint/2010/main" val="3427221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1_End-blac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p:nvSpPr>
        <p:spPr>
          <a:xfrm>
            <a:off x="0" y="-993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DEFCB-76DD-8C96-B6DC-4040B702ADC1}"/>
              </a:ext>
            </a:extLst>
          </p:cNvPr>
          <p:cNvSpPr>
            <a:spLocks noGrp="1"/>
          </p:cNvSpPr>
          <p:nvPr>
            <p:ph type="title" hasCustomPrompt="1"/>
          </p:nvPr>
        </p:nvSpPr>
        <p:spPr>
          <a:xfrm>
            <a:off x="0" y="-201325"/>
            <a:ext cx="10668000" cy="191386"/>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b="1" dirty="0">
                <a:solidFill>
                  <a:srgbClr val="181818"/>
                </a:solidFill>
                <a:effectLst/>
                <a:latin typeface="Arial" panose="020B0604020202020204" pitchFamily="34" charset="0"/>
              </a:rPr>
              <a:t>White Closing Slide</a:t>
            </a:r>
            <a:endParaRPr lang="en-US" dirty="0">
              <a:solidFill>
                <a:srgbClr val="181818"/>
              </a:solidFill>
              <a:effectLst/>
              <a:latin typeface="Arial" panose="020B0604020202020204" pitchFamily="34" charset="0"/>
            </a:endParaRPr>
          </a:p>
        </p:txBody>
      </p:sp>
      <p:pic>
        <p:nvPicPr>
          <p:cNvPr id="5" name="Picture 4" descr="University of Wisconsin Sea Grant logo in white text on an orange background">
            <a:extLst>
              <a:ext uri="{FF2B5EF4-FFF2-40B4-BE49-F238E27FC236}">
                <a16:creationId xmlns:a16="http://schemas.microsoft.com/office/drawing/2014/main" id="{2125341B-9FCD-D414-3259-5849E1198405}"/>
              </a:ext>
            </a:extLst>
          </p:cNvPr>
          <p:cNvPicPr>
            <a:picLocks noChangeAspect="1"/>
          </p:cNvPicPr>
          <p:nvPr/>
        </p:nvPicPr>
        <p:blipFill>
          <a:blip r:embed="rId2"/>
          <a:srcRect/>
          <a:stretch/>
        </p:blipFill>
        <p:spPr>
          <a:xfrm>
            <a:off x="5295281" y="2639930"/>
            <a:ext cx="1872275" cy="1872275"/>
          </a:xfrm>
          <a:prstGeom prst="rect">
            <a:avLst/>
          </a:prstGeom>
        </p:spPr>
      </p:pic>
      <p:sp>
        <p:nvSpPr>
          <p:cNvPr id="3" name="Rectangle 2">
            <a:extLst>
              <a:ext uri="{FF2B5EF4-FFF2-40B4-BE49-F238E27FC236}">
                <a16:creationId xmlns:a16="http://schemas.microsoft.com/office/drawing/2014/main" id="{BD7EDD83-5CB3-01A6-25AC-573FEF3A086D}"/>
              </a:ext>
              <a:ext uri="{C183D7F6-B498-43B3-948B-1728B52AA6E4}">
                <adec:decorative xmlns:adec="http://schemas.microsoft.com/office/drawing/2017/decorative" val="1"/>
              </a:ext>
            </a:extLst>
          </p:cNvPr>
          <p:cNvSpPr/>
          <p:nvPr/>
        </p:nvSpPr>
        <p:spPr>
          <a:xfrm>
            <a:off x="0" y="-993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iversity of Wisconsin Sea Grant logo in white text on an orange background">
            <a:extLst>
              <a:ext uri="{FF2B5EF4-FFF2-40B4-BE49-F238E27FC236}">
                <a16:creationId xmlns:a16="http://schemas.microsoft.com/office/drawing/2014/main" id="{55DB2A53-E213-BE24-3E97-E376C1B9DF7F}"/>
              </a:ext>
            </a:extLst>
          </p:cNvPr>
          <p:cNvPicPr>
            <a:picLocks noChangeAspect="1"/>
          </p:cNvPicPr>
          <p:nvPr/>
        </p:nvPicPr>
        <p:blipFill>
          <a:blip r:embed="rId2"/>
          <a:srcRect/>
          <a:stretch/>
        </p:blipFill>
        <p:spPr>
          <a:xfrm>
            <a:off x="5295281" y="2639930"/>
            <a:ext cx="1872275" cy="1872275"/>
          </a:xfrm>
          <a:prstGeom prst="rect">
            <a:avLst/>
          </a:prstGeom>
        </p:spPr>
      </p:pic>
      <p:sp>
        <p:nvSpPr>
          <p:cNvPr id="7" name="Rectangle 6">
            <a:extLst>
              <a:ext uri="{FF2B5EF4-FFF2-40B4-BE49-F238E27FC236}">
                <a16:creationId xmlns:a16="http://schemas.microsoft.com/office/drawing/2014/main" id="{307E6CEE-FE2D-D397-6EBE-E8E0703D0B27}"/>
              </a:ext>
              <a:ext uri="{C183D7F6-B498-43B3-948B-1728B52AA6E4}">
                <adec:decorative xmlns:adec="http://schemas.microsoft.com/office/drawing/2017/decorative" val="1"/>
              </a:ext>
            </a:extLst>
          </p:cNvPr>
          <p:cNvSpPr/>
          <p:nvPr userDrawn="1"/>
        </p:nvSpPr>
        <p:spPr>
          <a:xfrm>
            <a:off x="0" y="-993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University of Wisconsin Sea Grant logo in white text on an orange background">
            <a:extLst>
              <a:ext uri="{FF2B5EF4-FFF2-40B4-BE49-F238E27FC236}">
                <a16:creationId xmlns:a16="http://schemas.microsoft.com/office/drawing/2014/main" id="{DABF4D43-EAC4-F3A3-48E4-2143E6A8F75A}"/>
              </a:ext>
            </a:extLst>
          </p:cNvPr>
          <p:cNvPicPr>
            <a:picLocks noChangeAspect="1"/>
          </p:cNvPicPr>
          <p:nvPr userDrawn="1"/>
        </p:nvPicPr>
        <p:blipFill>
          <a:blip r:embed="rId2"/>
          <a:srcRect/>
          <a:stretch/>
        </p:blipFill>
        <p:spPr>
          <a:xfrm>
            <a:off x="5295281" y="2639930"/>
            <a:ext cx="1872275" cy="1872275"/>
          </a:xfrm>
          <a:prstGeom prst="rect">
            <a:avLst/>
          </a:prstGeom>
        </p:spPr>
      </p:pic>
    </p:spTree>
    <p:extLst>
      <p:ext uri="{BB962C8B-B14F-4D97-AF65-F5344CB8AC3E}">
        <p14:creationId xmlns:p14="http://schemas.microsoft.com/office/powerpoint/2010/main" val="5774128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3_Title and Content_1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6D9A27-B964-B89D-4657-569EC459926B}"/>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8F2F59-3D81-9C0B-CDB4-B5F8B5CE84E5}"/>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p:txBody>
          <a:bodyPr/>
          <a:lstStyle/>
          <a:p>
            <a:r>
              <a:rPr lang="en-US"/>
              <a:t>Four Coastal Processes...that interact to make a mess</a:t>
            </a:r>
            <a:endParaRPr lang="en-US" dirty="0"/>
          </a:p>
        </p:txBody>
      </p:sp>
      <p:sp>
        <p:nvSpPr>
          <p:cNvPr id="9" name="Content Placeholder 10">
            <a:extLst>
              <a:ext uri="{FF2B5EF4-FFF2-40B4-BE49-F238E27FC236}">
                <a16:creationId xmlns:a16="http://schemas.microsoft.com/office/drawing/2014/main" id="{7EB79CAC-A89D-DA61-2EA5-56E2A8994CF2}"/>
              </a:ext>
            </a:extLst>
          </p:cNvPr>
          <p:cNvSpPr>
            <a:spLocks noGrp="1"/>
          </p:cNvSpPr>
          <p:nvPr>
            <p:ph sz="quarter" idx="15" hasCustomPrompt="1"/>
          </p:nvPr>
        </p:nvSpPr>
        <p:spPr>
          <a:xfrm>
            <a:off x="1485900" y="1840447"/>
            <a:ext cx="9677400"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0" y="6498293"/>
            <a:ext cx="6697346" cy="352084"/>
          </a:xfrm>
          <a:solidFill>
            <a:srgbClr val="555556"/>
          </a:solidFill>
          <a:ln>
            <a:noFill/>
          </a:ln>
        </p:spPr>
        <p:txBody>
          <a:bodyPr wrap="none" lIns="274320" tIns="64008" rIns="18288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presentation topic or department/unit name (text box will expand to fit)</a:t>
            </a:r>
          </a:p>
        </p:txBody>
      </p:sp>
    </p:spTree>
    <p:extLst>
      <p:ext uri="{BB962C8B-B14F-4D97-AF65-F5344CB8AC3E}">
        <p14:creationId xmlns:p14="http://schemas.microsoft.com/office/powerpoint/2010/main" val="3203331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Title Slide_light">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1AB265-C0D2-A543-B156-B0221787BF01}"/>
              </a:ext>
              <a:ext uri="{C183D7F6-B498-43B3-948B-1728B52AA6E4}">
                <adec:decorative xmlns:adec="http://schemas.microsoft.com/office/drawing/2017/decorative" val="1"/>
              </a:ext>
            </a:extLst>
          </p:cNvPr>
          <p:cNvSpPr/>
          <p:nvPr/>
        </p:nvSpPr>
        <p:spPr>
          <a:xfrm>
            <a:off x="0" y="5733906"/>
            <a:ext cx="12192000" cy="1124093"/>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320267"/>
            <a:ext cx="8334246" cy="701877"/>
          </a:xfrm>
        </p:spPr>
        <p:txBody>
          <a:bodyPr anchor="t">
            <a:noAutofit/>
          </a:bodyPr>
          <a:lstStyle>
            <a:lvl1pPr marL="0" indent="0">
              <a:buNone/>
              <a:defRPr sz="2300">
                <a:solidFill>
                  <a:schemeClr val="tx1">
                    <a:lumMod val="75000"/>
                    <a:lumOff val="25000"/>
                  </a:schemeClr>
                </a:solidFill>
              </a:defRPr>
            </a:lvl1pPr>
          </a:lstStyle>
          <a:p>
            <a:pPr lvl="0"/>
            <a:r>
              <a:rPr lang="en-US" dirty="0"/>
              <a:t>Insert subtitle, date or other important information, not to exceed two lines </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851889" y="5953913"/>
            <a:ext cx="10311412" cy="523088"/>
          </a:xfrm>
        </p:spPr>
        <p:txBody>
          <a:bodyPr anchor="t" anchorCtr="0">
            <a:normAutofit/>
          </a:bodyPr>
          <a:lstStyle>
            <a:lvl1pPr marL="0" indent="0">
              <a:buNone/>
              <a:defRPr sz="1800" b="1">
                <a:solidFill>
                  <a:schemeClr val="bg1"/>
                </a:solidFill>
              </a:defRPr>
            </a:lvl1pPr>
          </a:lstStyle>
          <a:p>
            <a:pPr lvl="0"/>
            <a:r>
              <a:rPr lang="en-US" dirty="0"/>
              <a:t>Insert name, position</a:t>
            </a:r>
          </a:p>
        </p:txBody>
      </p:sp>
      <p:sp>
        <p:nvSpPr>
          <p:cNvPr id="2" name="Title 1">
            <a:extLst>
              <a:ext uri="{FF2B5EF4-FFF2-40B4-BE49-F238E27FC236}">
                <a16:creationId xmlns:a16="http://schemas.microsoft.com/office/drawing/2014/main" id="{47238E82-F276-E142-E87C-5EDAC740601E}"/>
              </a:ext>
            </a:extLst>
          </p:cNvPr>
          <p:cNvSpPr>
            <a:spLocks noGrp="1"/>
          </p:cNvSpPr>
          <p:nvPr>
            <p:ph type="title" hasCustomPrompt="1"/>
          </p:nvPr>
        </p:nvSpPr>
        <p:spPr>
          <a:xfrm>
            <a:off x="851888" y="905690"/>
            <a:ext cx="8334246" cy="2106570"/>
          </a:xfrm>
        </p:spPr>
        <p:txBody>
          <a:bodyPr rIns="91440">
            <a:normAutofit/>
          </a:bodyPr>
          <a:lstStyle>
            <a:lvl1pPr>
              <a:defRPr sz="4200" b="1" i="0">
                <a:solidFill>
                  <a:schemeClr val="tx1">
                    <a:lumMod val="90000"/>
                    <a:lumOff val="10000"/>
                  </a:schemeClr>
                </a:solidFill>
                <a:latin typeface="+mj-lt"/>
                <a:ea typeface="Red Hat Display" panose="02010303040201060303" pitchFamily="2" charset="0"/>
                <a:cs typeface="Red Hat Display" panose="02010303040201060303" pitchFamily="2" charset="0"/>
              </a:defRPr>
            </a:lvl1pPr>
          </a:lstStyle>
          <a:p>
            <a:r>
              <a:rPr lang="en-US" dirty="0"/>
              <a:t>Insert slide title in title or sentence case</a:t>
            </a:r>
          </a:p>
        </p:txBody>
      </p:sp>
    </p:spTree>
    <p:extLst>
      <p:ext uri="{BB962C8B-B14F-4D97-AF65-F5344CB8AC3E}">
        <p14:creationId xmlns:p14="http://schemas.microsoft.com/office/powerpoint/2010/main" val="225640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Title Slide_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B1C6F3-8D05-7245-98E0-6A89EF37B52B}"/>
              </a:ext>
              <a:ext uri="{C183D7F6-B498-43B3-948B-1728B52AA6E4}">
                <adec:decorative xmlns:adec="http://schemas.microsoft.com/office/drawing/2017/decorative" val="1"/>
              </a:ext>
            </a:extLst>
          </p:cNvPr>
          <p:cNvSpPr/>
          <p:nvPr/>
        </p:nvSpPr>
        <p:spPr>
          <a:xfrm>
            <a:off x="0" y="0"/>
            <a:ext cx="12192000" cy="5733906"/>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E7B0E5A4-57E2-7602-491D-37B816FD39FE}"/>
              </a:ext>
            </a:extLst>
          </p:cNvPr>
          <p:cNvSpPr>
            <a:spLocks noGrp="1"/>
          </p:cNvSpPr>
          <p:nvPr>
            <p:ph type="title" hasCustomPrompt="1"/>
          </p:nvPr>
        </p:nvSpPr>
        <p:spPr>
          <a:xfrm>
            <a:off x="851888" y="905690"/>
            <a:ext cx="8334246" cy="2106570"/>
          </a:xfrm>
        </p:spPr>
        <p:txBody>
          <a:bodyPr rIns="91440">
            <a:normAutofit/>
          </a:bodyPr>
          <a:lstStyle>
            <a:lvl1pPr>
              <a:defRPr sz="4200" b="1" i="0">
                <a:solidFill>
                  <a:schemeClr val="bg1"/>
                </a:solidFill>
                <a:latin typeface="+mj-lt"/>
                <a:ea typeface="Red Hat Display" panose="02010303040201060303" pitchFamily="2" charset="0"/>
                <a:cs typeface="Red Hat Display" panose="02010303040201060303" pitchFamily="2" charset="0"/>
              </a:defRPr>
            </a:lvl1pPr>
          </a:lstStyle>
          <a:p>
            <a:r>
              <a:rPr lang="en-US" dirty="0"/>
              <a:t>Insert slide title in title or sentence case</a:t>
            </a:r>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316288"/>
            <a:ext cx="8334246" cy="701877"/>
          </a:xfrm>
        </p:spPr>
        <p:txBody>
          <a:bodyPr anchor="t">
            <a:noAutofit/>
          </a:bodyPr>
          <a:lstStyle>
            <a:lvl1pPr marL="0" indent="0">
              <a:buNone/>
              <a:defRPr sz="2300">
                <a:solidFill>
                  <a:schemeClr val="tx1">
                    <a:lumMod val="25000"/>
                    <a:lumOff val="75000"/>
                  </a:schemeClr>
                </a:solidFill>
              </a:defRPr>
            </a:lvl1pPr>
          </a:lstStyle>
          <a:p>
            <a:pPr lvl="0"/>
            <a:r>
              <a:rPr lang="en-US" dirty="0"/>
              <a:t>Insert subtitle, date or other important information, not to exceed two lines </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851889" y="5953913"/>
            <a:ext cx="10311412" cy="523088"/>
          </a:xfrm>
        </p:spPr>
        <p:txBody>
          <a:bodyPr anchor="t" anchorCtr="0">
            <a:normAutofit/>
          </a:bodyPr>
          <a:lstStyle>
            <a:lvl1pPr marL="0" indent="0">
              <a:buNone/>
              <a:defRPr sz="1800" b="1">
                <a:solidFill>
                  <a:schemeClr val="tx1">
                    <a:lumMod val="90000"/>
                    <a:lumOff val="10000"/>
                  </a:schemeClr>
                </a:solidFill>
              </a:defRPr>
            </a:lvl1pPr>
          </a:lstStyle>
          <a:p>
            <a:pPr lvl="0"/>
            <a:r>
              <a:rPr lang="en-US" dirty="0"/>
              <a:t>Insert name, position</a:t>
            </a:r>
          </a:p>
        </p:txBody>
      </p:sp>
      <p:pic>
        <p:nvPicPr>
          <p:cNvPr id="4" name="Picture 3" descr="University of Wisconsin Sea Grant logo in white text on an orange background">
            <a:extLst>
              <a:ext uri="{FF2B5EF4-FFF2-40B4-BE49-F238E27FC236}">
                <a16:creationId xmlns:a16="http://schemas.microsoft.com/office/drawing/2014/main" id="{C2B0DF0E-5B1F-B83E-A1C9-E064B44E0AAE}"/>
              </a:ext>
            </a:extLst>
          </p:cNvPr>
          <p:cNvPicPr>
            <a:picLocks noChangeAspect="1"/>
          </p:cNvPicPr>
          <p:nvPr/>
        </p:nvPicPr>
        <p:blipFill>
          <a:blip r:embed="rId2"/>
          <a:srcRect/>
          <a:stretch/>
        </p:blipFill>
        <p:spPr>
          <a:xfrm>
            <a:off x="10788541" y="0"/>
            <a:ext cx="1155700" cy="1155700"/>
          </a:xfrm>
          <a:prstGeom prst="rect">
            <a:avLst/>
          </a:prstGeom>
        </p:spPr>
      </p:pic>
    </p:spTree>
    <p:extLst>
      <p:ext uri="{BB962C8B-B14F-4D97-AF65-F5344CB8AC3E}">
        <p14:creationId xmlns:p14="http://schemas.microsoft.com/office/powerpoint/2010/main" val="40716556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4_Title and Content_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F2F59-3D81-9C0B-CDB4-B5F8B5CE84E5}"/>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p:txBody>
          <a:bodyPr/>
          <a:lstStyle/>
          <a:p>
            <a:r>
              <a:rPr lang="en-US"/>
              <a:t>Four Coastal Processes...that interact to make a mess</a:t>
            </a:r>
            <a:endParaRPr lang="en-US" dirty="0"/>
          </a:p>
        </p:txBody>
      </p:sp>
      <p:sp>
        <p:nvSpPr>
          <p:cNvPr id="9" name="Content Placeholder 10">
            <a:extLst>
              <a:ext uri="{FF2B5EF4-FFF2-40B4-BE49-F238E27FC236}">
                <a16:creationId xmlns:a16="http://schemas.microsoft.com/office/drawing/2014/main" id="{7EB79CAC-A89D-DA61-2EA5-56E2A8994CF2}"/>
              </a:ext>
            </a:extLst>
          </p:cNvPr>
          <p:cNvSpPr>
            <a:spLocks noGrp="1"/>
          </p:cNvSpPr>
          <p:nvPr>
            <p:ph sz="quarter" idx="15" hasCustomPrompt="1"/>
          </p:nvPr>
        </p:nvSpPr>
        <p:spPr>
          <a:xfrm>
            <a:off x="1485900" y="1840447"/>
            <a:ext cx="9677400"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0" y="6498293"/>
            <a:ext cx="6697346" cy="352084"/>
          </a:xfrm>
          <a:solidFill>
            <a:srgbClr val="555556"/>
          </a:solidFill>
          <a:ln>
            <a:noFill/>
          </a:ln>
        </p:spPr>
        <p:txBody>
          <a:bodyPr wrap="none" lIns="274320" tIns="64008" rIns="18288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presentation topic or department/unit name (text box will expand to fit)</a:t>
            </a:r>
          </a:p>
        </p:txBody>
      </p:sp>
    </p:spTree>
    <p:extLst>
      <p:ext uri="{BB962C8B-B14F-4D97-AF65-F5344CB8AC3E}">
        <p14:creationId xmlns:p14="http://schemas.microsoft.com/office/powerpoint/2010/main" val="1611433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_Title and Content_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BE51D-BA97-2BBF-F3DF-C2B38B351A53}"/>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p:txBody>
          <a:bodyPr/>
          <a:lstStyle/>
          <a:p>
            <a:r>
              <a:rPr lang="en-US"/>
              <a:t>Four Coastal Processes...that interact to make a mess</a:t>
            </a:r>
            <a:endParaRPr lang="en-US" dirty="0"/>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1485900" y="1840447"/>
            <a:ext cx="4482548"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0" y="6498293"/>
            <a:ext cx="6697346" cy="352084"/>
          </a:xfrm>
          <a:solidFill>
            <a:srgbClr val="555556"/>
          </a:solidFill>
          <a:ln>
            <a:noFill/>
          </a:ln>
        </p:spPr>
        <p:txBody>
          <a:bodyPr wrap="none" lIns="274320" tIns="64008" rIns="18288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presentation topic or department/unit name (text box will expand to fit)</a:t>
            </a:r>
          </a:p>
        </p:txBody>
      </p:sp>
      <p:sp>
        <p:nvSpPr>
          <p:cNvPr id="8" name="Content Placeholder 10">
            <a:extLst>
              <a:ext uri="{FF2B5EF4-FFF2-40B4-BE49-F238E27FC236}">
                <a16:creationId xmlns:a16="http://schemas.microsoft.com/office/drawing/2014/main" id="{B0DEE38D-2FF0-2A49-A7D1-AF607FA3AB7A}"/>
              </a:ext>
            </a:extLst>
          </p:cNvPr>
          <p:cNvSpPr>
            <a:spLocks noGrp="1"/>
          </p:cNvSpPr>
          <p:nvPr>
            <p:ph sz="quarter" idx="15" hasCustomPrompt="1"/>
          </p:nvPr>
        </p:nvSpPr>
        <p:spPr>
          <a:xfrm>
            <a:off x="6223554" y="1840447"/>
            <a:ext cx="4939746" cy="4446053"/>
          </a:xfrm>
        </p:spPr>
        <p:txBody>
          <a:bodyPr>
            <a:normAutofit/>
          </a:bodyPr>
          <a:lstStyle>
            <a:lvl1pPr marL="228600" indent="-228600">
              <a:buClr>
                <a:schemeClr val="accent1"/>
              </a:buClr>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18781387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4_Title and Content_2 column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30764F-890A-1CEC-3771-52FEC8F9F850}"/>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8BE51D-BA97-2BBF-F3DF-C2B38B351A53}"/>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p:txBody>
          <a:bodyPr/>
          <a:lstStyle/>
          <a:p>
            <a:r>
              <a:rPr lang="en-US"/>
              <a:t>Four Coastal Processes...that interact to make a mess</a:t>
            </a:r>
            <a:endParaRPr lang="en-US" dirty="0"/>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1485900" y="1840447"/>
            <a:ext cx="4482548"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0" y="6498293"/>
            <a:ext cx="6697346" cy="352084"/>
          </a:xfrm>
          <a:solidFill>
            <a:srgbClr val="555556"/>
          </a:solidFill>
          <a:ln>
            <a:noFill/>
          </a:ln>
        </p:spPr>
        <p:txBody>
          <a:bodyPr wrap="none" lIns="274320" tIns="64008" rIns="18288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presentation topic or department/unit name (text box will expand to fit)</a:t>
            </a:r>
          </a:p>
        </p:txBody>
      </p:sp>
      <p:sp>
        <p:nvSpPr>
          <p:cNvPr id="8" name="Content Placeholder 10">
            <a:extLst>
              <a:ext uri="{FF2B5EF4-FFF2-40B4-BE49-F238E27FC236}">
                <a16:creationId xmlns:a16="http://schemas.microsoft.com/office/drawing/2014/main" id="{B0DEE38D-2FF0-2A49-A7D1-AF607FA3AB7A}"/>
              </a:ext>
            </a:extLst>
          </p:cNvPr>
          <p:cNvSpPr>
            <a:spLocks noGrp="1"/>
          </p:cNvSpPr>
          <p:nvPr>
            <p:ph sz="quarter" idx="15" hasCustomPrompt="1"/>
          </p:nvPr>
        </p:nvSpPr>
        <p:spPr>
          <a:xfrm>
            <a:off x="6223554" y="1840447"/>
            <a:ext cx="4939746" cy="4446053"/>
          </a:xfrm>
        </p:spPr>
        <p:txBody>
          <a:bodyPr>
            <a:normAutofit/>
          </a:bodyPr>
          <a:lstStyle>
            <a:lvl1pPr marL="228600" indent="-228600">
              <a:buClr>
                <a:schemeClr val="accent1"/>
              </a:buClr>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7996977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Section Header_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989C382C-FEDF-9251-E54F-141B8D2101FA}"/>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tx1"/>
                </a:solidFill>
              </a:defRPr>
            </a:lvl1pPr>
          </a:lstStyle>
          <a:p>
            <a:r>
              <a:rPr lang="en-US" dirty="0"/>
              <a:t>Insert section header slide title</a:t>
            </a:r>
          </a:p>
        </p:txBody>
      </p:sp>
    </p:spTree>
    <p:extLst>
      <p:ext uri="{BB962C8B-B14F-4D97-AF65-F5344CB8AC3E}">
        <p14:creationId xmlns:p14="http://schemas.microsoft.com/office/powerpoint/2010/main" val="4760391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_Section Header_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p:nvSpPr>
        <p:spPr>
          <a:xfrm>
            <a:off x="0" y="0"/>
            <a:ext cx="12192000" cy="6849766"/>
          </a:xfrm>
          <a:prstGeom prst="rect">
            <a:avLst/>
          </a:prstGeom>
          <a:solidFill>
            <a:srgbClr val="005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lumMod val="10000"/>
                    <a:lumOff val="90000"/>
                  </a:schemeClr>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989C382C-FEDF-9251-E54F-141B8D2101FA}"/>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bg1"/>
                </a:solidFill>
              </a:defRPr>
            </a:lvl1pPr>
          </a:lstStyle>
          <a:p>
            <a:r>
              <a:rPr lang="en-US" dirty="0"/>
              <a:t>Insert section header slide title</a:t>
            </a:r>
          </a:p>
        </p:txBody>
      </p:sp>
    </p:spTree>
    <p:extLst>
      <p:ext uri="{BB962C8B-B14F-4D97-AF65-F5344CB8AC3E}">
        <p14:creationId xmlns:p14="http://schemas.microsoft.com/office/powerpoint/2010/main" val="286063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Slide_light">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BFF3FA-3EA8-B8D1-9427-A6FB58ADDC8D}"/>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91AB265-C0D2-A543-B156-B0221787BF01}"/>
              </a:ext>
              <a:ext uri="{C183D7F6-B498-43B3-948B-1728B52AA6E4}">
                <adec:decorative xmlns:adec="http://schemas.microsoft.com/office/drawing/2017/decorative" val="1"/>
              </a:ext>
            </a:extLst>
          </p:cNvPr>
          <p:cNvSpPr/>
          <p:nvPr/>
        </p:nvSpPr>
        <p:spPr>
          <a:xfrm>
            <a:off x="0" y="5733906"/>
            <a:ext cx="12192000" cy="1124093"/>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320267"/>
            <a:ext cx="8334246" cy="701877"/>
          </a:xfrm>
        </p:spPr>
        <p:txBody>
          <a:bodyPr anchor="t">
            <a:noAutofit/>
          </a:bodyPr>
          <a:lstStyle>
            <a:lvl1pPr marL="0" indent="0">
              <a:buNone/>
              <a:defRPr sz="2300">
                <a:solidFill>
                  <a:schemeClr val="tx1">
                    <a:lumMod val="75000"/>
                    <a:lumOff val="25000"/>
                  </a:schemeClr>
                </a:solidFill>
              </a:defRPr>
            </a:lvl1pPr>
          </a:lstStyle>
          <a:p>
            <a:pPr lvl="0"/>
            <a:r>
              <a:rPr lang="en-US" dirty="0"/>
              <a:t>Insert subtitle, date or other important information, not to exceed two lines </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851889" y="5953913"/>
            <a:ext cx="10311412" cy="523088"/>
          </a:xfrm>
        </p:spPr>
        <p:txBody>
          <a:bodyPr anchor="t" anchorCtr="0">
            <a:normAutofit/>
          </a:bodyPr>
          <a:lstStyle>
            <a:lvl1pPr marL="0" indent="0">
              <a:buNone/>
              <a:defRPr sz="1800" b="1">
                <a:solidFill>
                  <a:schemeClr val="bg1"/>
                </a:solidFill>
              </a:defRPr>
            </a:lvl1pPr>
          </a:lstStyle>
          <a:p>
            <a:pPr lvl="0"/>
            <a:r>
              <a:rPr lang="en-US" dirty="0"/>
              <a:t>Insert name, position</a:t>
            </a:r>
          </a:p>
        </p:txBody>
      </p:sp>
      <p:sp>
        <p:nvSpPr>
          <p:cNvPr id="2" name="Title 1">
            <a:extLst>
              <a:ext uri="{FF2B5EF4-FFF2-40B4-BE49-F238E27FC236}">
                <a16:creationId xmlns:a16="http://schemas.microsoft.com/office/drawing/2014/main" id="{47238E82-F276-E142-E87C-5EDAC740601E}"/>
              </a:ext>
            </a:extLst>
          </p:cNvPr>
          <p:cNvSpPr>
            <a:spLocks noGrp="1"/>
          </p:cNvSpPr>
          <p:nvPr>
            <p:ph type="title" hasCustomPrompt="1"/>
          </p:nvPr>
        </p:nvSpPr>
        <p:spPr>
          <a:xfrm>
            <a:off x="851888" y="905690"/>
            <a:ext cx="8334246" cy="2106570"/>
          </a:xfrm>
        </p:spPr>
        <p:txBody>
          <a:bodyPr rIns="91440">
            <a:normAutofit/>
          </a:bodyPr>
          <a:lstStyle>
            <a:lvl1pPr>
              <a:defRPr sz="4200" b="1" i="0">
                <a:solidFill>
                  <a:schemeClr val="tx1">
                    <a:lumMod val="90000"/>
                    <a:lumOff val="10000"/>
                  </a:schemeClr>
                </a:solidFill>
                <a:latin typeface="+mj-lt"/>
                <a:ea typeface="Red Hat Display" panose="02010303040201060303" pitchFamily="2" charset="0"/>
                <a:cs typeface="Red Hat Display" panose="02010303040201060303" pitchFamily="2" charset="0"/>
              </a:defRPr>
            </a:lvl1pPr>
          </a:lstStyle>
          <a:p>
            <a:r>
              <a:rPr lang="en-US" dirty="0"/>
              <a:t>Insert slide title in title or sentence case</a:t>
            </a:r>
          </a:p>
        </p:txBody>
      </p:sp>
    </p:spTree>
    <p:extLst>
      <p:ext uri="{BB962C8B-B14F-4D97-AF65-F5344CB8AC3E}">
        <p14:creationId xmlns:p14="http://schemas.microsoft.com/office/powerpoint/2010/main" val="18053103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Section Header_blac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lumMod val="25000"/>
                    <a:lumOff val="75000"/>
                  </a:schemeClr>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856EFDCA-0F37-B65D-EA97-DDFF7EC0B0CD}"/>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bg1"/>
                </a:solidFill>
              </a:defRPr>
            </a:lvl1pPr>
          </a:lstStyle>
          <a:p>
            <a:r>
              <a:rPr lang="en-US" dirty="0"/>
              <a:t>Insert section header slide title</a:t>
            </a:r>
          </a:p>
        </p:txBody>
      </p:sp>
    </p:spTree>
    <p:extLst>
      <p:ext uri="{BB962C8B-B14F-4D97-AF65-F5344CB8AC3E}">
        <p14:creationId xmlns:p14="http://schemas.microsoft.com/office/powerpoint/2010/main" val="10970776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1_End-r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p:nvSpPr>
        <p:spPr>
          <a:xfrm>
            <a:off x="0" y="-9939"/>
            <a:ext cx="12192000" cy="6867938"/>
          </a:xfrm>
          <a:prstGeom prst="rect">
            <a:avLst/>
          </a:prstGeom>
          <a:solidFill>
            <a:srgbClr val="F04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University of Wisconsin Sea Grant logo in white text on an orange background">
            <a:extLst>
              <a:ext uri="{FF2B5EF4-FFF2-40B4-BE49-F238E27FC236}">
                <a16:creationId xmlns:a16="http://schemas.microsoft.com/office/drawing/2014/main" id="{9442AFA6-CAED-D743-9BD0-FB7276EC21DE}"/>
              </a:ext>
            </a:extLst>
          </p:cNvPr>
          <p:cNvPicPr>
            <a:picLocks noChangeAspect="1"/>
          </p:cNvPicPr>
          <p:nvPr/>
        </p:nvPicPr>
        <p:blipFill>
          <a:blip r:embed="rId2"/>
          <a:srcRect/>
          <a:stretch/>
        </p:blipFill>
        <p:spPr>
          <a:xfrm>
            <a:off x="5161548" y="2639930"/>
            <a:ext cx="2139741" cy="1872275"/>
          </a:xfrm>
          <a:prstGeom prst="rect">
            <a:avLst/>
          </a:prstGeom>
        </p:spPr>
      </p:pic>
      <p:sp>
        <p:nvSpPr>
          <p:cNvPr id="2" name="Title 1">
            <a:extLst>
              <a:ext uri="{FF2B5EF4-FFF2-40B4-BE49-F238E27FC236}">
                <a16:creationId xmlns:a16="http://schemas.microsoft.com/office/drawing/2014/main" id="{A878A76A-7D1D-3E85-0AC5-9B02E65F248E}"/>
              </a:ext>
            </a:extLst>
          </p:cNvPr>
          <p:cNvSpPr>
            <a:spLocks noGrp="1"/>
          </p:cNvSpPr>
          <p:nvPr>
            <p:ph type="title" hasCustomPrompt="1"/>
          </p:nvPr>
        </p:nvSpPr>
        <p:spPr>
          <a:xfrm>
            <a:off x="0" y="-180060"/>
            <a:ext cx="10668000" cy="170121"/>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effectLst/>
                <a:latin typeface="Helvetica" pitchFamily="2" charset="0"/>
              </a:rPr>
              <a:t>Orange Closing Sign</a:t>
            </a:r>
          </a:p>
        </p:txBody>
      </p:sp>
    </p:spTree>
    <p:extLst>
      <p:ext uri="{BB962C8B-B14F-4D97-AF65-F5344CB8AC3E}">
        <p14:creationId xmlns:p14="http://schemas.microsoft.com/office/powerpoint/2010/main" val="16904421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2_End-blac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p:nvSpPr>
        <p:spPr>
          <a:xfrm>
            <a:off x="0" y="-9939"/>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DEFCB-76DD-8C96-B6DC-4040B702ADC1}"/>
              </a:ext>
            </a:extLst>
          </p:cNvPr>
          <p:cNvSpPr>
            <a:spLocks noGrp="1"/>
          </p:cNvSpPr>
          <p:nvPr>
            <p:ph type="title" hasCustomPrompt="1"/>
          </p:nvPr>
        </p:nvSpPr>
        <p:spPr>
          <a:xfrm>
            <a:off x="0" y="-201325"/>
            <a:ext cx="10668000" cy="191386"/>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t>Black Closing Slide</a:t>
            </a:r>
          </a:p>
        </p:txBody>
      </p:sp>
      <p:pic>
        <p:nvPicPr>
          <p:cNvPr id="5" name="Picture 4" descr="University of Wisconsin Sea Grant logo in white text on a gray background">
            <a:extLst>
              <a:ext uri="{FF2B5EF4-FFF2-40B4-BE49-F238E27FC236}">
                <a16:creationId xmlns:a16="http://schemas.microsoft.com/office/drawing/2014/main" id="{2125341B-9FCD-D414-3259-5849E1198405}"/>
              </a:ext>
            </a:extLst>
          </p:cNvPr>
          <p:cNvPicPr>
            <a:picLocks noChangeAspect="1"/>
          </p:cNvPicPr>
          <p:nvPr/>
        </p:nvPicPr>
        <p:blipFill>
          <a:blip r:embed="rId2"/>
          <a:srcRect/>
          <a:stretch/>
        </p:blipFill>
        <p:spPr>
          <a:xfrm>
            <a:off x="5161548" y="2639930"/>
            <a:ext cx="2139741" cy="1872275"/>
          </a:xfrm>
          <a:prstGeom prst="rect">
            <a:avLst/>
          </a:prstGeom>
        </p:spPr>
      </p:pic>
    </p:spTree>
    <p:extLst>
      <p:ext uri="{BB962C8B-B14F-4D97-AF65-F5344CB8AC3E}">
        <p14:creationId xmlns:p14="http://schemas.microsoft.com/office/powerpoint/2010/main" val="14367526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3_End-blac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p:nvSpPr>
        <p:spPr>
          <a:xfrm>
            <a:off x="0" y="-993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DEFCB-76DD-8C96-B6DC-4040B702ADC1}"/>
              </a:ext>
            </a:extLst>
          </p:cNvPr>
          <p:cNvSpPr>
            <a:spLocks noGrp="1"/>
          </p:cNvSpPr>
          <p:nvPr>
            <p:ph type="title" hasCustomPrompt="1"/>
          </p:nvPr>
        </p:nvSpPr>
        <p:spPr>
          <a:xfrm>
            <a:off x="0" y="-201325"/>
            <a:ext cx="10668000" cy="191386"/>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b="1" dirty="0">
                <a:solidFill>
                  <a:srgbClr val="181818"/>
                </a:solidFill>
                <a:effectLst/>
                <a:latin typeface="Arial" panose="020B0604020202020204" pitchFamily="34" charset="0"/>
              </a:rPr>
              <a:t>White Closing Slide</a:t>
            </a:r>
            <a:endParaRPr lang="en-US" dirty="0">
              <a:solidFill>
                <a:srgbClr val="181818"/>
              </a:solidFill>
              <a:effectLst/>
              <a:latin typeface="Arial" panose="020B0604020202020204" pitchFamily="34" charset="0"/>
            </a:endParaRPr>
          </a:p>
        </p:txBody>
      </p:sp>
      <p:pic>
        <p:nvPicPr>
          <p:cNvPr id="5" name="Picture 4" descr="University of Wisconsin Sea Grant logo in white text on an orange background">
            <a:extLst>
              <a:ext uri="{FF2B5EF4-FFF2-40B4-BE49-F238E27FC236}">
                <a16:creationId xmlns:a16="http://schemas.microsoft.com/office/drawing/2014/main" id="{2125341B-9FCD-D414-3259-5849E1198405}"/>
              </a:ext>
            </a:extLst>
          </p:cNvPr>
          <p:cNvPicPr>
            <a:picLocks noChangeAspect="1"/>
          </p:cNvPicPr>
          <p:nvPr/>
        </p:nvPicPr>
        <p:blipFill>
          <a:blip r:embed="rId2"/>
          <a:srcRect/>
          <a:stretch/>
        </p:blipFill>
        <p:spPr>
          <a:xfrm>
            <a:off x="5295281" y="2639930"/>
            <a:ext cx="1872275" cy="1872275"/>
          </a:xfrm>
          <a:prstGeom prst="rect">
            <a:avLst/>
          </a:prstGeom>
        </p:spPr>
      </p:pic>
    </p:spTree>
    <p:extLst>
      <p:ext uri="{BB962C8B-B14F-4D97-AF65-F5344CB8AC3E}">
        <p14:creationId xmlns:p14="http://schemas.microsoft.com/office/powerpoint/2010/main" val="31905740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itle Slide_light">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1AB265-C0D2-A543-B156-B0221787BF01}"/>
              </a:ext>
              <a:ext uri="{C183D7F6-B498-43B3-948B-1728B52AA6E4}">
                <adec:decorative xmlns:adec="http://schemas.microsoft.com/office/drawing/2017/decorative" val="1"/>
              </a:ext>
            </a:extLst>
          </p:cNvPr>
          <p:cNvSpPr/>
          <p:nvPr userDrawn="1"/>
        </p:nvSpPr>
        <p:spPr>
          <a:xfrm>
            <a:off x="0" y="5733906"/>
            <a:ext cx="12192000" cy="1124093"/>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320267"/>
            <a:ext cx="8334246" cy="701877"/>
          </a:xfrm>
        </p:spPr>
        <p:txBody>
          <a:bodyPr anchor="t">
            <a:noAutofit/>
          </a:bodyPr>
          <a:lstStyle>
            <a:lvl1pPr marL="0" indent="0">
              <a:buNone/>
              <a:defRPr sz="2300">
                <a:solidFill>
                  <a:schemeClr val="tx1">
                    <a:lumMod val="75000"/>
                    <a:lumOff val="25000"/>
                  </a:schemeClr>
                </a:solidFill>
              </a:defRPr>
            </a:lvl1pPr>
          </a:lstStyle>
          <a:p>
            <a:pPr lvl="0"/>
            <a:r>
              <a:rPr lang="en-US" dirty="0"/>
              <a:t>Insert subtitle, date or other important information, not to exceed two lines </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851889" y="5953913"/>
            <a:ext cx="10311412" cy="523088"/>
          </a:xfrm>
        </p:spPr>
        <p:txBody>
          <a:bodyPr anchor="t" anchorCtr="0">
            <a:normAutofit/>
          </a:bodyPr>
          <a:lstStyle>
            <a:lvl1pPr marL="0" indent="0">
              <a:buNone/>
              <a:defRPr sz="1800" b="1">
                <a:solidFill>
                  <a:schemeClr val="bg1"/>
                </a:solidFill>
              </a:defRPr>
            </a:lvl1pPr>
          </a:lstStyle>
          <a:p>
            <a:pPr lvl="0"/>
            <a:r>
              <a:rPr lang="en-US" dirty="0"/>
              <a:t>Insert name, position</a:t>
            </a:r>
          </a:p>
        </p:txBody>
      </p:sp>
      <p:sp>
        <p:nvSpPr>
          <p:cNvPr id="2" name="Title 1">
            <a:extLst>
              <a:ext uri="{FF2B5EF4-FFF2-40B4-BE49-F238E27FC236}">
                <a16:creationId xmlns:a16="http://schemas.microsoft.com/office/drawing/2014/main" id="{47238E82-F276-E142-E87C-5EDAC740601E}"/>
              </a:ext>
            </a:extLst>
          </p:cNvPr>
          <p:cNvSpPr>
            <a:spLocks noGrp="1"/>
          </p:cNvSpPr>
          <p:nvPr>
            <p:ph type="title" hasCustomPrompt="1"/>
          </p:nvPr>
        </p:nvSpPr>
        <p:spPr>
          <a:xfrm>
            <a:off x="851888" y="905690"/>
            <a:ext cx="8334246" cy="2106570"/>
          </a:xfrm>
        </p:spPr>
        <p:txBody>
          <a:bodyPr rIns="91440">
            <a:normAutofit/>
          </a:bodyPr>
          <a:lstStyle>
            <a:lvl1pPr>
              <a:defRPr sz="4200" b="1" i="0">
                <a:solidFill>
                  <a:schemeClr val="tx1">
                    <a:lumMod val="90000"/>
                    <a:lumOff val="10000"/>
                  </a:schemeClr>
                </a:solidFill>
                <a:latin typeface="+mj-lt"/>
                <a:ea typeface="Red Hat Display" panose="02010303040201060303" pitchFamily="2" charset="0"/>
                <a:cs typeface="Red Hat Display" panose="02010303040201060303" pitchFamily="2" charset="0"/>
              </a:defRPr>
            </a:lvl1pPr>
          </a:lstStyle>
          <a:p>
            <a:r>
              <a:rPr lang="en-US" dirty="0"/>
              <a:t>Insert slide title in title or sentence case</a:t>
            </a:r>
          </a:p>
        </p:txBody>
      </p:sp>
    </p:spTree>
    <p:extLst>
      <p:ext uri="{BB962C8B-B14F-4D97-AF65-F5344CB8AC3E}">
        <p14:creationId xmlns:p14="http://schemas.microsoft.com/office/powerpoint/2010/main" val="41264554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Slide_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B1C6F3-8D05-7245-98E0-6A89EF37B52B}"/>
              </a:ext>
              <a:ext uri="{C183D7F6-B498-43B3-948B-1728B52AA6E4}">
                <adec:decorative xmlns:adec="http://schemas.microsoft.com/office/drawing/2017/decorative" val="1"/>
              </a:ext>
            </a:extLst>
          </p:cNvPr>
          <p:cNvSpPr/>
          <p:nvPr userDrawn="1"/>
        </p:nvSpPr>
        <p:spPr>
          <a:xfrm>
            <a:off x="0" y="0"/>
            <a:ext cx="12192000" cy="5733906"/>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E7B0E5A4-57E2-7602-491D-37B816FD39FE}"/>
              </a:ext>
            </a:extLst>
          </p:cNvPr>
          <p:cNvSpPr>
            <a:spLocks noGrp="1"/>
          </p:cNvSpPr>
          <p:nvPr>
            <p:ph type="title" hasCustomPrompt="1"/>
          </p:nvPr>
        </p:nvSpPr>
        <p:spPr>
          <a:xfrm>
            <a:off x="851888" y="905690"/>
            <a:ext cx="8334246" cy="2106570"/>
          </a:xfrm>
        </p:spPr>
        <p:txBody>
          <a:bodyPr rIns="91440">
            <a:normAutofit/>
          </a:bodyPr>
          <a:lstStyle>
            <a:lvl1pPr>
              <a:defRPr sz="4200" b="1" i="0">
                <a:solidFill>
                  <a:schemeClr val="bg1"/>
                </a:solidFill>
                <a:latin typeface="+mj-lt"/>
                <a:ea typeface="Red Hat Display" panose="02010303040201060303" pitchFamily="2" charset="0"/>
                <a:cs typeface="Red Hat Display" panose="02010303040201060303" pitchFamily="2" charset="0"/>
              </a:defRPr>
            </a:lvl1pPr>
          </a:lstStyle>
          <a:p>
            <a:r>
              <a:rPr lang="en-US" dirty="0"/>
              <a:t>Insert slide title in title or sentence case</a:t>
            </a:r>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316288"/>
            <a:ext cx="8334246" cy="701877"/>
          </a:xfrm>
        </p:spPr>
        <p:txBody>
          <a:bodyPr anchor="t">
            <a:noAutofit/>
          </a:bodyPr>
          <a:lstStyle>
            <a:lvl1pPr marL="0" indent="0">
              <a:buNone/>
              <a:defRPr sz="2300">
                <a:solidFill>
                  <a:schemeClr val="tx1">
                    <a:lumMod val="25000"/>
                    <a:lumOff val="75000"/>
                  </a:schemeClr>
                </a:solidFill>
              </a:defRPr>
            </a:lvl1pPr>
          </a:lstStyle>
          <a:p>
            <a:pPr lvl="0"/>
            <a:r>
              <a:rPr lang="en-US" dirty="0"/>
              <a:t>Insert subtitle, date or other important information, not to exceed two lines </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851889" y="5953913"/>
            <a:ext cx="10311412" cy="523088"/>
          </a:xfrm>
        </p:spPr>
        <p:txBody>
          <a:bodyPr anchor="t" anchorCtr="0">
            <a:normAutofit/>
          </a:bodyPr>
          <a:lstStyle>
            <a:lvl1pPr marL="0" indent="0">
              <a:buNone/>
              <a:defRPr sz="1800" b="1">
                <a:solidFill>
                  <a:schemeClr val="tx1">
                    <a:lumMod val="90000"/>
                    <a:lumOff val="10000"/>
                  </a:schemeClr>
                </a:solidFill>
              </a:defRPr>
            </a:lvl1pPr>
          </a:lstStyle>
          <a:p>
            <a:pPr lvl="0"/>
            <a:r>
              <a:rPr lang="en-US" dirty="0"/>
              <a:t>Insert name, position</a:t>
            </a:r>
          </a:p>
        </p:txBody>
      </p:sp>
      <p:pic>
        <p:nvPicPr>
          <p:cNvPr id="4" name="Picture 3" descr="University of Wisconsin Sea Grant logo in white text on an orange background">
            <a:extLst>
              <a:ext uri="{FF2B5EF4-FFF2-40B4-BE49-F238E27FC236}">
                <a16:creationId xmlns:a16="http://schemas.microsoft.com/office/drawing/2014/main" id="{C2B0DF0E-5B1F-B83E-A1C9-E064B44E0AAE}"/>
              </a:ext>
            </a:extLst>
          </p:cNvPr>
          <p:cNvPicPr>
            <a:picLocks noChangeAspect="1"/>
          </p:cNvPicPr>
          <p:nvPr userDrawn="1"/>
        </p:nvPicPr>
        <p:blipFill>
          <a:blip r:embed="rId2"/>
          <a:srcRect/>
          <a:stretch/>
        </p:blipFill>
        <p:spPr>
          <a:xfrm>
            <a:off x="10788541" y="0"/>
            <a:ext cx="1155700" cy="1155700"/>
          </a:xfrm>
          <a:prstGeom prst="rect">
            <a:avLst/>
          </a:prstGeom>
        </p:spPr>
      </p:pic>
    </p:spTree>
    <p:extLst>
      <p:ext uri="{BB962C8B-B14F-4D97-AF65-F5344CB8AC3E}">
        <p14:creationId xmlns:p14="http://schemas.microsoft.com/office/powerpoint/2010/main" val="34379249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Title and Content_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F2F59-3D81-9C0B-CDB4-B5F8B5CE84E5}"/>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p:txBody>
          <a:bodyPr/>
          <a:lstStyle/>
          <a:p>
            <a:r>
              <a:rPr lang="en-US"/>
              <a:t>Four Coastal Processes...that interact to make a mess</a:t>
            </a:r>
            <a:endParaRPr lang="en-US" dirty="0"/>
          </a:p>
        </p:txBody>
      </p:sp>
      <p:sp>
        <p:nvSpPr>
          <p:cNvPr id="9" name="Content Placeholder 10">
            <a:extLst>
              <a:ext uri="{FF2B5EF4-FFF2-40B4-BE49-F238E27FC236}">
                <a16:creationId xmlns:a16="http://schemas.microsoft.com/office/drawing/2014/main" id="{7EB79CAC-A89D-DA61-2EA5-56E2A8994CF2}"/>
              </a:ext>
            </a:extLst>
          </p:cNvPr>
          <p:cNvSpPr>
            <a:spLocks noGrp="1"/>
          </p:cNvSpPr>
          <p:nvPr>
            <p:ph sz="quarter" idx="15" hasCustomPrompt="1"/>
          </p:nvPr>
        </p:nvSpPr>
        <p:spPr>
          <a:xfrm>
            <a:off x="1485900" y="1840447"/>
            <a:ext cx="9677400"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0" y="6498293"/>
            <a:ext cx="6697346" cy="352084"/>
          </a:xfrm>
          <a:solidFill>
            <a:srgbClr val="555556"/>
          </a:solidFill>
          <a:ln>
            <a:noFill/>
          </a:ln>
        </p:spPr>
        <p:txBody>
          <a:bodyPr wrap="none" lIns="274320" tIns="64008" rIns="18288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presentation topic or department/unit name (text box will expand to fit)</a:t>
            </a:r>
          </a:p>
        </p:txBody>
      </p:sp>
    </p:spTree>
    <p:extLst>
      <p:ext uri="{BB962C8B-B14F-4D97-AF65-F5344CB8AC3E}">
        <p14:creationId xmlns:p14="http://schemas.microsoft.com/office/powerpoint/2010/main" val="36262839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Title and Content_1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6D9A27-B964-B89D-4657-569EC459926B}"/>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8F2F59-3D81-9C0B-CDB4-B5F8B5CE84E5}"/>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p:txBody>
          <a:bodyPr/>
          <a:lstStyle/>
          <a:p>
            <a:r>
              <a:rPr lang="en-US"/>
              <a:t>Four Coastal Processes...that interact to make a mess</a:t>
            </a:r>
            <a:endParaRPr lang="en-US" dirty="0"/>
          </a:p>
        </p:txBody>
      </p:sp>
      <p:sp>
        <p:nvSpPr>
          <p:cNvPr id="9" name="Content Placeholder 10">
            <a:extLst>
              <a:ext uri="{FF2B5EF4-FFF2-40B4-BE49-F238E27FC236}">
                <a16:creationId xmlns:a16="http://schemas.microsoft.com/office/drawing/2014/main" id="{7EB79CAC-A89D-DA61-2EA5-56E2A8994CF2}"/>
              </a:ext>
            </a:extLst>
          </p:cNvPr>
          <p:cNvSpPr>
            <a:spLocks noGrp="1"/>
          </p:cNvSpPr>
          <p:nvPr>
            <p:ph sz="quarter" idx="15" hasCustomPrompt="1"/>
          </p:nvPr>
        </p:nvSpPr>
        <p:spPr>
          <a:xfrm>
            <a:off x="1485900" y="1840447"/>
            <a:ext cx="9677400"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0" y="6498293"/>
            <a:ext cx="6697346" cy="352084"/>
          </a:xfrm>
          <a:solidFill>
            <a:srgbClr val="555556"/>
          </a:solidFill>
          <a:ln>
            <a:noFill/>
          </a:ln>
        </p:spPr>
        <p:txBody>
          <a:bodyPr wrap="none" lIns="274320" tIns="64008" rIns="18288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presentation topic or department/unit name (text box will expand to fit)</a:t>
            </a:r>
          </a:p>
        </p:txBody>
      </p:sp>
    </p:spTree>
    <p:extLst>
      <p:ext uri="{BB962C8B-B14F-4D97-AF65-F5344CB8AC3E}">
        <p14:creationId xmlns:p14="http://schemas.microsoft.com/office/powerpoint/2010/main" val="13939529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itle and Content_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BE51D-BA97-2BBF-F3DF-C2B38B351A53}"/>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p:txBody>
          <a:bodyPr/>
          <a:lstStyle/>
          <a:p>
            <a:r>
              <a:rPr lang="en-US"/>
              <a:t>Four Coastal Processes...that interact to make a mess</a:t>
            </a:r>
            <a:endParaRPr lang="en-US" dirty="0"/>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1485900" y="1840447"/>
            <a:ext cx="4482548"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0" y="6498293"/>
            <a:ext cx="6697346" cy="352084"/>
          </a:xfrm>
          <a:solidFill>
            <a:srgbClr val="555556"/>
          </a:solidFill>
          <a:ln>
            <a:noFill/>
          </a:ln>
        </p:spPr>
        <p:txBody>
          <a:bodyPr wrap="none" lIns="274320" tIns="64008" rIns="18288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presentation topic or department/unit name (text box will expand to fit)</a:t>
            </a:r>
          </a:p>
        </p:txBody>
      </p:sp>
      <p:sp>
        <p:nvSpPr>
          <p:cNvPr id="8" name="Content Placeholder 10">
            <a:extLst>
              <a:ext uri="{FF2B5EF4-FFF2-40B4-BE49-F238E27FC236}">
                <a16:creationId xmlns:a16="http://schemas.microsoft.com/office/drawing/2014/main" id="{B0DEE38D-2FF0-2A49-A7D1-AF607FA3AB7A}"/>
              </a:ext>
            </a:extLst>
          </p:cNvPr>
          <p:cNvSpPr>
            <a:spLocks noGrp="1"/>
          </p:cNvSpPr>
          <p:nvPr>
            <p:ph sz="quarter" idx="15" hasCustomPrompt="1"/>
          </p:nvPr>
        </p:nvSpPr>
        <p:spPr>
          <a:xfrm>
            <a:off x="6223554" y="1840447"/>
            <a:ext cx="4939746" cy="4446053"/>
          </a:xfrm>
        </p:spPr>
        <p:txBody>
          <a:bodyPr>
            <a:normAutofit/>
          </a:bodyPr>
          <a:lstStyle>
            <a:lvl1pPr marL="228600" indent="-228600">
              <a:buClr>
                <a:schemeClr val="accent1"/>
              </a:buClr>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37407670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Title and Content_2 column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30764F-890A-1CEC-3771-52FEC8F9F850}"/>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8BE51D-BA97-2BBF-F3DF-C2B38B351A53}"/>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p:txBody>
          <a:bodyPr/>
          <a:lstStyle/>
          <a:p>
            <a:r>
              <a:rPr lang="en-US"/>
              <a:t>Four Coastal Processes...that interact to make a mess</a:t>
            </a:r>
            <a:endParaRPr lang="en-US" dirty="0"/>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1485900" y="1840447"/>
            <a:ext cx="4482548"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0" y="6498293"/>
            <a:ext cx="6697346" cy="352084"/>
          </a:xfrm>
          <a:solidFill>
            <a:srgbClr val="555556"/>
          </a:solidFill>
          <a:ln>
            <a:noFill/>
          </a:ln>
        </p:spPr>
        <p:txBody>
          <a:bodyPr wrap="none" lIns="274320" tIns="64008" rIns="18288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presentation topic or department/unit name (text box will expand to fit)</a:t>
            </a:r>
          </a:p>
        </p:txBody>
      </p:sp>
      <p:sp>
        <p:nvSpPr>
          <p:cNvPr id="8" name="Content Placeholder 10">
            <a:extLst>
              <a:ext uri="{FF2B5EF4-FFF2-40B4-BE49-F238E27FC236}">
                <a16:creationId xmlns:a16="http://schemas.microsoft.com/office/drawing/2014/main" id="{B0DEE38D-2FF0-2A49-A7D1-AF607FA3AB7A}"/>
              </a:ext>
            </a:extLst>
          </p:cNvPr>
          <p:cNvSpPr>
            <a:spLocks noGrp="1"/>
          </p:cNvSpPr>
          <p:nvPr>
            <p:ph sz="quarter" idx="15" hasCustomPrompt="1"/>
          </p:nvPr>
        </p:nvSpPr>
        <p:spPr>
          <a:xfrm>
            <a:off x="6223554" y="1840447"/>
            <a:ext cx="4939746" cy="4446053"/>
          </a:xfrm>
        </p:spPr>
        <p:txBody>
          <a:bodyPr>
            <a:normAutofit/>
          </a:bodyPr>
          <a:lstStyle>
            <a:lvl1pPr marL="228600" indent="-228600">
              <a:buClr>
                <a:schemeClr val="accent1"/>
              </a:buClr>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146950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_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B1C6F3-8D05-7245-98E0-6A89EF37B52B}"/>
              </a:ext>
              <a:ext uri="{C183D7F6-B498-43B3-948B-1728B52AA6E4}">
                <adec:decorative xmlns:adec="http://schemas.microsoft.com/office/drawing/2017/decorative" val="1"/>
              </a:ext>
            </a:extLst>
          </p:cNvPr>
          <p:cNvSpPr/>
          <p:nvPr/>
        </p:nvSpPr>
        <p:spPr>
          <a:xfrm>
            <a:off x="0" y="0"/>
            <a:ext cx="12192000" cy="5733906"/>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E7B0E5A4-57E2-7602-491D-37B816FD39FE}"/>
              </a:ext>
            </a:extLst>
          </p:cNvPr>
          <p:cNvSpPr>
            <a:spLocks noGrp="1"/>
          </p:cNvSpPr>
          <p:nvPr>
            <p:ph type="title" hasCustomPrompt="1"/>
          </p:nvPr>
        </p:nvSpPr>
        <p:spPr>
          <a:xfrm>
            <a:off x="851888" y="905690"/>
            <a:ext cx="8334246" cy="2106570"/>
          </a:xfrm>
        </p:spPr>
        <p:txBody>
          <a:bodyPr rIns="91440">
            <a:normAutofit/>
          </a:bodyPr>
          <a:lstStyle>
            <a:lvl1pPr>
              <a:defRPr sz="4200" b="1" i="0">
                <a:solidFill>
                  <a:schemeClr val="bg1"/>
                </a:solidFill>
                <a:latin typeface="+mj-lt"/>
                <a:ea typeface="Red Hat Display" panose="02010303040201060303" pitchFamily="2" charset="0"/>
                <a:cs typeface="Red Hat Display" panose="02010303040201060303" pitchFamily="2" charset="0"/>
              </a:defRPr>
            </a:lvl1pPr>
          </a:lstStyle>
          <a:p>
            <a:r>
              <a:rPr lang="en-US" dirty="0"/>
              <a:t>Insert slide title in title or sentence case</a:t>
            </a:r>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316288"/>
            <a:ext cx="8334246" cy="701877"/>
          </a:xfrm>
        </p:spPr>
        <p:txBody>
          <a:bodyPr anchor="t">
            <a:noAutofit/>
          </a:bodyPr>
          <a:lstStyle>
            <a:lvl1pPr marL="0" indent="0">
              <a:buNone/>
              <a:defRPr sz="2300">
                <a:solidFill>
                  <a:schemeClr val="tx1">
                    <a:lumMod val="25000"/>
                    <a:lumOff val="75000"/>
                  </a:schemeClr>
                </a:solidFill>
              </a:defRPr>
            </a:lvl1pPr>
          </a:lstStyle>
          <a:p>
            <a:pPr lvl="0"/>
            <a:r>
              <a:rPr lang="en-US" dirty="0"/>
              <a:t>Insert subtitle, date or other important information, not to exceed two lines </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851889" y="5953913"/>
            <a:ext cx="10311412" cy="523088"/>
          </a:xfrm>
        </p:spPr>
        <p:txBody>
          <a:bodyPr anchor="t" anchorCtr="0">
            <a:normAutofit/>
          </a:bodyPr>
          <a:lstStyle>
            <a:lvl1pPr marL="0" indent="0">
              <a:buNone/>
              <a:defRPr sz="1800" b="1">
                <a:solidFill>
                  <a:schemeClr val="tx1">
                    <a:lumMod val="90000"/>
                    <a:lumOff val="10000"/>
                  </a:schemeClr>
                </a:solidFill>
              </a:defRPr>
            </a:lvl1pPr>
          </a:lstStyle>
          <a:p>
            <a:pPr lvl="0"/>
            <a:r>
              <a:rPr lang="en-US" dirty="0"/>
              <a:t>Insert name, position</a:t>
            </a:r>
          </a:p>
        </p:txBody>
      </p:sp>
      <p:pic>
        <p:nvPicPr>
          <p:cNvPr id="4" name="Picture 3" descr="University of Wisconsin Sea Grant logo in white text on an orange background">
            <a:extLst>
              <a:ext uri="{FF2B5EF4-FFF2-40B4-BE49-F238E27FC236}">
                <a16:creationId xmlns:a16="http://schemas.microsoft.com/office/drawing/2014/main" id="{C2B0DF0E-5B1F-B83E-A1C9-E064B44E0AAE}"/>
              </a:ext>
            </a:extLst>
          </p:cNvPr>
          <p:cNvPicPr>
            <a:picLocks noChangeAspect="1"/>
          </p:cNvPicPr>
          <p:nvPr/>
        </p:nvPicPr>
        <p:blipFill>
          <a:blip r:embed="rId2"/>
          <a:srcRect/>
          <a:stretch/>
        </p:blipFill>
        <p:spPr>
          <a:xfrm>
            <a:off x="10788541" y="0"/>
            <a:ext cx="1155700" cy="1155700"/>
          </a:xfrm>
          <a:prstGeom prst="rect">
            <a:avLst/>
          </a:prstGeom>
        </p:spPr>
      </p:pic>
      <p:sp>
        <p:nvSpPr>
          <p:cNvPr id="5" name="Rectangle 4">
            <a:extLst>
              <a:ext uri="{FF2B5EF4-FFF2-40B4-BE49-F238E27FC236}">
                <a16:creationId xmlns:a16="http://schemas.microsoft.com/office/drawing/2014/main" id="{0383BF28-FA8A-1032-4D94-60B23160E948}"/>
              </a:ext>
              <a:ext uri="{C183D7F6-B498-43B3-948B-1728B52AA6E4}">
                <adec:decorative xmlns:adec="http://schemas.microsoft.com/office/drawing/2017/decorative" val="1"/>
              </a:ext>
            </a:extLst>
          </p:cNvPr>
          <p:cNvSpPr/>
          <p:nvPr/>
        </p:nvSpPr>
        <p:spPr>
          <a:xfrm>
            <a:off x="0" y="0"/>
            <a:ext cx="12192000" cy="5733906"/>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iversity of Wisconsin Sea Grant logo in white text on an orange background">
            <a:extLst>
              <a:ext uri="{FF2B5EF4-FFF2-40B4-BE49-F238E27FC236}">
                <a16:creationId xmlns:a16="http://schemas.microsoft.com/office/drawing/2014/main" id="{EFA19507-D6EF-4135-6D70-4BF172810D5D}"/>
              </a:ext>
            </a:extLst>
          </p:cNvPr>
          <p:cNvPicPr>
            <a:picLocks noChangeAspect="1"/>
          </p:cNvPicPr>
          <p:nvPr/>
        </p:nvPicPr>
        <p:blipFill>
          <a:blip r:embed="rId2"/>
          <a:srcRect/>
          <a:stretch/>
        </p:blipFill>
        <p:spPr>
          <a:xfrm>
            <a:off x="10788541" y="0"/>
            <a:ext cx="1155700" cy="1155700"/>
          </a:xfrm>
          <a:prstGeom prst="rect">
            <a:avLst/>
          </a:prstGeom>
        </p:spPr>
      </p:pic>
      <p:sp>
        <p:nvSpPr>
          <p:cNvPr id="7" name="Rectangle 6">
            <a:extLst>
              <a:ext uri="{FF2B5EF4-FFF2-40B4-BE49-F238E27FC236}">
                <a16:creationId xmlns:a16="http://schemas.microsoft.com/office/drawing/2014/main" id="{C04272F2-663B-7AEC-FFC4-D4C290B4CF21}"/>
              </a:ext>
              <a:ext uri="{C183D7F6-B498-43B3-948B-1728B52AA6E4}">
                <adec:decorative xmlns:adec="http://schemas.microsoft.com/office/drawing/2017/decorative" val="1"/>
              </a:ext>
            </a:extLst>
          </p:cNvPr>
          <p:cNvSpPr/>
          <p:nvPr userDrawn="1"/>
        </p:nvSpPr>
        <p:spPr>
          <a:xfrm>
            <a:off x="0" y="0"/>
            <a:ext cx="12192000" cy="5733906"/>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University of Wisconsin Sea Grant logo in white text on an orange background">
            <a:extLst>
              <a:ext uri="{FF2B5EF4-FFF2-40B4-BE49-F238E27FC236}">
                <a16:creationId xmlns:a16="http://schemas.microsoft.com/office/drawing/2014/main" id="{A1C2E43E-843C-E44F-E597-003242D4CA2C}"/>
              </a:ext>
            </a:extLst>
          </p:cNvPr>
          <p:cNvPicPr>
            <a:picLocks noChangeAspect="1"/>
          </p:cNvPicPr>
          <p:nvPr userDrawn="1"/>
        </p:nvPicPr>
        <p:blipFill>
          <a:blip r:embed="rId2"/>
          <a:srcRect/>
          <a:stretch/>
        </p:blipFill>
        <p:spPr>
          <a:xfrm>
            <a:off x="10788541" y="0"/>
            <a:ext cx="1155700" cy="1155700"/>
          </a:xfrm>
          <a:prstGeom prst="rect">
            <a:avLst/>
          </a:prstGeom>
        </p:spPr>
      </p:pic>
    </p:spTree>
    <p:extLst>
      <p:ext uri="{BB962C8B-B14F-4D97-AF65-F5344CB8AC3E}">
        <p14:creationId xmlns:p14="http://schemas.microsoft.com/office/powerpoint/2010/main" val="19916595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Section Header_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989C382C-FEDF-9251-E54F-141B8D2101FA}"/>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tx1"/>
                </a:solidFill>
              </a:defRPr>
            </a:lvl1pPr>
          </a:lstStyle>
          <a:p>
            <a:r>
              <a:rPr lang="en-US" dirty="0"/>
              <a:t>Insert section header slide title</a:t>
            </a:r>
          </a:p>
        </p:txBody>
      </p:sp>
    </p:spTree>
    <p:extLst>
      <p:ext uri="{BB962C8B-B14F-4D97-AF65-F5344CB8AC3E}">
        <p14:creationId xmlns:p14="http://schemas.microsoft.com/office/powerpoint/2010/main" val="28924274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Section Header_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rgbClr val="005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lumMod val="10000"/>
                    <a:lumOff val="90000"/>
                  </a:schemeClr>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989C382C-FEDF-9251-E54F-141B8D2101FA}"/>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bg1"/>
                </a:solidFill>
              </a:defRPr>
            </a:lvl1pPr>
          </a:lstStyle>
          <a:p>
            <a:r>
              <a:rPr lang="en-US" dirty="0"/>
              <a:t>Insert section header slide title</a:t>
            </a:r>
          </a:p>
        </p:txBody>
      </p:sp>
    </p:spTree>
    <p:extLst>
      <p:ext uri="{BB962C8B-B14F-4D97-AF65-F5344CB8AC3E}">
        <p14:creationId xmlns:p14="http://schemas.microsoft.com/office/powerpoint/2010/main" val="19082965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Section Header_blac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lumMod val="25000"/>
                    <a:lumOff val="75000"/>
                  </a:schemeClr>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856EFDCA-0F37-B65D-EA97-DDFF7EC0B0CD}"/>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bg1"/>
                </a:solidFill>
              </a:defRPr>
            </a:lvl1pPr>
          </a:lstStyle>
          <a:p>
            <a:r>
              <a:rPr lang="en-US" dirty="0"/>
              <a:t>Insert section header slide title</a:t>
            </a:r>
          </a:p>
        </p:txBody>
      </p:sp>
    </p:spTree>
    <p:extLst>
      <p:ext uri="{BB962C8B-B14F-4D97-AF65-F5344CB8AC3E}">
        <p14:creationId xmlns:p14="http://schemas.microsoft.com/office/powerpoint/2010/main" val="23757103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_End-r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userDrawn="1"/>
        </p:nvSpPr>
        <p:spPr>
          <a:xfrm>
            <a:off x="0" y="-9939"/>
            <a:ext cx="12192000" cy="6867938"/>
          </a:xfrm>
          <a:prstGeom prst="rect">
            <a:avLst/>
          </a:prstGeom>
          <a:solidFill>
            <a:srgbClr val="F04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University of Wisconsin Sea Grant logo in white text on an orange background">
            <a:extLst>
              <a:ext uri="{FF2B5EF4-FFF2-40B4-BE49-F238E27FC236}">
                <a16:creationId xmlns:a16="http://schemas.microsoft.com/office/drawing/2014/main" id="{9442AFA6-CAED-D743-9BD0-FB7276EC21DE}"/>
              </a:ext>
            </a:extLst>
          </p:cNvPr>
          <p:cNvPicPr>
            <a:picLocks noChangeAspect="1"/>
          </p:cNvPicPr>
          <p:nvPr userDrawn="1"/>
        </p:nvPicPr>
        <p:blipFill>
          <a:blip r:embed="rId2"/>
          <a:srcRect/>
          <a:stretch/>
        </p:blipFill>
        <p:spPr>
          <a:xfrm>
            <a:off x="5161548" y="2639930"/>
            <a:ext cx="2139741" cy="1872275"/>
          </a:xfrm>
          <a:prstGeom prst="rect">
            <a:avLst/>
          </a:prstGeom>
        </p:spPr>
      </p:pic>
      <p:sp>
        <p:nvSpPr>
          <p:cNvPr id="2" name="Title 1">
            <a:extLst>
              <a:ext uri="{FF2B5EF4-FFF2-40B4-BE49-F238E27FC236}">
                <a16:creationId xmlns:a16="http://schemas.microsoft.com/office/drawing/2014/main" id="{A878A76A-7D1D-3E85-0AC5-9B02E65F248E}"/>
              </a:ext>
            </a:extLst>
          </p:cNvPr>
          <p:cNvSpPr>
            <a:spLocks noGrp="1"/>
          </p:cNvSpPr>
          <p:nvPr>
            <p:ph type="title" hasCustomPrompt="1"/>
          </p:nvPr>
        </p:nvSpPr>
        <p:spPr>
          <a:xfrm>
            <a:off x="0" y="-180060"/>
            <a:ext cx="10668000" cy="170121"/>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effectLst/>
                <a:latin typeface="Helvetica" pitchFamily="2" charset="0"/>
              </a:rPr>
              <a:t>Orange Closing Sign</a:t>
            </a:r>
          </a:p>
        </p:txBody>
      </p:sp>
    </p:spTree>
    <p:extLst>
      <p:ext uri="{BB962C8B-B14F-4D97-AF65-F5344CB8AC3E}">
        <p14:creationId xmlns:p14="http://schemas.microsoft.com/office/powerpoint/2010/main" val="25831203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4_End-blac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userDrawn="1"/>
        </p:nvSpPr>
        <p:spPr>
          <a:xfrm>
            <a:off x="0" y="-9939"/>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DEFCB-76DD-8C96-B6DC-4040B702ADC1}"/>
              </a:ext>
            </a:extLst>
          </p:cNvPr>
          <p:cNvSpPr>
            <a:spLocks noGrp="1"/>
          </p:cNvSpPr>
          <p:nvPr>
            <p:ph type="title" hasCustomPrompt="1"/>
          </p:nvPr>
        </p:nvSpPr>
        <p:spPr>
          <a:xfrm>
            <a:off x="0" y="-201325"/>
            <a:ext cx="10668000" cy="191386"/>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t>Black Closing Slide</a:t>
            </a:r>
          </a:p>
        </p:txBody>
      </p:sp>
      <p:pic>
        <p:nvPicPr>
          <p:cNvPr id="5" name="Picture 4" descr="University of Wisconsin Sea Grant logo in white text on a gray background">
            <a:extLst>
              <a:ext uri="{FF2B5EF4-FFF2-40B4-BE49-F238E27FC236}">
                <a16:creationId xmlns:a16="http://schemas.microsoft.com/office/drawing/2014/main" id="{2125341B-9FCD-D414-3259-5849E1198405}"/>
              </a:ext>
            </a:extLst>
          </p:cNvPr>
          <p:cNvPicPr>
            <a:picLocks noChangeAspect="1"/>
          </p:cNvPicPr>
          <p:nvPr userDrawn="1"/>
        </p:nvPicPr>
        <p:blipFill>
          <a:blip r:embed="rId2"/>
          <a:srcRect/>
          <a:stretch/>
        </p:blipFill>
        <p:spPr>
          <a:xfrm>
            <a:off x="5161548" y="2639930"/>
            <a:ext cx="2139741" cy="1872275"/>
          </a:xfrm>
          <a:prstGeom prst="rect">
            <a:avLst/>
          </a:prstGeom>
        </p:spPr>
      </p:pic>
    </p:spTree>
    <p:extLst>
      <p:ext uri="{BB962C8B-B14F-4D97-AF65-F5344CB8AC3E}">
        <p14:creationId xmlns:p14="http://schemas.microsoft.com/office/powerpoint/2010/main" val="23148270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5_End-blac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userDrawn="1"/>
        </p:nvSpPr>
        <p:spPr>
          <a:xfrm>
            <a:off x="0" y="-993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DEFCB-76DD-8C96-B6DC-4040B702ADC1}"/>
              </a:ext>
            </a:extLst>
          </p:cNvPr>
          <p:cNvSpPr>
            <a:spLocks noGrp="1"/>
          </p:cNvSpPr>
          <p:nvPr>
            <p:ph type="title" hasCustomPrompt="1"/>
          </p:nvPr>
        </p:nvSpPr>
        <p:spPr>
          <a:xfrm>
            <a:off x="0" y="-201325"/>
            <a:ext cx="10668000" cy="191386"/>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b="1" dirty="0">
                <a:solidFill>
                  <a:srgbClr val="181818"/>
                </a:solidFill>
                <a:effectLst/>
                <a:latin typeface="Arial" panose="020B0604020202020204" pitchFamily="34" charset="0"/>
              </a:rPr>
              <a:t>White Closing Slide</a:t>
            </a:r>
            <a:endParaRPr lang="en-US" dirty="0">
              <a:solidFill>
                <a:srgbClr val="181818"/>
              </a:solidFill>
              <a:effectLst/>
              <a:latin typeface="Arial" panose="020B0604020202020204" pitchFamily="34" charset="0"/>
            </a:endParaRPr>
          </a:p>
        </p:txBody>
      </p:sp>
      <p:pic>
        <p:nvPicPr>
          <p:cNvPr id="5" name="Picture 4" descr="University of Wisconsin Sea Grant logo in white text on an orange background">
            <a:extLst>
              <a:ext uri="{FF2B5EF4-FFF2-40B4-BE49-F238E27FC236}">
                <a16:creationId xmlns:a16="http://schemas.microsoft.com/office/drawing/2014/main" id="{2125341B-9FCD-D414-3259-5849E1198405}"/>
              </a:ext>
            </a:extLst>
          </p:cNvPr>
          <p:cNvPicPr>
            <a:picLocks noChangeAspect="1"/>
          </p:cNvPicPr>
          <p:nvPr userDrawn="1"/>
        </p:nvPicPr>
        <p:blipFill>
          <a:blip r:embed="rId2"/>
          <a:srcRect/>
          <a:stretch/>
        </p:blipFill>
        <p:spPr>
          <a:xfrm>
            <a:off x="5295281" y="2639930"/>
            <a:ext cx="1872275" cy="1872275"/>
          </a:xfrm>
          <a:prstGeom prst="rect">
            <a:avLst/>
          </a:prstGeom>
        </p:spPr>
      </p:pic>
    </p:spTree>
    <p:extLst>
      <p:ext uri="{BB962C8B-B14F-4D97-AF65-F5344CB8AC3E}">
        <p14:creationId xmlns:p14="http://schemas.microsoft.com/office/powerpoint/2010/main" val="4114244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_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F2F59-3D81-9C0B-CDB4-B5F8B5CE84E5}"/>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a:xfrm>
            <a:off x="0" y="6505056"/>
            <a:ext cx="12192000" cy="352943"/>
          </a:xfrm>
        </p:spPr>
        <p:txBody>
          <a:bodyPr/>
          <a:lstStyle>
            <a:lvl1pPr>
              <a:defRPr>
                <a:latin typeface="+mn-lt"/>
                <a:cs typeface="Arial" panose="020B0604020202020204" pitchFamily="34" charset="0"/>
              </a:defRPr>
            </a:lvl1pPr>
          </a:lstStyle>
          <a:p>
            <a:r>
              <a:rPr lang="en-US"/>
              <a:t>Four Coastal Processes...that interact to make a mess</a:t>
            </a:r>
            <a:endParaRPr lang="en-US" dirty="0"/>
          </a:p>
        </p:txBody>
      </p:sp>
      <p:sp>
        <p:nvSpPr>
          <p:cNvPr id="9" name="Content Placeholder 10">
            <a:extLst>
              <a:ext uri="{FF2B5EF4-FFF2-40B4-BE49-F238E27FC236}">
                <a16:creationId xmlns:a16="http://schemas.microsoft.com/office/drawing/2014/main" id="{7EB79CAC-A89D-DA61-2EA5-56E2A8994CF2}"/>
              </a:ext>
            </a:extLst>
          </p:cNvPr>
          <p:cNvSpPr>
            <a:spLocks noGrp="1"/>
          </p:cNvSpPr>
          <p:nvPr>
            <p:ph sz="quarter" idx="15" hasCustomPrompt="1"/>
          </p:nvPr>
        </p:nvSpPr>
        <p:spPr>
          <a:xfrm>
            <a:off x="1485900" y="1840447"/>
            <a:ext cx="9677400"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4193674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and Content_1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6D9A27-B964-B89D-4657-569EC459926B}"/>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8F2F59-3D81-9C0B-CDB4-B5F8B5CE84E5}"/>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a:xfrm>
            <a:off x="0" y="6505056"/>
            <a:ext cx="12192000" cy="352943"/>
          </a:xfrm>
        </p:spPr>
        <p:txBody>
          <a:bodyPr/>
          <a:lstStyle>
            <a:lvl1pPr algn="l">
              <a:defRPr>
                <a:latin typeface="+mn-lt"/>
                <a:cs typeface="Arial" panose="020B0604020202020204" pitchFamily="34" charset="0"/>
              </a:defRPr>
            </a:lvl1pPr>
          </a:lstStyle>
          <a:p>
            <a:r>
              <a:rPr lang="en-US"/>
              <a:t>Four Coastal Processes...that interact to make a mess</a:t>
            </a:r>
            <a:endParaRPr lang="en-US" dirty="0"/>
          </a:p>
        </p:txBody>
      </p:sp>
      <p:sp>
        <p:nvSpPr>
          <p:cNvPr id="9" name="Content Placeholder 10">
            <a:extLst>
              <a:ext uri="{FF2B5EF4-FFF2-40B4-BE49-F238E27FC236}">
                <a16:creationId xmlns:a16="http://schemas.microsoft.com/office/drawing/2014/main" id="{7EB79CAC-A89D-DA61-2EA5-56E2A8994CF2}"/>
              </a:ext>
            </a:extLst>
          </p:cNvPr>
          <p:cNvSpPr>
            <a:spLocks noGrp="1"/>
          </p:cNvSpPr>
          <p:nvPr>
            <p:ph sz="quarter" idx="15" hasCustomPrompt="1"/>
          </p:nvPr>
        </p:nvSpPr>
        <p:spPr>
          <a:xfrm>
            <a:off x="1485900" y="1840447"/>
            <a:ext cx="9677400"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1965374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Title and Content_1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6D9A27-B964-B89D-4657-569EC459926B}"/>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8F2F59-3D81-9C0B-CDB4-B5F8B5CE84E5}"/>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9" name="Content Placeholder 10">
            <a:extLst>
              <a:ext uri="{FF2B5EF4-FFF2-40B4-BE49-F238E27FC236}">
                <a16:creationId xmlns:a16="http://schemas.microsoft.com/office/drawing/2014/main" id="{7EB79CAC-A89D-DA61-2EA5-56E2A8994CF2}"/>
              </a:ext>
            </a:extLst>
          </p:cNvPr>
          <p:cNvSpPr>
            <a:spLocks noGrp="1"/>
          </p:cNvSpPr>
          <p:nvPr>
            <p:ph sz="quarter" idx="15" hasCustomPrompt="1"/>
          </p:nvPr>
        </p:nvSpPr>
        <p:spPr>
          <a:xfrm>
            <a:off x="1485900" y="1840447"/>
            <a:ext cx="9677400"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1364303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_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BE51D-BA97-2BBF-F3DF-C2B38B351A53}"/>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a:xfrm>
            <a:off x="0" y="6505056"/>
            <a:ext cx="12192000" cy="352943"/>
          </a:xfrm>
        </p:spPr>
        <p:txBody>
          <a:bodyPr/>
          <a:lstStyle>
            <a:lvl1pPr algn="l">
              <a:defRPr>
                <a:latin typeface="+mn-lt"/>
                <a:cs typeface="Arial" panose="020B0604020202020204" pitchFamily="34" charset="0"/>
              </a:defRPr>
            </a:lvl1pPr>
          </a:lstStyle>
          <a:p>
            <a:r>
              <a:rPr lang="en-US"/>
              <a:t>Four Coastal Processes...that interact to make a mess</a:t>
            </a:r>
            <a:endParaRPr lang="en-US" dirty="0"/>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1485900" y="1840447"/>
            <a:ext cx="4482548"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8" name="Content Placeholder 10">
            <a:extLst>
              <a:ext uri="{FF2B5EF4-FFF2-40B4-BE49-F238E27FC236}">
                <a16:creationId xmlns:a16="http://schemas.microsoft.com/office/drawing/2014/main" id="{B0DEE38D-2FF0-2A49-A7D1-AF607FA3AB7A}"/>
              </a:ext>
            </a:extLst>
          </p:cNvPr>
          <p:cNvSpPr>
            <a:spLocks noGrp="1"/>
          </p:cNvSpPr>
          <p:nvPr>
            <p:ph sz="quarter" idx="15" hasCustomPrompt="1"/>
          </p:nvPr>
        </p:nvSpPr>
        <p:spPr>
          <a:xfrm>
            <a:off x="6223554" y="1840447"/>
            <a:ext cx="4939746" cy="4446053"/>
          </a:xfrm>
        </p:spPr>
        <p:txBody>
          <a:bodyPr>
            <a:normAutofit/>
          </a:bodyPr>
          <a:lstStyle>
            <a:lvl1pPr marL="228600" indent="-228600">
              <a:buClr>
                <a:schemeClr val="accent1"/>
              </a:buClr>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444207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itle and Content_2 column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30764F-890A-1CEC-3771-52FEC8F9F850}"/>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8BE51D-BA97-2BBF-F3DF-C2B38B351A53}"/>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a:xfrm>
            <a:off x="0" y="6505056"/>
            <a:ext cx="12192000" cy="352943"/>
          </a:xfrm>
        </p:spPr>
        <p:txBody>
          <a:bodyPr/>
          <a:lstStyle>
            <a:lvl1pPr algn="l">
              <a:defRPr>
                <a:latin typeface="+mn-lt"/>
                <a:cs typeface="Arial" panose="020B0604020202020204" pitchFamily="34" charset="0"/>
              </a:defRPr>
            </a:lvl1pPr>
          </a:lstStyle>
          <a:p>
            <a:r>
              <a:rPr lang="en-US"/>
              <a:t>Four Coastal Processes...that interact to make a mess</a:t>
            </a:r>
            <a:endParaRPr lang="en-US" dirty="0"/>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1485900" y="1840447"/>
            <a:ext cx="4482548"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8" name="Content Placeholder 10">
            <a:extLst>
              <a:ext uri="{FF2B5EF4-FFF2-40B4-BE49-F238E27FC236}">
                <a16:creationId xmlns:a16="http://schemas.microsoft.com/office/drawing/2014/main" id="{B0DEE38D-2FF0-2A49-A7D1-AF607FA3AB7A}"/>
              </a:ext>
            </a:extLst>
          </p:cNvPr>
          <p:cNvSpPr>
            <a:spLocks noGrp="1"/>
          </p:cNvSpPr>
          <p:nvPr>
            <p:ph sz="quarter" idx="15" hasCustomPrompt="1"/>
          </p:nvPr>
        </p:nvSpPr>
        <p:spPr>
          <a:xfrm>
            <a:off x="6223554" y="1840447"/>
            <a:ext cx="4939746" cy="4446053"/>
          </a:xfrm>
        </p:spPr>
        <p:txBody>
          <a:bodyPr>
            <a:normAutofit/>
          </a:bodyPr>
          <a:lstStyle>
            <a:lvl1pPr marL="228600" indent="-228600">
              <a:buClr>
                <a:schemeClr val="accent1"/>
              </a:buClr>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50047802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457200"/>
            <a:ext cx="10668000" cy="1066800"/>
          </a:xfrm>
          <a:prstGeom prst="rect">
            <a:avLst/>
          </a:prstGeom>
        </p:spPr>
        <p:txBody>
          <a:bodyPr vert="horz" lIns="0" tIns="45720" rIns="0" bIns="0" rtlCol="0" anchor="b" anchorCtr="0">
            <a:normAutofit/>
          </a:bodyPr>
          <a:lstStyle/>
          <a:p>
            <a:endParaRPr lang="en-US" dirty="0"/>
          </a:p>
        </p:txBody>
      </p:sp>
      <p:sp>
        <p:nvSpPr>
          <p:cNvPr id="3" name="Text Placeholder 2"/>
          <p:cNvSpPr>
            <a:spLocks noGrp="1"/>
          </p:cNvSpPr>
          <p:nvPr>
            <p:ph type="body" idx="1"/>
          </p:nvPr>
        </p:nvSpPr>
        <p:spPr>
          <a:xfrm>
            <a:off x="1485900" y="1828799"/>
            <a:ext cx="9677400" cy="4457701"/>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0" y="6505056"/>
            <a:ext cx="12192000" cy="352943"/>
          </a:xfrm>
          <a:prstGeom prst="rect">
            <a:avLst/>
          </a:prstGeom>
          <a:solidFill>
            <a:srgbClr val="555556"/>
          </a:solidFill>
          <a:ln>
            <a:noFill/>
          </a:ln>
        </p:spPr>
        <p:txBody>
          <a:bodyPr vert="horz" wrap="square" lIns="91440" tIns="64008" rIns="91440" bIns="64008" rtlCol="0" anchor="ctr">
            <a:spAutoFit/>
          </a:bodyPr>
          <a:lstStyle>
            <a:lvl1pPr algn="l">
              <a:defRPr sz="1400" b="0" i="0">
                <a:solidFill>
                  <a:schemeClr val="bg1"/>
                </a:solidFill>
                <a:latin typeface="+mn-lt"/>
                <a:ea typeface="Red Hat Text" panose="02010303040201060303" pitchFamily="2" charset="0"/>
                <a:cs typeface="Red Hat Text" panose="02010303040201060303" pitchFamily="2" charset="0"/>
              </a:defRPr>
            </a:lvl1pPr>
          </a:lstStyle>
          <a:p>
            <a:r>
              <a:rPr lang="en-US"/>
              <a:t>Four Coastal Processes...that interact to make a mess</a:t>
            </a:r>
            <a:endParaRPr lang="en-US" dirty="0"/>
          </a:p>
        </p:txBody>
      </p:sp>
      <p:pic>
        <p:nvPicPr>
          <p:cNvPr id="8" name="Picture 7" descr="University of Wisconsin Sea Grant logo in white text on an orange background">
            <a:extLst>
              <a:ext uri="{FF2B5EF4-FFF2-40B4-BE49-F238E27FC236}">
                <a16:creationId xmlns:a16="http://schemas.microsoft.com/office/drawing/2014/main" id="{0E552B7F-AB27-DB49-8004-05CB28567967}"/>
              </a:ext>
            </a:extLst>
          </p:cNvPr>
          <p:cNvPicPr>
            <a:picLocks noChangeAspect="1"/>
          </p:cNvPicPr>
          <p:nvPr/>
        </p:nvPicPr>
        <p:blipFill>
          <a:blip r:embed="rId47"/>
          <a:srcRect/>
          <a:stretch/>
        </p:blipFill>
        <p:spPr>
          <a:xfrm>
            <a:off x="10788541" y="0"/>
            <a:ext cx="1155700" cy="1155700"/>
          </a:xfrm>
          <a:prstGeom prst="rect">
            <a:avLst/>
          </a:prstGeom>
        </p:spPr>
      </p:pic>
      <p:pic>
        <p:nvPicPr>
          <p:cNvPr id="4" name="Picture 3" descr="University of Wisconsin Sea Grant logo in white text on an orange background">
            <a:extLst>
              <a:ext uri="{FF2B5EF4-FFF2-40B4-BE49-F238E27FC236}">
                <a16:creationId xmlns:a16="http://schemas.microsoft.com/office/drawing/2014/main" id="{8BF61B63-9D5E-A295-2037-7676A81FAF9D}"/>
              </a:ext>
            </a:extLst>
          </p:cNvPr>
          <p:cNvPicPr>
            <a:picLocks noChangeAspect="1"/>
          </p:cNvPicPr>
          <p:nvPr/>
        </p:nvPicPr>
        <p:blipFill>
          <a:blip r:embed="rId47"/>
          <a:srcRect/>
          <a:stretch/>
        </p:blipFill>
        <p:spPr>
          <a:xfrm>
            <a:off x="10788541" y="0"/>
            <a:ext cx="1155700" cy="1155700"/>
          </a:xfrm>
          <a:prstGeom prst="rect">
            <a:avLst/>
          </a:prstGeom>
        </p:spPr>
      </p:pic>
      <p:pic>
        <p:nvPicPr>
          <p:cNvPr id="6" name="Picture 5" descr="University of Wisconsin Sea Grant logo in white text on an orange background">
            <a:extLst>
              <a:ext uri="{FF2B5EF4-FFF2-40B4-BE49-F238E27FC236}">
                <a16:creationId xmlns:a16="http://schemas.microsoft.com/office/drawing/2014/main" id="{343A0314-C156-3C1D-7055-859EFFFAF59A}"/>
              </a:ext>
            </a:extLst>
          </p:cNvPr>
          <p:cNvPicPr>
            <a:picLocks noChangeAspect="1"/>
          </p:cNvPicPr>
          <p:nvPr userDrawn="1"/>
        </p:nvPicPr>
        <p:blipFill>
          <a:blip r:embed="rId47"/>
          <a:srcRect/>
          <a:stretch/>
        </p:blipFill>
        <p:spPr>
          <a:xfrm>
            <a:off x="10788541" y="0"/>
            <a:ext cx="1155700" cy="1155700"/>
          </a:xfrm>
          <a:prstGeom prst="rect">
            <a:avLst/>
          </a:prstGeom>
        </p:spPr>
      </p:pic>
    </p:spTree>
    <p:extLst>
      <p:ext uri="{BB962C8B-B14F-4D97-AF65-F5344CB8AC3E}">
        <p14:creationId xmlns:p14="http://schemas.microsoft.com/office/powerpoint/2010/main" val="242025667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 id="2147483714" r:id="rId29"/>
    <p:sldLayoutId id="2147483715" r:id="rId30"/>
    <p:sldLayoutId id="2147483716" r:id="rId31"/>
    <p:sldLayoutId id="2147483717" r:id="rId32"/>
    <p:sldLayoutId id="2147483718" r:id="rId33"/>
    <p:sldLayoutId id="2147483661" r:id="rId34"/>
    <p:sldLayoutId id="2147483672" r:id="rId35"/>
    <p:sldLayoutId id="2147483662" r:id="rId36"/>
    <p:sldLayoutId id="2147483681" r:id="rId37"/>
    <p:sldLayoutId id="2147483674" r:id="rId38"/>
    <p:sldLayoutId id="2147483682" r:id="rId39"/>
    <p:sldLayoutId id="2147483663" r:id="rId40"/>
    <p:sldLayoutId id="2147483678" r:id="rId41"/>
    <p:sldLayoutId id="2147483673" r:id="rId42"/>
    <p:sldLayoutId id="2147483676" r:id="rId43"/>
    <p:sldLayoutId id="2147483677" r:id="rId44"/>
    <p:sldLayoutId id="2147483679" r:id="rId45"/>
  </p:sldLayoutIdLst>
  <p:hf sldNum="0" hdr="0" dt="0"/>
  <p:txStyles>
    <p:titleStyle>
      <a:lvl1pPr algn="l" defTabSz="914400" rtl="0" eaLnBrk="1" latinLnBrk="0" hangingPunct="1">
        <a:lnSpc>
          <a:spcPct val="90000"/>
        </a:lnSpc>
        <a:spcBef>
          <a:spcPct val="0"/>
        </a:spcBef>
        <a:buNone/>
        <a:defRPr sz="3200" b="1" i="0" kern="1200">
          <a:solidFill>
            <a:schemeClr val="tx1"/>
          </a:solidFill>
          <a:latin typeface="+mj-lt"/>
          <a:ea typeface="Red Hat Display" panose="02010303040201060303" pitchFamily="2" charset="0"/>
          <a:cs typeface="Red Hat Display" panose="02010303040201060303" pitchFamily="2" charset="0"/>
        </a:defRPr>
      </a:lvl1pPr>
    </p:titleStyle>
    <p:bodyStyle>
      <a:lvl1pPr marL="176213" indent="-176213" algn="l" defTabSz="914400" rtl="0" eaLnBrk="1" latinLnBrk="0" hangingPunct="1">
        <a:lnSpc>
          <a:spcPct val="90000"/>
        </a:lnSpc>
        <a:spcBef>
          <a:spcPts val="1000"/>
        </a:spcBef>
        <a:buClr>
          <a:schemeClr val="accent1"/>
        </a:buClr>
        <a:buSzPct val="90000"/>
        <a:buFont typeface="Arial" panose="020B0604020202020204" pitchFamily="34" charset="0"/>
        <a:buChar char="•"/>
        <a:tabLst/>
        <a:defRPr sz="2600" b="0" i="0" kern="1200">
          <a:solidFill>
            <a:schemeClr val="tx1"/>
          </a:solidFill>
          <a:latin typeface="+mn-lt"/>
          <a:ea typeface="Red Hat Text" panose="02010303040201060303" pitchFamily="2" charset="0"/>
          <a:cs typeface="Red Hat Text" panose="02010303040201060303" pitchFamily="2" charset="0"/>
        </a:defRPr>
      </a:lvl1pPr>
      <a:lvl2pPr marL="635000" indent="-177800" algn="l" defTabSz="914400" rtl="0" eaLnBrk="1" latinLnBrk="0" hangingPunct="1">
        <a:lnSpc>
          <a:spcPct val="90000"/>
        </a:lnSpc>
        <a:spcBef>
          <a:spcPts val="500"/>
        </a:spcBef>
        <a:buFont typeface="Arial" panose="020B0604020202020204" pitchFamily="34" charset="0"/>
        <a:buChar char="•"/>
        <a:tabLst/>
        <a:defRPr sz="2100" b="0" i="0" kern="1200">
          <a:solidFill>
            <a:schemeClr val="tx1"/>
          </a:solidFill>
          <a:latin typeface="+mn-lt"/>
          <a:ea typeface="Red Hat Text" panose="02010303040201060303" pitchFamily="2" charset="0"/>
          <a:cs typeface="Red Hat Text" panose="02010303040201060303" pitchFamily="2" charset="0"/>
        </a:defRPr>
      </a:lvl2pPr>
      <a:lvl3pPr marL="1092200" indent="-177800" algn="l" defTabSz="914400" rtl="0" eaLnBrk="1" latinLnBrk="0" hangingPunct="1">
        <a:lnSpc>
          <a:spcPct val="90000"/>
        </a:lnSpc>
        <a:spcBef>
          <a:spcPts val="500"/>
        </a:spcBef>
        <a:buFont typeface="Arial" panose="020B0604020202020204" pitchFamily="34" charset="0"/>
        <a:buChar char="•"/>
        <a:tabLst/>
        <a:defRPr sz="2000" b="0" i="0" kern="1200">
          <a:solidFill>
            <a:schemeClr val="tx1"/>
          </a:solidFill>
          <a:latin typeface="+mn-lt"/>
          <a:ea typeface="Red Hat Text" panose="02010303040201060303" pitchFamily="2" charset="0"/>
          <a:cs typeface="Red Hat Text" panose="02010303040201060303" pitchFamily="2" charset="0"/>
        </a:defRPr>
      </a:lvl3pPr>
      <a:lvl4pPr marL="1543050" indent="-171450" algn="l" defTabSz="914400" rtl="0" eaLnBrk="1" latinLnBrk="0" hangingPunct="1">
        <a:lnSpc>
          <a:spcPct val="90000"/>
        </a:lnSpc>
        <a:spcBef>
          <a:spcPts val="500"/>
        </a:spcBef>
        <a:buFont typeface="Arial" panose="020B0604020202020204" pitchFamily="34" charset="0"/>
        <a:buChar char="•"/>
        <a:tabLst/>
        <a:defRPr sz="1800" b="0" i="0" kern="1200">
          <a:solidFill>
            <a:schemeClr val="tx1"/>
          </a:solidFill>
          <a:latin typeface="+mn-lt"/>
          <a:ea typeface="Red Hat Text" panose="02010303040201060303" pitchFamily="2" charset="0"/>
          <a:cs typeface="Red Hat Text" panose="02010303040201060303" pitchFamily="2" charset="0"/>
        </a:defRPr>
      </a:lvl4pPr>
      <a:lvl5pPr marL="2001838" indent="-173038" algn="l" defTabSz="914400" rtl="0" eaLnBrk="1" latinLnBrk="0" hangingPunct="1">
        <a:lnSpc>
          <a:spcPct val="90000"/>
        </a:lnSpc>
        <a:spcBef>
          <a:spcPts val="500"/>
        </a:spcBef>
        <a:buFont typeface="Arial" panose="020B0604020202020204" pitchFamily="34" charset="0"/>
        <a:buChar char="•"/>
        <a:tabLst/>
        <a:defRPr sz="1800" b="0" i="0" kern="1200">
          <a:solidFill>
            <a:schemeClr val="tx1"/>
          </a:solidFill>
          <a:latin typeface="+mn-lt"/>
          <a:ea typeface="Red Hat Text" panose="02010303040201060303" pitchFamily="2" charset="0"/>
          <a:cs typeface="Red Hat Text" panose="02010303040201060303"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5" orient="horz" pos="72" userDrawn="1">
          <p15:clr>
            <a:srgbClr val="F26B43"/>
          </p15:clr>
        </p15:guide>
        <p15:guide id="26" pos="72" userDrawn="1">
          <p15:clr>
            <a:srgbClr val="F26B43"/>
          </p15:clr>
        </p15:guide>
        <p15:guide id="27" pos="7608" userDrawn="1">
          <p15:clr>
            <a:srgbClr val="F26B43"/>
          </p15:clr>
        </p15:guide>
        <p15:guide id="28" pos="312" userDrawn="1">
          <p15:clr>
            <a:srgbClr val="F26B43"/>
          </p15:clr>
        </p15:guide>
        <p15:guide id="29" pos="7248" userDrawn="1">
          <p15:clr>
            <a:srgbClr val="F26B43"/>
          </p15:clr>
        </p15:guide>
        <p15:guide id="30" orient="horz" pos="4248" userDrawn="1">
          <p15:clr>
            <a:srgbClr val="F26B43"/>
          </p15:clr>
        </p15:guide>
        <p15:guide id="31" orient="horz" pos="288" userDrawn="1">
          <p15:clr>
            <a:srgbClr val="F26B43"/>
          </p15:clr>
        </p15:guide>
        <p15:guide id="32" orient="horz" pos="960" userDrawn="1">
          <p15:clr>
            <a:srgbClr val="F26B43"/>
          </p15:clr>
        </p15:guide>
        <p15:guide id="33" pos="7032" userDrawn="1">
          <p15:clr>
            <a:srgbClr val="F26B43"/>
          </p15:clr>
        </p15:guide>
        <p15:guide id="34" pos="936" userDrawn="1">
          <p15:clr>
            <a:srgbClr val="F26B43"/>
          </p15:clr>
        </p15:guide>
        <p15:guide id="35" orient="horz" pos="1152" userDrawn="1">
          <p15:clr>
            <a:srgbClr val="F26B43"/>
          </p15:clr>
        </p15:guide>
        <p15:guide id="36" orient="horz" pos="39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2.xml"/><Relationship Id="rId5" Type="http://schemas.openxmlformats.org/officeDocument/2006/relationships/image" Target="../media/image7.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hyperlink" Target="http://drive.google.com/file/d/1A0Fg-pRdpnguDV3mAmiBdCG5Dtp_m1ee/view" TargetMode="External"/><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hyperlink" Target="http://drive.google.com/file/d/1wlHG4Nux6J5_3a9Dk0N45YbBgDxg10wm/view" TargetMode="External"/><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297C0B-4763-30D7-E66D-507188FF5EFA}"/>
              </a:ext>
            </a:extLst>
          </p:cNvPr>
          <p:cNvSpPr>
            <a:spLocks noGrp="1"/>
          </p:cNvSpPr>
          <p:nvPr>
            <p:ph type="title"/>
          </p:nvPr>
        </p:nvSpPr>
        <p:spPr>
          <a:xfrm>
            <a:off x="851888" y="905690"/>
            <a:ext cx="7733312" cy="2106570"/>
          </a:xfrm>
        </p:spPr>
        <p:txBody>
          <a:bodyPr/>
          <a:lstStyle/>
          <a:p>
            <a:r>
              <a:rPr lang="en-US" dirty="0"/>
              <a:t>Four Coastal Processes…</a:t>
            </a:r>
            <a:br>
              <a:rPr lang="en-US" dirty="0"/>
            </a:br>
            <a:r>
              <a:rPr lang="en-US" dirty="0"/>
              <a:t>that interact to make a mess</a:t>
            </a:r>
          </a:p>
        </p:txBody>
      </p:sp>
      <p:sp>
        <p:nvSpPr>
          <p:cNvPr id="2" name="Text Placeholder 1">
            <a:extLst>
              <a:ext uri="{FF2B5EF4-FFF2-40B4-BE49-F238E27FC236}">
                <a16:creationId xmlns:a16="http://schemas.microsoft.com/office/drawing/2014/main" id="{FA512310-CD8C-22A8-3B35-C24D5EAE98EC}"/>
              </a:ext>
            </a:extLst>
          </p:cNvPr>
          <p:cNvSpPr>
            <a:spLocks noGrp="1"/>
          </p:cNvSpPr>
          <p:nvPr>
            <p:ph type="body" sz="quarter" idx="12"/>
          </p:nvPr>
        </p:nvSpPr>
        <p:spPr>
          <a:xfrm>
            <a:off x="851889" y="3320267"/>
            <a:ext cx="6246495" cy="701877"/>
          </a:xfrm>
        </p:spPr>
        <p:txBody>
          <a:bodyPr/>
          <a:lstStyle/>
          <a:p>
            <a:r>
              <a:rPr lang="en-US" dirty="0"/>
              <a:t>Lesson 2 The Coastal Features and Processes of the Great Lakes</a:t>
            </a:r>
          </a:p>
        </p:txBody>
      </p:sp>
      <p:sp>
        <p:nvSpPr>
          <p:cNvPr id="3" name="Text Placeholder 2">
            <a:extLst>
              <a:ext uri="{FF2B5EF4-FFF2-40B4-BE49-F238E27FC236}">
                <a16:creationId xmlns:a16="http://schemas.microsoft.com/office/drawing/2014/main" id="{B5E0781E-1943-2597-D18E-0E33F14C5675}"/>
              </a:ext>
            </a:extLst>
          </p:cNvPr>
          <p:cNvSpPr>
            <a:spLocks noGrp="1"/>
          </p:cNvSpPr>
          <p:nvPr>
            <p:ph type="body" sz="quarter" idx="13"/>
          </p:nvPr>
        </p:nvSpPr>
        <p:spPr>
          <a:xfrm>
            <a:off x="641268" y="5953913"/>
            <a:ext cx="10522033" cy="701876"/>
          </a:xfrm>
        </p:spPr>
        <p:txBody>
          <a:bodyPr anchor="b">
            <a:noAutofit/>
          </a:bodyPr>
          <a:lstStyle/>
          <a:p>
            <a:pPr>
              <a:lnSpc>
                <a:spcPct val="120000"/>
              </a:lnSpc>
              <a:spcBef>
                <a:spcPts val="0"/>
              </a:spcBef>
              <a:spcAft>
                <a:spcPts val="500"/>
              </a:spcAft>
            </a:pPr>
            <a:r>
              <a:rPr lang="en-US" sz="800" b="0" dirty="0"/>
              <a:t>Wisconsin Sea Grant © October 2025 |  Coastal Engineering Education: People, Place and Practice: Lesson 2 The Coastal Features and Processes of the Great Lakes</a:t>
            </a:r>
            <a:r>
              <a:rPr lang="en-US" sz="800" dirty="0"/>
              <a:t> </a:t>
            </a:r>
            <a:r>
              <a:rPr lang="en-US" sz="800" dirty="0">
                <a:cs typeface="Arial"/>
              </a:rPr>
              <a:t>            Image used with written permission by JB the Explorer </a:t>
            </a:r>
            <a:endParaRPr lang="en-US" sz="800" b="0" dirty="0"/>
          </a:p>
          <a:p>
            <a:pPr>
              <a:lnSpc>
                <a:spcPct val="120000"/>
              </a:lnSpc>
              <a:spcBef>
                <a:spcPts val="0"/>
              </a:spcBef>
            </a:pPr>
            <a:r>
              <a:rPr lang="en-US" sz="800" b="0" dirty="0"/>
              <a:t>This curriculum was prepared by </a:t>
            </a:r>
            <a:r>
              <a:rPr lang="en-US" sz="800" dirty="0"/>
              <a:t>Adam</a:t>
            </a:r>
            <a:r>
              <a:rPr lang="en-US" sz="800" b="0" dirty="0"/>
              <a:t> </a:t>
            </a:r>
            <a:r>
              <a:rPr lang="en-US" sz="800" dirty="0" err="1"/>
              <a:t>Bechle</a:t>
            </a:r>
            <a:r>
              <a:rPr lang="en-US" sz="800" dirty="0"/>
              <a:t>, Ginny</a:t>
            </a:r>
            <a:r>
              <a:rPr lang="en-US" sz="800" b="0" dirty="0"/>
              <a:t> Carlton, </a:t>
            </a:r>
            <a:r>
              <a:rPr lang="en-US" sz="800" dirty="0"/>
              <a:t>and Anne Moser under</a:t>
            </a:r>
            <a:r>
              <a:rPr lang="en-US" sz="800" b="0" dirty="0"/>
              <a:t> award number NA21NOS4290005 from the Great Lakes Bay Watershed Education and Training (B-WET) program of the National Oceanic and Atmospheric Administration (NOAA), U.S. Department of Commerce. The statements, findings, conclusions and recommendations are those of the author(s) and do not necessarily reflect the views of NOAA or the U.S. Department of Commerce.</a:t>
            </a:r>
          </a:p>
        </p:txBody>
      </p:sp>
    </p:spTree>
    <p:extLst>
      <p:ext uri="{BB962C8B-B14F-4D97-AF65-F5344CB8AC3E}">
        <p14:creationId xmlns:p14="http://schemas.microsoft.com/office/powerpoint/2010/main" val="1487772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D976C-7E1D-0651-E28C-2BB75B65988D}"/>
              </a:ext>
            </a:extLst>
          </p:cNvPr>
          <p:cNvSpPr>
            <a:spLocks noGrp="1"/>
          </p:cNvSpPr>
          <p:nvPr>
            <p:ph type="title"/>
          </p:nvPr>
        </p:nvSpPr>
        <p:spPr/>
        <p:txBody>
          <a:bodyPr anchor="t"/>
          <a:lstStyle/>
          <a:p>
            <a:r>
              <a:rPr lang="en-US" dirty="0"/>
              <a:t>Four coastal processes</a:t>
            </a:r>
          </a:p>
        </p:txBody>
      </p:sp>
      <p:sp>
        <p:nvSpPr>
          <p:cNvPr id="10" name="Content Placeholder 9">
            <a:extLst>
              <a:ext uri="{FF2B5EF4-FFF2-40B4-BE49-F238E27FC236}">
                <a16:creationId xmlns:a16="http://schemas.microsoft.com/office/drawing/2014/main" id="{9A49CD5D-83BD-D086-277C-745B80BBD5F9}"/>
              </a:ext>
            </a:extLst>
          </p:cNvPr>
          <p:cNvSpPr>
            <a:spLocks noGrp="1"/>
          </p:cNvSpPr>
          <p:nvPr>
            <p:ph sz="quarter" idx="15"/>
          </p:nvPr>
        </p:nvSpPr>
        <p:spPr/>
        <p:txBody>
          <a:bodyPr/>
          <a:lstStyle/>
          <a:p>
            <a:pPr marL="514350" indent="-514350">
              <a:buFont typeface="+mj-lt"/>
              <a:buAutoNum type="arabicPeriod"/>
            </a:pPr>
            <a:r>
              <a:rPr lang="en-US" dirty="0"/>
              <a:t>Changing water levels</a:t>
            </a:r>
          </a:p>
          <a:p>
            <a:pPr marL="514350" indent="-514350">
              <a:buFont typeface="+mj-lt"/>
              <a:buAutoNum type="arabicPeriod"/>
            </a:pPr>
            <a:r>
              <a:rPr lang="en-US" dirty="0"/>
              <a:t>Waves</a:t>
            </a:r>
          </a:p>
          <a:p>
            <a:pPr marL="514350" indent="-514350">
              <a:buFont typeface="+mj-lt"/>
              <a:buAutoNum type="arabicPeriod"/>
            </a:pPr>
            <a:r>
              <a:rPr lang="en-US" dirty="0"/>
              <a:t>Currents</a:t>
            </a:r>
          </a:p>
          <a:p>
            <a:pPr marL="514350" indent="-514350">
              <a:buFont typeface="+mj-lt"/>
              <a:buAutoNum type="arabicPeriod"/>
            </a:pPr>
            <a:r>
              <a:rPr lang="en-US" dirty="0"/>
              <a:t>Sediment transport</a:t>
            </a:r>
          </a:p>
        </p:txBody>
      </p:sp>
      <p:sp>
        <p:nvSpPr>
          <p:cNvPr id="3" name="Footer Placeholder 2">
            <a:extLst>
              <a:ext uri="{FF2B5EF4-FFF2-40B4-BE49-F238E27FC236}">
                <a16:creationId xmlns:a16="http://schemas.microsoft.com/office/drawing/2014/main" id="{1A57DF5A-14DE-2138-DD57-D790540AFD0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Four Coastal Processes...that interact to make a mess</a:t>
            </a:r>
            <a:endParaRPr lang="en-US" dirty="0"/>
          </a:p>
        </p:txBody>
      </p:sp>
    </p:spTree>
    <p:extLst>
      <p:ext uri="{BB962C8B-B14F-4D97-AF65-F5344CB8AC3E}">
        <p14:creationId xmlns:p14="http://schemas.microsoft.com/office/powerpoint/2010/main" val="4107200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D976C-7E1D-0651-E28C-2BB75B65988D}"/>
              </a:ext>
            </a:extLst>
          </p:cNvPr>
          <p:cNvSpPr>
            <a:spLocks noGrp="1"/>
          </p:cNvSpPr>
          <p:nvPr>
            <p:ph type="title"/>
          </p:nvPr>
        </p:nvSpPr>
        <p:spPr/>
        <p:txBody>
          <a:bodyPr anchor="t"/>
          <a:lstStyle/>
          <a:p>
            <a:r>
              <a:rPr lang="en-US" dirty="0"/>
              <a:t>1. Changing water levels</a:t>
            </a:r>
          </a:p>
        </p:txBody>
      </p:sp>
      <p:pic>
        <p:nvPicPr>
          <p:cNvPr id="5" name="Google Shape;111;p3" descr="Line graph Lake Michigan Water Level (1920-2021). &#10;&#10;X axis scale: Years from 1920 to 2020.&#10;Y axis scale: feet IGLD 1985 from 575 to 583.&#10;&#10;(Note: IGLD” stands for “International Great Lakes Datum” and as you might expect 1985 stands for the year 1985. Because of movement of the earth's crust, due to isostatic rebound, the &quot;datum&quot; or elevation reference system used to define water levels within the Great Lakes-St. Lawrence River system must be adjusted every 25 to 35 years.)&#10;&#10;The Army Corps of Engineers Ordinary High Water Mark for Lake Michigan is 581.5 feet IGLD 1985. The Army Corps of Engineers Ordinary Low Water Mark for Lake Michigan is 577.5 feet IGLD 1985.  Thus, a scale from 575 to 583 provides 1.5 feet IGLD 1985 of “wiggle room” above and below the ordinary marks. &#10;&#10;The line graph indicates that between 1920 and 2021 the Lake Michigan water level varied from an approximate low of 576 feet IGLD 1985 to an approximate high of 582 feet IGLD 1985. The annual average, represented by the red line is approximately 579 feet IGLD 1985.  In the past 100 years, in the broad sense, water levels have fluctuated in what appears to be a somewhat cyclical pattern. Between 1970 and 1990 water levels trended higher than the annual average, while between 2000 and 2015 water levels trended higher than the annual average">
            <a:extLst>
              <a:ext uri="{FF2B5EF4-FFF2-40B4-BE49-F238E27FC236}">
                <a16:creationId xmlns:a16="http://schemas.microsoft.com/office/drawing/2014/main" id="{91770642-A202-75FA-EF18-256B8C09DEB5}"/>
              </a:ext>
            </a:extLst>
          </p:cNvPr>
          <p:cNvPicPr preferRelativeResize="0"/>
          <p:nvPr/>
        </p:nvPicPr>
        <p:blipFill rotWithShape="1">
          <a:blip r:embed="rId3">
            <a:alphaModFix/>
          </a:blip>
          <a:srcRect/>
          <a:stretch/>
        </p:blipFill>
        <p:spPr>
          <a:xfrm>
            <a:off x="532946" y="1941450"/>
            <a:ext cx="7032022" cy="3798950"/>
          </a:xfrm>
          <a:prstGeom prst="rect">
            <a:avLst/>
          </a:prstGeom>
          <a:noFill/>
          <a:ln>
            <a:noFill/>
          </a:ln>
        </p:spPr>
      </p:pic>
      <p:pic>
        <p:nvPicPr>
          <p:cNvPr id="6" name="Google Shape;112;p3" descr="Photograph of a two slip sideways H boat dock with gang plank. No boats are tied to the dock. The foreground of the image is a sandy area that once was underwater. &#10;The water level around the dock is way to shallow for mooring a boat.&#10;&#10;">
            <a:extLst>
              <a:ext uri="{FF2B5EF4-FFF2-40B4-BE49-F238E27FC236}">
                <a16:creationId xmlns:a16="http://schemas.microsoft.com/office/drawing/2014/main" id="{F01449B2-90A4-1933-4759-5F9100316ACC}"/>
              </a:ext>
            </a:extLst>
          </p:cNvPr>
          <p:cNvPicPr preferRelativeResize="0"/>
          <p:nvPr/>
        </p:nvPicPr>
        <p:blipFill rotWithShape="1">
          <a:blip r:embed="rId4">
            <a:alphaModFix/>
          </a:blip>
          <a:srcRect/>
          <a:stretch/>
        </p:blipFill>
        <p:spPr>
          <a:xfrm>
            <a:off x="7620000" y="908514"/>
            <a:ext cx="4426738" cy="2723898"/>
          </a:xfrm>
          <a:prstGeom prst="rect">
            <a:avLst/>
          </a:prstGeom>
          <a:noFill/>
          <a:ln>
            <a:noFill/>
          </a:ln>
        </p:spPr>
      </p:pic>
      <p:pic>
        <p:nvPicPr>
          <p:cNvPr id="7" name="Google Shape;113;p3" descr="Photograph of a sidewalk next to a harbor in Manitowoc, WI. Water is coming up over the bank  and onto the sidewalk. A sign that says &quot;Caution High Water&quot; is on the sidewalk.&#10;&#10;This photo was taken in Manitowoc, Wis. along the Manitowoc River in 2019 when Lake Michigan water levels were nearing record high levels.">
            <a:extLst>
              <a:ext uri="{FF2B5EF4-FFF2-40B4-BE49-F238E27FC236}">
                <a16:creationId xmlns:a16="http://schemas.microsoft.com/office/drawing/2014/main" id="{282A3C56-6292-15E1-F0E4-955BAEFD2937}"/>
              </a:ext>
            </a:extLst>
          </p:cNvPr>
          <p:cNvPicPr preferRelativeResize="0"/>
          <p:nvPr/>
        </p:nvPicPr>
        <p:blipFill rotWithShape="1">
          <a:blip r:embed="rId5">
            <a:alphaModFix/>
          </a:blip>
          <a:srcRect t="22223" b="7776"/>
          <a:stretch/>
        </p:blipFill>
        <p:spPr>
          <a:xfrm>
            <a:off x="8385569" y="3793282"/>
            <a:ext cx="2895600" cy="2702559"/>
          </a:xfrm>
          <a:prstGeom prst="rect">
            <a:avLst/>
          </a:prstGeom>
          <a:noFill/>
          <a:ln>
            <a:noFill/>
          </a:ln>
        </p:spPr>
      </p:pic>
      <p:sp>
        <p:nvSpPr>
          <p:cNvPr id="3" name="Footer Placeholder 2">
            <a:extLst>
              <a:ext uri="{FF2B5EF4-FFF2-40B4-BE49-F238E27FC236}">
                <a16:creationId xmlns:a16="http://schemas.microsoft.com/office/drawing/2014/main" id="{27CB2393-E896-C1FC-780D-84A4991C9879}"/>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Four Coastal Processes...that interact to make a mess</a:t>
            </a:r>
            <a:endParaRPr lang="en-US" dirty="0"/>
          </a:p>
        </p:txBody>
      </p:sp>
    </p:spTree>
    <p:extLst>
      <p:ext uri="{BB962C8B-B14F-4D97-AF65-F5344CB8AC3E}">
        <p14:creationId xmlns:p14="http://schemas.microsoft.com/office/powerpoint/2010/main" val="136769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D976C-7E1D-0651-E28C-2BB75B65988D}"/>
              </a:ext>
            </a:extLst>
          </p:cNvPr>
          <p:cNvSpPr>
            <a:spLocks noGrp="1"/>
          </p:cNvSpPr>
          <p:nvPr>
            <p:ph type="title"/>
          </p:nvPr>
        </p:nvSpPr>
        <p:spPr/>
        <p:txBody>
          <a:bodyPr anchor="t"/>
          <a:lstStyle/>
          <a:p>
            <a:r>
              <a:rPr lang="en-US" dirty="0"/>
              <a:t>2. Waves</a:t>
            </a:r>
          </a:p>
        </p:txBody>
      </p:sp>
      <p:grpSp>
        <p:nvGrpSpPr>
          <p:cNvPr id="3" name="Group 2" descr="Diagram of wave response due to differing water depth.&#10;&#10;In deep water the waves are not affected by the lake bottom. &#10;&#10;In shallower water, waves &quot;feel&quot; the lake bottom and steepen. &#10;&#10;The lower part of the wave slows down due to friction, while the top of the wave keeps moving----causing the wave to &quot;break.&quot; ">
            <a:extLst>
              <a:ext uri="{FF2B5EF4-FFF2-40B4-BE49-F238E27FC236}">
                <a16:creationId xmlns:a16="http://schemas.microsoft.com/office/drawing/2014/main" id="{4939E251-74E4-2CC3-5E8E-8A5403296FC6}"/>
              </a:ext>
            </a:extLst>
          </p:cNvPr>
          <p:cNvGrpSpPr/>
          <p:nvPr/>
        </p:nvGrpSpPr>
        <p:grpSpPr>
          <a:xfrm>
            <a:off x="399166" y="2292907"/>
            <a:ext cx="7392572" cy="2710847"/>
            <a:chOff x="1219200" y="1115522"/>
            <a:chExt cx="6400800" cy="2347165"/>
          </a:xfrm>
        </p:grpSpPr>
        <p:grpSp>
          <p:nvGrpSpPr>
            <p:cNvPr id="4" name="Group 3">
              <a:extLst>
                <a:ext uri="{FF2B5EF4-FFF2-40B4-BE49-F238E27FC236}">
                  <a16:creationId xmlns:a16="http://schemas.microsoft.com/office/drawing/2014/main" id="{0B326660-5E84-04DD-D6AE-20CF10F14763}"/>
                </a:ext>
              </a:extLst>
            </p:cNvPr>
            <p:cNvGrpSpPr/>
            <p:nvPr/>
          </p:nvGrpSpPr>
          <p:grpSpPr>
            <a:xfrm>
              <a:off x="1219200" y="1115522"/>
              <a:ext cx="6400800" cy="2347165"/>
              <a:chOff x="1219200" y="1115522"/>
              <a:chExt cx="6400800" cy="2347165"/>
            </a:xfrm>
          </p:grpSpPr>
          <p:pic>
            <p:nvPicPr>
              <p:cNvPr id="15" name="Google Shape;122;p4" descr="Diagram of wave response due to differing water depth.&#10;&#10;In deep water the waves are not affected by the lake bottom. &#10;&#10;In shallower water, waves &quot;feel&quot; the lake bottom and steepen. &#10;&#10;The lower part of the wave slows down due to friction, while the top of the wave keeps moving----causing the wave to &quot;break.&quot; ">
                <a:extLst>
                  <a:ext uri="{FF2B5EF4-FFF2-40B4-BE49-F238E27FC236}">
                    <a16:creationId xmlns:a16="http://schemas.microsoft.com/office/drawing/2014/main" id="{A31304F1-3CCE-E77C-EF2F-E9B04B1B8CC6}"/>
                  </a:ext>
                </a:extLst>
              </p:cNvPr>
              <p:cNvPicPr preferRelativeResize="0"/>
              <p:nvPr/>
            </p:nvPicPr>
            <p:blipFill rotWithShape="1">
              <a:blip r:embed="rId3">
                <a:alphaModFix/>
              </a:blip>
              <a:srcRect/>
              <a:stretch/>
            </p:blipFill>
            <p:spPr>
              <a:xfrm>
                <a:off x="1219200" y="1115522"/>
                <a:ext cx="6400800" cy="2347165"/>
              </a:xfrm>
              <a:prstGeom prst="rect">
                <a:avLst/>
              </a:prstGeom>
              <a:noFill/>
              <a:ln>
                <a:noFill/>
              </a:ln>
            </p:spPr>
          </p:pic>
          <p:sp>
            <p:nvSpPr>
              <p:cNvPr id="16" name="Rectangle 15">
                <a:extLst>
                  <a:ext uri="{FF2B5EF4-FFF2-40B4-BE49-F238E27FC236}">
                    <a16:creationId xmlns:a16="http://schemas.microsoft.com/office/drawing/2014/main" id="{8812687E-CD60-6F9C-294B-6C00F6ED73DB}"/>
                  </a:ext>
                </a:extLst>
              </p:cNvPr>
              <p:cNvSpPr/>
              <p:nvPr/>
            </p:nvSpPr>
            <p:spPr>
              <a:xfrm>
                <a:off x="1949380" y="1477108"/>
                <a:ext cx="5617029" cy="110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EB60E806-23BE-6A03-C0CE-363A7E5CB422}"/>
                </a:ext>
              </a:extLst>
            </p:cNvPr>
            <p:cNvGrpSpPr/>
            <p:nvPr/>
          </p:nvGrpSpPr>
          <p:grpSpPr>
            <a:xfrm>
              <a:off x="1848897" y="1499068"/>
              <a:ext cx="5717512" cy="177144"/>
              <a:chOff x="1902488" y="1487073"/>
              <a:chExt cx="5717512" cy="177144"/>
            </a:xfrm>
          </p:grpSpPr>
          <p:cxnSp>
            <p:nvCxnSpPr>
              <p:cNvPr id="9" name="Straight Connector 8">
                <a:extLst>
                  <a:ext uri="{FF2B5EF4-FFF2-40B4-BE49-F238E27FC236}">
                    <a16:creationId xmlns:a16="http://schemas.microsoft.com/office/drawing/2014/main" id="{3FA16CC5-1374-5422-0CFA-750F176262F9}"/>
                  </a:ext>
                </a:extLst>
              </p:cNvPr>
              <p:cNvCxnSpPr/>
              <p:nvPr/>
            </p:nvCxnSpPr>
            <p:spPr>
              <a:xfrm>
                <a:off x="1902488" y="1497205"/>
                <a:ext cx="5717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5E259BA5-BD82-8115-D739-9B2707ABE307}"/>
                  </a:ext>
                </a:extLst>
              </p:cNvPr>
              <p:cNvGrpSpPr/>
              <p:nvPr/>
            </p:nvGrpSpPr>
            <p:grpSpPr>
              <a:xfrm>
                <a:off x="1902488" y="1487073"/>
                <a:ext cx="5717512" cy="177144"/>
                <a:chOff x="1902488" y="1487073"/>
                <a:chExt cx="5717512" cy="177144"/>
              </a:xfrm>
            </p:grpSpPr>
            <p:cxnSp>
              <p:nvCxnSpPr>
                <p:cNvPr id="11" name="Straight Arrow Connector 10">
                  <a:extLst>
                    <a:ext uri="{FF2B5EF4-FFF2-40B4-BE49-F238E27FC236}">
                      <a16:creationId xmlns:a16="http://schemas.microsoft.com/office/drawing/2014/main" id="{68D21997-6A02-3A8C-467A-7C327D9EA6A9}"/>
                    </a:ext>
                  </a:extLst>
                </p:cNvPr>
                <p:cNvCxnSpPr>
                  <a:cxnSpLocks/>
                </p:cNvCxnSpPr>
                <p:nvPr/>
              </p:nvCxnSpPr>
              <p:spPr>
                <a:xfrm>
                  <a:off x="1902488" y="1497205"/>
                  <a:ext cx="0" cy="1607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C662372F-FE0E-4C49-5750-2CA120C0506C}"/>
                    </a:ext>
                  </a:extLst>
                </p:cNvPr>
                <p:cNvCxnSpPr>
                  <a:cxnSpLocks/>
                </p:cNvCxnSpPr>
                <p:nvPr/>
              </p:nvCxnSpPr>
              <p:spPr>
                <a:xfrm>
                  <a:off x="2854988" y="1497205"/>
                  <a:ext cx="0" cy="1607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C45EAF22-D8C6-1141-B8F5-D3ADD6FDC5B9}"/>
                    </a:ext>
                  </a:extLst>
                </p:cNvPr>
                <p:cNvCxnSpPr>
                  <a:cxnSpLocks/>
                </p:cNvCxnSpPr>
                <p:nvPr/>
              </p:nvCxnSpPr>
              <p:spPr>
                <a:xfrm>
                  <a:off x="4603778" y="1503443"/>
                  <a:ext cx="0" cy="1607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329423F0-27CD-D93A-604F-A8ED9D8CE697}"/>
                    </a:ext>
                  </a:extLst>
                </p:cNvPr>
                <p:cNvCxnSpPr>
                  <a:cxnSpLocks/>
                </p:cNvCxnSpPr>
                <p:nvPr/>
              </p:nvCxnSpPr>
              <p:spPr>
                <a:xfrm>
                  <a:off x="7620000" y="1487073"/>
                  <a:ext cx="0" cy="1607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grpSp>
      <p:pic>
        <p:nvPicPr>
          <p:cNvPr id="17" name="Google Shape;123;p4" descr="Winds whip up 20-foot waves that pound the shoreline at Tettegouche State Park (MN) on Lake Superior.&#10;&#10;The water from the wave extends above the height of the evergreen trees growing atop the rocky bluff coast.">
            <a:extLst>
              <a:ext uri="{FF2B5EF4-FFF2-40B4-BE49-F238E27FC236}">
                <a16:creationId xmlns:a16="http://schemas.microsoft.com/office/drawing/2014/main" id="{D23B5801-C437-EE6A-3F44-A7A50FE3F5E9}"/>
              </a:ext>
            </a:extLst>
          </p:cNvPr>
          <p:cNvPicPr preferRelativeResize="0"/>
          <p:nvPr/>
        </p:nvPicPr>
        <p:blipFill rotWithShape="1">
          <a:blip r:embed="rId4">
            <a:alphaModFix/>
          </a:blip>
          <a:srcRect/>
          <a:stretch/>
        </p:blipFill>
        <p:spPr>
          <a:xfrm>
            <a:off x="7977326" y="149562"/>
            <a:ext cx="3913239" cy="2667524"/>
          </a:xfrm>
          <a:prstGeom prst="rect">
            <a:avLst/>
          </a:prstGeom>
          <a:noFill/>
          <a:ln>
            <a:noFill/>
          </a:ln>
        </p:spPr>
      </p:pic>
      <p:sp>
        <p:nvSpPr>
          <p:cNvPr id="7" name="TextBox 6">
            <a:extLst>
              <a:ext uri="{FF2B5EF4-FFF2-40B4-BE49-F238E27FC236}">
                <a16:creationId xmlns:a16="http://schemas.microsoft.com/office/drawing/2014/main" id="{854DB517-774A-2CD0-9070-CDD0647DBD2B}"/>
              </a:ext>
            </a:extLst>
          </p:cNvPr>
          <p:cNvSpPr txBox="1"/>
          <p:nvPr/>
        </p:nvSpPr>
        <p:spPr>
          <a:xfrm flipH="1">
            <a:off x="7977325" y="2847631"/>
            <a:ext cx="4138475" cy="369332"/>
          </a:xfrm>
          <a:prstGeom prst="rect">
            <a:avLst/>
          </a:prstGeom>
          <a:noFill/>
        </p:spPr>
        <p:txBody>
          <a:bodyPr wrap="square" rtlCol="0">
            <a:spAutoFit/>
          </a:bodyPr>
          <a:lstStyle/>
          <a:p>
            <a:r>
              <a:rPr lang="en-US" dirty="0"/>
              <a:t>Image source: Boreal.org </a:t>
            </a:r>
          </a:p>
        </p:txBody>
      </p:sp>
      <p:pic>
        <p:nvPicPr>
          <p:cNvPr id="18" name="Google Shape;125;p4" descr=" Person surfing with breaking waves both behind and in front of their surfboard.">
            <a:extLst>
              <a:ext uri="{FF2B5EF4-FFF2-40B4-BE49-F238E27FC236}">
                <a16:creationId xmlns:a16="http://schemas.microsoft.com/office/drawing/2014/main" id="{CFA240CE-ED31-F918-8C6E-6338D5197666}"/>
              </a:ext>
            </a:extLst>
          </p:cNvPr>
          <p:cNvPicPr preferRelativeResize="0"/>
          <p:nvPr/>
        </p:nvPicPr>
        <p:blipFill rotWithShape="1">
          <a:blip r:embed="rId5">
            <a:alphaModFix/>
          </a:blip>
          <a:srcRect/>
          <a:stretch/>
        </p:blipFill>
        <p:spPr>
          <a:xfrm>
            <a:off x="7977326" y="3463423"/>
            <a:ext cx="3913240" cy="2795172"/>
          </a:xfrm>
          <a:prstGeom prst="rect">
            <a:avLst/>
          </a:prstGeom>
          <a:noFill/>
          <a:ln>
            <a:noFill/>
          </a:ln>
        </p:spPr>
      </p:pic>
      <p:sp>
        <p:nvSpPr>
          <p:cNvPr id="19" name="TextBox 18">
            <a:extLst>
              <a:ext uri="{FF2B5EF4-FFF2-40B4-BE49-F238E27FC236}">
                <a16:creationId xmlns:a16="http://schemas.microsoft.com/office/drawing/2014/main" id="{52152075-E7EB-842B-6A57-844074952B44}"/>
              </a:ext>
            </a:extLst>
          </p:cNvPr>
          <p:cNvSpPr txBox="1"/>
          <p:nvPr/>
        </p:nvSpPr>
        <p:spPr>
          <a:xfrm flipH="1">
            <a:off x="7864707" y="6168003"/>
            <a:ext cx="4138475" cy="369332"/>
          </a:xfrm>
          <a:prstGeom prst="rect">
            <a:avLst/>
          </a:prstGeom>
          <a:noFill/>
        </p:spPr>
        <p:txBody>
          <a:bodyPr wrap="square" rtlCol="0">
            <a:spAutoFit/>
          </a:bodyPr>
          <a:lstStyle/>
          <a:p>
            <a:r>
              <a:rPr lang="en-US" dirty="0"/>
              <a:t>Image source: USA Today</a:t>
            </a:r>
          </a:p>
        </p:txBody>
      </p:sp>
      <p:sp>
        <p:nvSpPr>
          <p:cNvPr id="5" name="Footer Placeholder 4">
            <a:extLst>
              <a:ext uri="{FF2B5EF4-FFF2-40B4-BE49-F238E27FC236}">
                <a16:creationId xmlns:a16="http://schemas.microsoft.com/office/drawing/2014/main" id="{93DD897A-69C1-2480-EF1D-B366198B1F6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Four Coastal Processes...that interact to make a mess</a:t>
            </a:r>
            <a:endParaRPr lang="en-US" dirty="0"/>
          </a:p>
        </p:txBody>
      </p:sp>
    </p:spTree>
    <p:extLst>
      <p:ext uri="{BB962C8B-B14F-4D97-AF65-F5344CB8AC3E}">
        <p14:creationId xmlns:p14="http://schemas.microsoft.com/office/powerpoint/2010/main" val="596879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D976C-7E1D-0651-E28C-2BB75B65988D}"/>
              </a:ext>
            </a:extLst>
          </p:cNvPr>
          <p:cNvSpPr>
            <a:spLocks noGrp="1"/>
          </p:cNvSpPr>
          <p:nvPr>
            <p:ph type="title"/>
          </p:nvPr>
        </p:nvSpPr>
        <p:spPr/>
        <p:txBody>
          <a:bodyPr anchor="t"/>
          <a:lstStyle/>
          <a:p>
            <a:r>
              <a:rPr lang="en-US" dirty="0"/>
              <a:t>3. Currents</a:t>
            </a:r>
          </a:p>
        </p:txBody>
      </p:sp>
      <p:pic>
        <p:nvPicPr>
          <p:cNvPr id="5" name="Google Shape;134;p5" descr="A photograph of people sitting on the shore of a sandy beach while two other people are bent over (apparently picking up something) near the shoreline. &#10;&#10;The wave pattern is distinctly different across the photograph. To the left and right is white water from breaking waves. In the center of the image, at the location of a rip current, the water appears smoother and completely blue.">
            <a:extLst>
              <a:ext uri="{FF2B5EF4-FFF2-40B4-BE49-F238E27FC236}">
                <a16:creationId xmlns:a16="http://schemas.microsoft.com/office/drawing/2014/main" id="{6ED196CD-A12A-DE75-935B-DD983EAC3DDA}"/>
              </a:ext>
            </a:extLst>
          </p:cNvPr>
          <p:cNvPicPr preferRelativeResize="0"/>
          <p:nvPr/>
        </p:nvPicPr>
        <p:blipFill rotWithShape="1">
          <a:blip r:embed="rId3">
            <a:alphaModFix/>
          </a:blip>
          <a:srcRect/>
          <a:stretch/>
        </p:blipFill>
        <p:spPr>
          <a:xfrm>
            <a:off x="1208616" y="1101047"/>
            <a:ext cx="9774767" cy="4655906"/>
          </a:xfrm>
          <a:prstGeom prst="rect">
            <a:avLst/>
          </a:prstGeom>
          <a:noFill/>
          <a:ln>
            <a:noFill/>
          </a:ln>
        </p:spPr>
      </p:pic>
      <p:sp>
        <p:nvSpPr>
          <p:cNvPr id="4" name="TextBox 3">
            <a:extLst>
              <a:ext uri="{FF2B5EF4-FFF2-40B4-BE49-F238E27FC236}">
                <a16:creationId xmlns:a16="http://schemas.microsoft.com/office/drawing/2014/main" id="{C2A1D717-32E9-6A48-B79E-4708B278EBA8}"/>
              </a:ext>
            </a:extLst>
          </p:cNvPr>
          <p:cNvSpPr txBox="1"/>
          <p:nvPr/>
        </p:nvSpPr>
        <p:spPr>
          <a:xfrm>
            <a:off x="1208616" y="5958840"/>
            <a:ext cx="10129944" cy="646331"/>
          </a:xfrm>
          <a:prstGeom prst="rect">
            <a:avLst/>
          </a:prstGeom>
          <a:noFill/>
        </p:spPr>
        <p:txBody>
          <a:bodyPr wrap="square" rtlCol="0">
            <a:spAutoFit/>
          </a:bodyPr>
          <a:lstStyle/>
          <a:p>
            <a:r>
              <a:rPr lang="en-US" dirty="0"/>
              <a:t>Image source: Chris Brewster, US Lifesaving Association</a:t>
            </a:r>
          </a:p>
          <a:p>
            <a:endParaRPr lang="en-US" dirty="0"/>
          </a:p>
        </p:txBody>
      </p:sp>
      <p:sp>
        <p:nvSpPr>
          <p:cNvPr id="3" name="Footer Placeholder 2">
            <a:extLst>
              <a:ext uri="{FF2B5EF4-FFF2-40B4-BE49-F238E27FC236}">
                <a16:creationId xmlns:a16="http://schemas.microsoft.com/office/drawing/2014/main" id="{45AE1E6A-7EB3-762D-28AD-C9B879F49A4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Four Coastal Processes...that interact to make a mess</a:t>
            </a:r>
            <a:endParaRPr lang="en-US" dirty="0"/>
          </a:p>
        </p:txBody>
      </p:sp>
    </p:spTree>
    <p:extLst>
      <p:ext uri="{BB962C8B-B14F-4D97-AF65-F5344CB8AC3E}">
        <p14:creationId xmlns:p14="http://schemas.microsoft.com/office/powerpoint/2010/main" val="687997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D976C-7E1D-0651-E28C-2BB75B65988D}"/>
              </a:ext>
            </a:extLst>
          </p:cNvPr>
          <p:cNvSpPr>
            <a:spLocks noGrp="1"/>
          </p:cNvSpPr>
          <p:nvPr>
            <p:ph type="title"/>
          </p:nvPr>
        </p:nvSpPr>
        <p:spPr/>
        <p:txBody>
          <a:bodyPr anchor="t"/>
          <a:lstStyle/>
          <a:p>
            <a:r>
              <a:rPr lang="en-US" dirty="0"/>
              <a:t>Currents video</a:t>
            </a:r>
          </a:p>
        </p:txBody>
      </p:sp>
      <p:pic>
        <p:nvPicPr>
          <p:cNvPr id="6" name="Picture 5" descr="current_right.mp4&#10;&#10;A video of waves approaching the beach moving from left to right. A stick is floating in the water. The stick is moved from left to right by the alongshore current created by the waves">
            <a:hlinkClick r:id="rId3"/>
            <a:extLst>
              <a:ext uri="{FF2B5EF4-FFF2-40B4-BE49-F238E27FC236}">
                <a16:creationId xmlns:a16="http://schemas.microsoft.com/office/drawing/2014/main" id="{2679295E-369B-1FCD-558A-4F4C83AD49A7}"/>
              </a:ext>
            </a:extLst>
          </p:cNvPr>
          <p:cNvPicPr>
            <a:picLocks noChangeAspect="1"/>
          </p:cNvPicPr>
          <p:nvPr/>
        </p:nvPicPr>
        <p:blipFill>
          <a:blip r:embed="rId4"/>
          <a:stretch>
            <a:fillRect/>
          </a:stretch>
        </p:blipFill>
        <p:spPr>
          <a:xfrm>
            <a:off x="1223282" y="961266"/>
            <a:ext cx="9745435" cy="5439534"/>
          </a:xfrm>
          <a:prstGeom prst="rect">
            <a:avLst/>
          </a:prstGeom>
        </p:spPr>
      </p:pic>
      <p:sp>
        <p:nvSpPr>
          <p:cNvPr id="4" name="Footer Placeholder 3">
            <a:extLst>
              <a:ext uri="{FF2B5EF4-FFF2-40B4-BE49-F238E27FC236}">
                <a16:creationId xmlns:a16="http://schemas.microsoft.com/office/drawing/2014/main" id="{E81F4F45-3152-ACD1-4373-B6714B5B8C89}"/>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Four Coastal Processes...that interact to make a mess</a:t>
            </a:r>
            <a:endParaRPr lang="en-US" dirty="0"/>
          </a:p>
        </p:txBody>
      </p:sp>
    </p:spTree>
    <p:extLst>
      <p:ext uri="{BB962C8B-B14F-4D97-AF65-F5344CB8AC3E}">
        <p14:creationId xmlns:p14="http://schemas.microsoft.com/office/powerpoint/2010/main" val="810945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D976C-7E1D-0651-E28C-2BB75B65988D}"/>
              </a:ext>
            </a:extLst>
          </p:cNvPr>
          <p:cNvSpPr>
            <a:spLocks noGrp="1"/>
          </p:cNvSpPr>
          <p:nvPr>
            <p:ph type="title"/>
          </p:nvPr>
        </p:nvSpPr>
        <p:spPr/>
        <p:txBody>
          <a:bodyPr anchor="t"/>
          <a:lstStyle/>
          <a:p>
            <a:r>
              <a:rPr lang="en-US" dirty="0"/>
              <a:t>4. Sediment transport</a:t>
            </a:r>
          </a:p>
        </p:txBody>
      </p:sp>
      <p:pic>
        <p:nvPicPr>
          <p:cNvPr id="4" name="Google Shape;148;p7" descr="Seasonal beach-profile adjustments induced by seasonal swell variations and resulting cross-shore sediment transport. &#10;&#10;Panel 1: Normal beach profile: Dunes, beach, and gently sloping lake bed in the nearshore area. Waves are of normal height and break near the shoreline.&#10;&#10;Panel 2: Adjustment for large waves: Dunes and beach release sand causing the height and slope of the beach to decrease as sand moves offshore.  A bar typically forms at some distance from the shoreline.&#10;&#10;Panel 3: Recovery: Coastal dunes and beach store sand as sand moves onshore until the next large wave event. The height and number of dunes and slope of the beach increases.">
            <a:extLst>
              <a:ext uri="{FF2B5EF4-FFF2-40B4-BE49-F238E27FC236}">
                <a16:creationId xmlns:a16="http://schemas.microsoft.com/office/drawing/2014/main" id="{3C97BFE6-FA66-AD68-DC81-96BB4FB6C369}"/>
              </a:ext>
            </a:extLst>
          </p:cNvPr>
          <p:cNvPicPr preferRelativeResize="0"/>
          <p:nvPr/>
        </p:nvPicPr>
        <p:blipFill rotWithShape="1">
          <a:blip r:embed="rId3">
            <a:alphaModFix/>
          </a:blip>
          <a:srcRect/>
          <a:stretch/>
        </p:blipFill>
        <p:spPr>
          <a:xfrm>
            <a:off x="2233582" y="1224567"/>
            <a:ext cx="3862418" cy="5193167"/>
          </a:xfrm>
          <a:prstGeom prst="rect">
            <a:avLst/>
          </a:prstGeom>
          <a:noFill/>
          <a:ln>
            <a:noFill/>
          </a:ln>
        </p:spPr>
      </p:pic>
      <p:pic>
        <p:nvPicPr>
          <p:cNvPr id="5" name="Google Shape;149;p7" descr="Diagram of alongshore currents from a &quot;birds-eye&quot; perspective.&#10;&#10;At the bottom half of the diagram is a blue lake. At the top half of the diagram is a tan beach.  Randomly spaced tan circles represent individual grains of sand or sediment. (This is a very magnified view.)&#10;&#10;The direction of the longshore current is represented by a leftward pointing arrow, thus it is assumed to move from the right to the left.&#10;&#10;A series of three wave crests, represented by parallel, curved white lines, intersect the shoreline at approximately a 30 degree angle. These wave crests approach the shore moving from right to left, creating a longshore current in the same direction.&#10;&#10;Due to the longshore current, wave crests, and gravity individual sand grains will move across the beach. In this case, the sand grain will move onto the beach at approximately a 30 degree angle--the same as the wave crest. Then, due to gravity, the sand grain will roll back down the beach toward the lake. This repeats with each wave crest, moving the sand grain along the shore.&#10;&#10;The resulting movement of sand is represented in the image by a series of arrowed lines that ultimately form a zig-zag pattern; with the &quot;zig&quot; arrows moving from the lake onto the beach at approximately 30 degree angles and the &quot;zag&quot; arrows moving from the beach to the lake at approximately 90 degree angles.">
            <a:extLst>
              <a:ext uri="{FF2B5EF4-FFF2-40B4-BE49-F238E27FC236}">
                <a16:creationId xmlns:a16="http://schemas.microsoft.com/office/drawing/2014/main" id="{70DA07C8-8B2E-A603-2A58-EE4BEFAB394C}"/>
              </a:ext>
            </a:extLst>
          </p:cNvPr>
          <p:cNvPicPr preferRelativeResize="0"/>
          <p:nvPr/>
        </p:nvPicPr>
        <p:blipFill rotWithShape="1">
          <a:blip r:embed="rId4">
            <a:alphaModFix/>
          </a:blip>
          <a:srcRect/>
          <a:stretch/>
        </p:blipFill>
        <p:spPr>
          <a:xfrm>
            <a:off x="6591935" y="2174801"/>
            <a:ext cx="4719531" cy="3292697"/>
          </a:xfrm>
          <a:prstGeom prst="rect">
            <a:avLst/>
          </a:prstGeom>
          <a:noFill/>
          <a:ln>
            <a:noFill/>
          </a:ln>
        </p:spPr>
      </p:pic>
      <p:sp>
        <p:nvSpPr>
          <p:cNvPr id="3" name="Footer Placeholder 2">
            <a:extLst>
              <a:ext uri="{FF2B5EF4-FFF2-40B4-BE49-F238E27FC236}">
                <a16:creationId xmlns:a16="http://schemas.microsoft.com/office/drawing/2014/main" id="{040ECBFA-D189-8169-8630-D84A4DE5A8F8}"/>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Four Coastal Processes...that interact to make a mess</a:t>
            </a:r>
            <a:endParaRPr lang="en-US" dirty="0"/>
          </a:p>
        </p:txBody>
      </p:sp>
    </p:spTree>
    <p:extLst>
      <p:ext uri="{BB962C8B-B14F-4D97-AF65-F5344CB8AC3E}">
        <p14:creationId xmlns:p14="http://schemas.microsoft.com/office/powerpoint/2010/main" val="3436330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D976C-7E1D-0651-E28C-2BB75B65988D}"/>
              </a:ext>
            </a:extLst>
          </p:cNvPr>
          <p:cNvSpPr>
            <a:spLocks noGrp="1"/>
          </p:cNvSpPr>
          <p:nvPr>
            <p:ph type="title"/>
          </p:nvPr>
        </p:nvSpPr>
        <p:spPr/>
        <p:txBody>
          <a:bodyPr anchor="t"/>
          <a:lstStyle/>
          <a:p>
            <a:r>
              <a:rPr lang="en-US" dirty="0"/>
              <a:t>Sediment transport video</a:t>
            </a:r>
          </a:p>
        </p:txBody>
      </p:sp>
      <p:pic>
        <p:nvPicPr>
          <p:cNvPr id="6" name="Picture 5" descr="sediment_suspension.mp4&#10;&#10;A video of waves breaking near the beach. After each wave breaks, a plume of sand can be seen. This sand is suspended, or picked up, from the lakebed by the energy released from the breaking wave.">
            <a:hlinkClick r:id="rId3"/>
            <a:extLst>
              <a:ext uri="{FF2B5EF4-FFF2-40B4-BE49-F238E27FC236}">
                <a16:creationId xmlns:a16="http://schemas.microsoft.com/office/drawing/2014/main" id="{DF3F7015-6056-72CD-65DB-9ADA84F07DDA}"/>
              </a:ext>
            </a:extLst>
          </p:cNvPr>
          <p:cNvPicPr>
            <a:picLocks noChangeAspect="1"/>
          </p:cNvPicPr>
          <p:nvPr/>
        </p:nvPicPr>
        <p:blipFill>
          <a:blip r:embed="rId4"/>
          <a:stretch>
            <a:fillRect/>
          </a:stretch>
        </p:blipFill>
        <p:spPr>
          <a:xfrm>
            <a:off x="1213756" y="990600"/>
            <a:ext cx="9764488" cy="5458587"/>
          </a:xfrm>
          <a:prstGeom prst="rect">
            <a:avLst/>
          </a:prstGeom>
        </p:spPr>
      </p:pic>
      <p:sp>
        <p:nvSpPr>
          <p:cNvPr id="4" name="Footer Placeholder 3">
            <a:extLst>
              <a:ext uri="{FF2B5EF4-FFF2-40B4-BE49-F238E27FC236}">
                <a16:creationId xmlns:a16="http://schemas.microsoft.com/office/drawing/2014/main" id="{CB713F29-0DA6-C798-AD2E-E9504A983A6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Four Coastal Processes...that interact to make a mess</a:t>
            </a:r>
            <a:endParaRPr lang="en-US" dirty="0"/>
          </a:p>
        </p:txBody>
      </p:sp>
    </p:spTree>
    <p:extLst>
      <p:ext uri="{BB962C8B-B14F-4D97-AF65-F5344CB8AC3E}">
        <p14:creationId xmlns:p14="http://schemas.microsoft.com/office/powerpoint/2010/main" val="160093437"/>
      </p:ext>
    </p:extLst>
  </p:cSld>
  <p:clrMapOvr>
    <a:masterClrMapping/>
  </p:clrMapOvr>
</p:sld>
</file>

<file path=ppt/theme/theme1.xml><?xml version="1.0" encoding="utf-8"?>
<a:theme xmlns:a="http://schemas.openxmlformats.org/drawingml/2006/main" name="lesson-2-template">
  <a:themeElements>
    <a:clrScheme name="WISG PPT 0424">
      <a:dk1>
        <a:srgbClr val="202020"/>
      </a:dk1>
      <a:lt1>
        <a:srgbClr val="FFFFFF"/>
      </a:lt1>
      <a:dk2>
        <a:srgbClr val="101010"/>
      </a:dk2>
      <a:lt2>
        <a:srgbClr val="DADFE1"/>
      </a:lt2>
      <a:accent1>
        <a:srgbClr val="F04923"/>
      </a:accent1>
      <a:accent2>
        <a:srgbClr val="555556"/>
      </a:accent2>
      <a:accent3>
        <a:srgbClr val="77787B"/>
      </a:accent3>
      <a:accent4>
        <a:srgbClr val="77787B"/>
      </a:accent4>
      <a:accent5>
        <a:srgbClr val="77787B"/>
      </a:accent5>
      <a:accent6>
        <a:srgbClr val="77787B"/>
      </a:accent6>
      <a:hlink>
        <a:srgbClr val="04597C"/>
      </a:hlink>
      <a:folHlink>
        <a:srgbClr val="04597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sson02" id="{49C7C3D6-4363-6649-BE77-37CF47A2125C}" vid="{F72CA58B-9125-7047-A8FD-A3F4C41C4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lesson-2-template</Template>
  <TotalTime>345</TotalTime>
  <Words>1232</Words>
  <Application>Microsoft Office PowerPoint</Application>
  <PresentationFormat>Widescreen</PresentationFormat>
  <Paragraphs>95</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Aptos</vt:lpstr>
      <vt:lpstr>Arial</vt:lpstr>
      <vt:lpstr>Calibri</vt:lpstr>
      <vt:lpstr>Helvetica</vt:lpstr>
      <vt:lpstr>Red Hat Display</vt:lpstr>
      <vt:lpstr>lesson-2-template</vt:lpstr>
      <vt:lpstr>Four Coastal Processes… that interact to make a mess</vt:lpstr>
      <vt:lpstr>Four coastal processes</vt:lpstr>
      <vt:lpstr>1. Changing water levels</vt:lpstr>
      <vt:lpstr>2. Waves</vt:lpstr>
      <vt:lpstr>3. Currents</vt:lpstr>
      <vt:lpstr>Currents video</vt:lpstr>
      <vt:lpstr>4. Sediment transport</vt:lpstr>
      <vt:lpstr>Sediment transport video</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 The Coastal Features and Processes of the Great Lakes Four Coastal Processes</dc:title>
  <dc:subject/>
  <dc:creator>Wisconsin Sea Grant</dc:creator>
  <cp:keywords/>
  <dc:description/>
  <cp:lastModifiedBy>Ginny Carlton</cp:lastModifiedBy>
  <cp:revision>82</cp:revision>
  <dcterms:created xsi:type="dcterms:W3CDTF">2024-07-16T17:27:48Z</dcterms:created>
  <dcterms:modified xsi:type="dcterms:W3CDTF">2026-02-13T13:40:53Z</dcterms:modified>
  <cp:category/>
</cp:coreProperties>
</file>