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7" r:id="rId1"/>
  </p:sldMasterIdLst>
  <p:notesMasterIdLst>
    <p:notesMasterId r:id="rId4"/>
  </p:notesMasterIdLst>
  <p:handoutMasterIdLst>
    <p:handoutMasterId r:id="rId5"/>
  </p:handoutMasterIdLst>
  <p:sldIdLst>
    <p:sldId id="268" r:id="rId2"/>
    <p:sldId id="280"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7D14CF-B165-7104-2867-3BF418B76FAD}" name="Elizabeth White" initials="EW" userId="S::eawhite2@wisc.edu::31c18dc9-abaf-4c1a-befe-66a091c015d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787B"/>
    <a:srgbClr val="F04923"/>
    <a:srgbClr val="555556"/>
    <a:srgbClr val="005A90"/>
    <a:srgbClr val="0076BB"/>
    <a:srgbClr val="292B29"/>
    <a:srgbClr val="C5050C"/>
    <a:srgbClr val="0479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160593-A90F-4A41-AFDF-E3734DB77DB2}" v="1" dt="2025-08-07T12:52:05.9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28"/>
    <p:restoredTop sz="86387"/>
  </p:normalViewPr>
  <p:slideViewPr>
    <p:cSldViewPr snapToGrid="0" snapToObjects="1">
      <p:cViewPr varScale="1">
        <p:scale>
          <a:sx n="54" d="100"/>
          <a:sy n="54" d="100"/>
        </p:scale>
        <p:origin x="560" y="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10" d="100"/>
          <a:sy n="110" d="100"/>
        </p:scale>
        <p:origin x="3856"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nny Carlton" userId="eTosIhWGUGcFyKJQgCZJ9EnbeLg/bXe01N3zcBe6hq8=" providerId="None" clId="Web-{52095E2E-9540-41C5-942F-A909ADE28D03}"/>
    <pc:docChg chg="modSld">
      <pc:chgData name="Ginny Carlton" userId="eTosIhWGUGcFyKJQgCZJ9EnbeLg/bXe01N3zcBe6hq8=" providerId="None" clId="Web-{52095E2E-9540-41C5-942F-A909ADE28D03}" dt="2025-08-04T20:08:48.061" v="1"/>
      <pc:docMkLst>
        <pc:docMk/>
      </pc:docMkLst>
      <pc:sldChg chg="modNotes">
        <pc:chgData name="Ginny Carlton" userId="eTosIhWGUGcFyKJQgCZJ9EnbeLg/bXe01N3zcBe6hq8=" providerId="None" clId="Web-{52095E2E-9540-41C5-942F-A909ADE28D03}" dt="2025-08-04T20:08:48.061" v="1"/>
        <pc:sldMkLst>
          <pc:docMk/>
          <pc:sldMk cId="1487772157" sldId="268"/>
        </pc:sldMkLst>
      </pc:sldChg>
    </pc:docChg>
  </pc:docChgLst>
  <pc:docChgLst>
    <pc:chgData name="Ginny Carlton" userId="eTosIhWGUGcFyKJQgCZJ9EnbeLg/bXe01N3zcBe6hq8=" providerId="None" clId="Web-{3E45A181-76F7-4870-B05C-47ED2021917B}"/>
    <pc:docChg chg="modSld">
      <pc:chgData name="Ginny Carlton" userId="eTosIhWGUGcFyKJQgCZJ9EnbeLg/bXe01N3zcBe6hq8=" providerId="None" clId="Web-{3E45A181-76F7-4870-B05C-47ED2021917B}" dt="2025-08-05T20:14:12.354" v="0"/>
      <pc:docMkLst>
        <pc:docMk/>
      </pc:docMkLst>
      <pc:sldChg chg="modNotes">
        <pc:chgData name="Ginny Carlton" userId="eTosIhWGUGcFyKJQgCZJ9EnbeLg/bXe01N3zcBe6hq8=" providerId="None" clId="Web-{3E45A181-76F7-4870-B05C-47ED2021917B}" dt="2025-08-05T20:14:12.354" v="0"/>
        <pc:sldMkLst>
          <pc:docMk/>
          <pc:sldMk cId="1487772157" sldId="26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698BC5-C7A1-3B0E-9377-D8D8A58680B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43FEB50-B249-D967-C3A9-143E6A5BC1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ED2E04-F34B-B944-9514-DCF2CF3644F6}" type="datetimeFigureOut">
              <a:rPr lang="en-US" smtClean="0"/>
              <a:t>2/13/2026</a:t>
            </a:fld>
            <a:endParaRPr lang="en-US"/>
          </a:p>
        </p:txBody>
      </p:sp>
      <p:sp>
        <p:nvSpPr>
          <p:cNvPr id="4" name="Footer Placeholder 3">
            <a:extLst>
              <a:ext uri="{FF2B5EF4-FFF2-40B4-BE49-F238E27FC236}">
                <a16:creationId xmlns:a16="http://schemas.microsoft.com/office/drawing/2014/main" id="{3A2F88BD-4F98-C7DB-58C4-10B6CC000E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14366DA-E14D-6DFE-EBC4-B4CC235627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19BD7FA-ABA2-8549-9E7A-86639CAF8383}" type="slidenum">
              <a:rPr lang="en-US" smtClean="0"/>
              <a:t>‹#›</a:t>
            </a:fld>
            <a:endParaRPr lang="en-US"/>
          </a:p>
        </p:txBody>
      </p:sp>
    </p:spTree>
    <p:extLst>
      <p:ext uri="{BB962C8B-B14F-4D97-AF65-F5344CB8AC3E}">
        <p14:creationId xmlns:p14="http://schemas.microsoft.com/office/powerpoint/2010/main" val="230629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621671-7E6C-7746-AF0D-CD197AFDFB61}" type="datetimeFigureOut">
              <a:rPr lang="en-US" smtClean="0"/>
              <a:t>2/13/2026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80FB02-D9C2-6A4D-8A7B-43D279C71DB2}" type="slidenum">
              <a:rPr lang="en-US" smtClean="0"/>
              <a:t>‹#›</a:t>
            </a:fld>
            <a:endParaRPr lang="en-US"/>
          </a:p>
        </p:txBody>
      </p:sp>
    </p:spTree>
    <p:extLst>
      <p:ext uri="{BB962C8B-B14F-4D97-AF65-F5344CB8AC3E}">
        <p14:creationId xmlns:p14="http://schemas.microsoft.com/office/powerpoint/2010/main" val="2492903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flickr.com/photos/producerjb/43643260870"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x.com/ExplorerJB"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Image Source: </a:t>
            </a:r>
            <a:r>
              <a:rPr lang="en-US" dirty="0">
                <a:solidFill>
                  <a:srgbClr val="444444"/>
                </a:solidFill>
                <a:hlinkClick r:id="rId3">
                  <a:extLst>
                    <a:ext uri="{A12FA001-AC4F-418D-AE19-62706E023703}">
                      <ahyp:hlinkClr xmlns:ahyp="http://schemas.microsoft.com/office/drawing/2018/hyperlinkcolor" val="tx"/>
                    </a:ext>
                  </a:extLst>
                </a:hlinkClick>
              </a:rPr>
              <a:t>https://www.flickr.com/photos/producerjb/43643260870</a:t>
            </a:r>
            <a:r>
              <a:rPr lang="en-US"/>
              <a:t> Racine Breakwater Lighthouse</a:t>
            </a:r>
            <a:endParaRPr lang="en-US">
              <a:solidFill>
                <a:srgbClr val="444444"/>
              </a:solidFill>
            </a:endParaRPr>
          </a:p>
          <a:p>
            <a:r>
              <a:rPr lang="en-US"/>
              <a:t>JB the Explorer  took this photo of the Racine Breakwater Lighthouse in July of 2017 while at the Racine Harbor.</a:t>
            </a:r>
            <a:endParaRPr lang="en-US" dirty="0">
              <a:solidFill>
                <a:srgbClr val="444444"/>
              </a:solidFill>
            </a:endParaRPr>
          </a:p>
          <a:p>
            <a:r>
              <a:rPr lang="en-US"/>
              <a:t>This lighthouse was first lit in November of 1901.</a:t>
            </a:r>
            <a:endParaRPr lang="en-US" dirty="0">
              <a:solidFill>
                <a:srgbClr val="444444"/>
              </a:solidFill>
            </a:endParaRPr>
          </a:p>
          <a:p>
            <a:r>
              <a:rPr lang="en-US"/>
              <a:t>In the distance, you can see the Wind Point Lighthouse.</a:t>
            </a:r>
            <a:endParaRPr lang="en-US" dirty="0">
              <a:solidFill>
                <a:srgbClr val="444444"/>
              </a:solidFill>
            </a:endParaRPr>
          </a:p>
          <a:p>
            <a:endParaRPr lang="en-US" dirty="0">
              <a:solidFill>
                <a:srgbClr val="444444"/>
              </a:solidFill>
            </a:endParaRPr>
          </a:p>
          <a:p>
            <a:r>
              <a:rPr lang="en-US"/>
              <a:t>Image used with written permission by JB the Explorer as provided via JB's Native Garden@PlantNativeWI</a:t>
            </a:r>
            <a:endParaRPr lang="en-US" dirty="0">
              <a:solidFill>
                <a:srgbClr val="444444"/>
              </a:solidFill>
            </a:endParaRPr>
          </a:p>
          <a:p>
            <a:r>
              <a:rPr lang="en-US"/>
              <a:t>Previously on Twitter and now on X </a:t>
            </a:r>
            <a:r>
              <a:rPr lang="en-US" dirty="0">
                <a:solidFill>
                  <a:srgbClr val="444444"/>
                </a:solidFill>
                <a:hlinkClick r:id="rId4"/>
              </a:rPr>
              <a:t>@ExplorerJB</a:t>
            </a:r>
            <a:endParaRPr lang="en-US"/>
          </a:p>
        </p:txBody>
      </p:sp>
      <p:sp>
        <p:nvSpPr>
          <p:cNvPr id="4" name="Slide Number Placeholder 3"/>
          <p:cNvSpPr>
            <a:spLocks noGrp="1"/>
          </p:cNvSpPr>
          <p:nvPr>
            <p:ph type="sldNum" sz="quarter" idx="5"/>
          </p:nvPr>
        </p:nvSpPr>
        <p:spPr/>
        <p:txBody>
          <a:bodyPr/>
          <a:lstStyle/>
          <a:p>
            <a:fld id="{0080FB02-D9C2-6A4D-8A7B-43D279C71DB2}" type="slidenum">
              <a:rPr lang="en-US" smtClean="0"/>
              <a:t>1</a:t>
            </a:fld>
            <a:endParaRPr lang="en-US"/>
          </a:p>
        </p:txBody>
      </p:sp>
    </p:spTree>
    <p:extLst>
      <p:ext uri="{BB962C8B-B14F-4D97-AF65-F5344CB8AC3E}">
        <p14:creationId xmlns:p14="http://schemas.microsoft.com/office/powerpoint/2010/main" val="1886110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Note to educator:</a:t>
            </a:r>
          </a:p>
          <a:p>
            <a:r>
              <a:rPr lang="en-US" sz="1200" kern="1200" dirty="0">
                <a:solidFill>
                  <a:schemeClr val="tx1"/>
                </a:solidFill>
                <a:effectLst/>
                <a:latin typeface="+mn-lt"/>
                <a:ea typeface="+mn-ea"/>
                <a:cs typeface="+mn-cs"/>
              </a:rPr>
              <a:t>Look at the graph. Notice that the Y-axis for this graph is not measured in feet, but rather “feet IGLD 1985.” What does “feet IGLD 1985” mean? The “IGLD” stands for “International Great Lakes Datum,” and as you might expect, 1985 stands for the year 1985.</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Because of movement of the earth's crust, due to isostatic rebound, the "datum" or elevation reference system used to define water levels within the Great Lakes-St. Lawrence River system must be adjusted every 25 to 35 years.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[Note that isostatic rebound is the gradual rising or "bouncing back" of the earth's crust from the weight of the glaciers that covered the Great Lakes-St. Lawrence River region during the last ice age. The rate of isostatic rebound is not uniform across the basin. This movement causes benchmark location measurements to shift, not only with respect to the initial reference point at the Atlantic Ocean, but relative to each other as well</a:t>
            </a:r>
            <a:r>
              <a:rPr lang="en-US" sz="1200" kern="120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new reference zero point of IGLD 1985 is located at Point Rimouski/Father’s Point, Quebec.</a:t>
            </a:r>
            <a:endParaRPr lang="en-US" dirty="0"/>
          </a:p>
          <a:p>
            <a:endParaRPr lang="en-US" dirty="0"/>
          </a:p>
          <a:p>
            <a:r>
              <a:rPr lang="en-US" dirty="0"/>
              <a:t>Graph source: Wisconsin Sea Grant, Adam </a:t>
            </a:r>
            <a:r>
              <a:rPr lang="en-US" dirty="0" err="1"/>
              <a:t>Bechle</a:t>
            </a: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0080FB02-D9C2-6A4D-8A7B-43D279C71DB2}" type="slidenum">
              <a:rPr lang="en-US" smtClean="0"/>
              <a:t>2</a:t>
            </a:fld>
            <a:endParaRPr lang="en-US"/>
          </a:p>
        </p:txBody>
      </p:sp>
    </p:spTree>
    <p:extLst>
      <p:ext uri="{BB962C8B-B14F-4D97-AF65-F5344CB8AC3E}">
        <p14:creationId xmlns:p14="http://schemas.microsoft.com/office/powerpoint/2010/main" val="1056743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_light">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189799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4012849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FDC5FCF3-F5B7-E967-D679-9013BC04E2C3}"/>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818E3B95-7468-41C8-1B2D-F886214B6499}"/>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2828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354491D6-E5D5-8E44-ACE0-B8D7C96E218D}"/>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8BA14F39-815F-A386-AA98-5F1B7E1E8C23}"/>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57397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BCD25FC1-0A66-371C-124E-93E0BC1650C0}"/>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7AEA9A4E-7232-02BC-7D40-6726A5D826F9}"/>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68086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0" y="457200"/>
            <a:ext cx="10668000" cy="1066800"/>
          </a:xfrm>
        </p:spPr>
        <p:txBody>
          <a:bodyPr>
            <a:normAutofit/>
          </a:bodyPr>
          <a:lstStyle>
            <a:lvl1pPr>
              <a:defRPr sz="3400" b="1" i="0">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4" name="Footer Placeholder 3"/>
          <p:cNvSpPr>
            <a:spLocks noGrp="1"/>
          </p:cNvSpPr>
          <p:nvPr>
            <p:ph type="ftr" sz="quarter" idx="11"/>
          </p:nvPr>
        </p:nvSpPr>
        <p:spPr>
          <a:xfrm>
            <a:off x="0" y="6505056"/>
            <a:ext cx="12192000" cy="352943"/>
          </a:xfrm>
          <a:solidFill>
            <a:srgbClr val="555556"/>
          </a:solidFill>
        </p:spPr>
        <p:txBody>
          <a:bodyPr/>
          <a:lstStyle>
            <a:lvl1pPr algn="l">
              <a:defRPr>
                <a:latin typeface="+mn-lt"/>
              </a:defRPr>
            </a:lvl1pPr>
          </a:lstStyle>
          <a:p>
            <a:r>
              <a:rPr lang="en-US"/>
              <a:t>Lake Michigan Water Levels</a:t>
            </a:r>
            <a:endParaRPr lang="en-US" dirty="0"/>
          </a:p>
        </p:txBody>
      </p:sp>
    </p:spTree>
    <p:extLst>
      <p:ext uri="{BB962C8B-B14F-4D97-AF65-F5344CB8AC3E}">
        <p14:creationId xmlns:p14="http://schemas.microsoft.com/office/powerpoint/2010/main" val="275383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640FCD5-C184-661A-65E4-F02AC705DA2C}"/>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495300" y="457200"/>
            <a:ext cx="10668000" cy="1066800"/>
          </a:xfrm>
        </p:spPr>
        <p:txBody>
          <a:bodyPr>
            <a:normAutofit/>
          </a:bodyPr>
          <a:lstStyle>
            <a:lvl1pPr>
              <a:defRPr sz="3400" b="1" i="0">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4" name="Footer Placeholder 3"/>
          <p:cNvSpPr>
            <a:spLocks noGrp="1"/>
          </p:cNvSpPr>
          <p:nvPr>
            <p:ph type="ftr" sz="quarter" idx="11"/>
          </p:nvPr>
        </p:nvSpPr>
        <p:spPr>
          <a:xfrm>
            <a:off x="0" y="6505056"/>
            <a:ext cx="12192000" cy="352943"/>
          </a:xfrm>
          <a:solidFill>
            <a:srgbClr val="555556"/>
          </a:solidFill>
        </p:spPr>
        <p:txBody>
          <a:bodyPr/>
          <a:lstStyle>
            <a:lvl1pPr algn="l">
              <a:defRPr/>
            </a:lvl1pPr>
          </a:lstStyle>
          <a:p>
            <a:r>
              <a:rPr lang="en-US"/>
              <a:t>Lake Michigan Water Levels</a:t>
            </a:r>
            <a:endParaRPr lang="en-US" dirty="0"/>
          </a:p>
        </p:txBody>
      </p:sp>
      <p:sp>
        <p:nvSpPr>
          <p:cNvPr id="5" name="Rectangle 4">
            <a:extLst>
              <a:ext uri="{FF2B5EF4-FFF2-40B4-BE49-F238E27FC236}">
                <a16:creationId xmlns:a16="http://schemas.microsoft.com/office/drawing/2014/main" id="{0205E45F-0A0C-13F5-60D5-42E42356E64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D828646-5E83-DFB4-73B2-EE513A2F4583}"/>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95172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1" y="6505056"/>
            <a:ext cx="12192001" cy="352944"/>
          </a:xfrm>
          <a:solidFill>
            <a:srgbClr val="555556"/>
          </a:solidFill>
        </p:spPr>
        <p:txBody>
          <a:bodyPr/>
          <a:lstStyle>
            <a:lvl1pPr algn="l">
              <a:defRPr>
                <a:latin typeface="+mn-lt"/>
              </a:defRPr>
            </a:lvl1pPr>
          </a:lstStyle>
          <a:p>
            <a:r>
              <a:rPr lang="en-US"/>
              <a:t>Lake Michigan Water Levels</a:t>
            </a:r>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Tree>
    <p:extLst>
      <p:ext uri="{BB962C8B-B14F-4D97-AF65-F5344CB8AC3E}">
        <p14:creationId xmlns:p14="http://schemas.microsoft.com/office/powerpoint/2010/main" val="32584700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304491-A3C0-C7C4-7EE8-FAE5B2FD9376}"/>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2"/>
          <p:cNvSpPr>
            <a:spLocks noGrp="1"/>
          </p:cNvSpPr>
          <p:nvPr>
            <p:ph type="ftr" sz="quarter" idx="11"/>
          </p:nvPr>
        </p:nvSpPr>
        <p:spPr>
          <a:solidFill>
            <a:srgbClr val="555556"/>
          </a:solidFill>
        </p:spPr>
        <p:txBody>
          <a:bodyPr/>
          <a:lstStyle>
            <a:lvl1pPr algn="l">
              <a:defRPr/>
            </a:lvl1pPr>
          </a:lstStyle>
          <a:p>
            <a:r>
              <a:rPr lang="en-US"/>
              <a:t>Lake Michigan Water Levels</a:t>
            </a:r>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
        <p:nvSpPr>
          <p:cNvPr id="5" name="Rectangle 4">
            <a:extLst>
              <a:ext uri="{FF2B5EF4-FFF2-40B4-BE49-F238E27FC236}">
                <a16:creationId xmlns:a16="http://schemas.microsoft.com/office/drawing/2014/main" id="{F3910EE9-65E2-EE58-DA6C-093CD54FE9B9}"/>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971C543-C8AE-D43A-4F0C-60B5A2594D54}"/>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70224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_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304491-A3C0-C7C4-7EE8-FAE5B2FD9376}"/>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Tree>
    <p:extLst>
      <p:ext uri="{BB962C8B-B14F-4D97-AF65-F5344CB8AC3E}">
        <p14:creationId xmlns:p14="http://schemas.microsoft.com/office/powerpoint/2010/main" val="30460240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
        <p:nvSpPr>
          <p:cNvPr id="5" name="Rectangle 4">
            <a:extLst>
              <a:ext uri="{FF2B5EF4-FFF2-40B4-BE49-F238E27FC236}">
                <a16:creationId xmlns:a16="http://schemas.microsoft.com/office/drawing/2014/main" id="{B71F313B-AA51-F456-A1D7-937544C0AB8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22900485-81C9-613C-0BE3-7F5C29B86143}"/>
              </a:ext>
            </a:extLst>
          </p:cNvPr>
          <p:cNvPicPr>
            <a:picLocks noChangeAspect="1"/>
          </p:cNvPicPr>
          <p:nvPr/>
        </p:nvPicPr>
        <p:blipFill>
          <a:blip r:embed="rId2"/>
          <a:srcRect/>
          <a:stretch/>
        </p:blipFill>
        <p:spPr>
          <a:xfrm>
            <a:off x="5161548" y="2639930"/>
            <a:ext cx="2139741" cy="1872275"/>
          </a:xfrm>
          <a:prstGeom prst="rect">
            <a:avLst/>
          </a:prstGeom>
        </p:spPr>
      </p:pic>
      <p:sp>
        <p:nvSpPr>
          <p:cNvPr id="7" name="Rectangle 6">
            <a:extLst>
              <a:ext uri="{FF2B5EF4-FFF2-40B4-BE49-F238E27FC236}">
                <a16:creationId xmlns:a16="http://schemas.microsoft.com/office/drawing/2014/main" id="{9B76D3BD-B9E6-35C9-DF44-EFAA0DD42539}"/>
              </a:ext>
              <a:ext uri="{C183D7F6-B498-43B3-948B-1728B52AA6E4}">
                <adec:decorative xmlns:adec="http://schemas.microsoft.com/office/drawing/2017/decorative" val="1"/>
              </a:ext>
            </a:extLst>
          </p:cNvPr>
          <p:cNvSpPr/>
          <p:nvPr userDrawn="1"/>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972E9A4A-303E-9DA7-C5C6-64D9FC8A549E}"/>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3382354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4" name="Text Placeholder 2">
            <a:extLst>
              <a:ext uri="{FF2B5EF4-FFF2-40B4-BE49-F238E27FC236}">
                <a16:creationId xmlns:a16="http://schemas.microsoft.com/office/drawing/2014/main" id="{995EAFAB-6182-D22C-B840-5FCAEE17A0E3}"/>
              </a:ext>
            </a:extLst>
          </p:cNvPr>
          <p:cNvSpPr>
            <a:spLocks noGrp="1"/>
          </p:cNvSpPr>
          <p:nvPr>
            <p:ph type="body" sz="quarter" idx="13"/>
          </p:nvPr>
        </p:nvSpPr>
        <p:spPr>
          <a:xfrm>
            <a:off x="851889" y="5953913"/>
            <a:ext cx="10311412" cy="701876"/>
          </a:xfrm>
        </p:spPr>
        <p:txBody>
          <a:bodyPr anchor="b">
            <a:noAutofit/>
          </a:bodyPr>
          <a:lstStyle>
            <a:lvl1pPr marL="0" indent="0">
              <a:buNone/>
              <a:defRPr>
                <a:solidFill>
                  <a:schemeClr val="bg1"/>
                </a:solidFill>
              </a:defRPr>
            </a:lvl1pPr>
          </a:lstStyle>
          <a:p>
            <a:pPr lvl="0">
              <a:lnSpc>
                <a:spcPct val="120000"/>
              </a:lnSpc>
              <a:spcBef>
                <a:spcPts val="0"/>
              </a:spcBef>
              <a:spcAft>
                <a:spcPts val="500"/>
              </a:spcAft>
            </a:pPr>
            <a:r>
              <a:rPr lang="en-US" sz="800" b="0"/>
              <a:t>Click to edit Master text styles</a:t>
            </a:r>
          </a:p>
        </p:txBody>
      </p:sp>
      <p:pic>
        <p:nvPicPr>
          <p:cNvPr id="5" name="Picture 4">
            <a:extLst>
              <a:ext uri="{FF2B5EF4-FFF2-40B4-BE49-F238E27FC236}">
                <a16:creationId xmlns:a16="http://schemas.microsoft.com/office/drawing/2014/main" id="{A0A05B08-FC21-4E3A-3191-CE397DA36DF9}"/>
              </a:ext>
              <a:ext uri="{C183D7F6-B498-43B3-948B-1728B52AA6E4}">
                <adec:decorative xmlns:adec="http://schemas.microsoft.com/office/drawing/2017/decorative" val="1"/>
              </a:ext>
            </a:extLst>
          </p:cNvPr>
          <p:cNvPicPr>
            <a:picLocks noChangeAspect="1"/>
          </p:cNvPicPr>
          <p:nvPr/>
        </p:nvPicPr>
        <p:blipFill>
          <a:blip r:embed="rId3">
            <a:alphaModFix amt="35000"/>
            <a:extLst>
              <a:ext uri="{BEBA8EAE-BF5A-486C-A8C5-ECC9F3942E4B}">
                <a14:imgProps xmlns:a14="http://schemas.microsoft.com/office/drawing/2010/main">
                  <a14:imgLayer r:embed="rId4">
                    <a14:imgEffect>
                      <a14:artisticMarker/>
                    </a14:imgEffect>
                    <a14:imgEffect>
                      <a14:saturation sat="0"/>
                    </a14:imgEffect>
                  </a14:imgLayer>
                </a14:imgProps>
              </a:ext>
            </a:extLst>
          </a:blip>
          <a:stretch>
            <a:fillRect/>
          </a:stretch>
        </p:blipFill>
        <p:spPr>
          <a:xfrm>
            <a:off x="10977049" y="5128139"/>
            <a:ext cx="1133175" cy="495764"/>
          </a:xfrm>
          <a:prstGeom prst="rect">
            <a:avLst/>
          </a:prstGeom>
        </p:spPr>
      </p:pic>
      <p:sp>
        <p:nvSpPr>
          <p:cNvPr id="3" name="Rectangle 2">
            <a:extLst>
              <a:ext uri="{FF2B5EF4-FFF2-40B4-BE49-F238E27FC236}">
                <a16:creationId xmlns:a16="http://schemas.microsoft.com/office/drawing/2014/main" id="{8F7597B0-9779-EBBB-CDA9-F2B066DA023E}"/>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CB155F3-EEAD-B71F-A849-B0292F15196B}"/>
              </a:ext>
              <a:ext uri="{C183D7F6-B498-43B3-948B-1728B52AA6E4}">
                <adec:decorative xmlns:adec="http://schemas.microsoft.com/office/drawing/2017/decorative" val="1"/>
              </a:ext>
            </a:extLst>
          </p:cNvPr>
          <p:cNvSpPr/>
          <p:nvPr userDrawn="1"/>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301019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161548" y="2639930"/>
            <a:ext cx="2139741" cy="1872275"/>
          </a:xfrm>
          <a:prstGeom prst="rect">
            <a:avLst/>
          </a:prstGeom>
        </p:spPr>
      </p:pic>
      <p:sp>
        <p:nvSpPr>
          <p:cNvPr id="3" name="Rectangle 2">
            <a:extLst>
              <a:ext uri="{FF2B5EF4-FFF2-40B4-BE49-F238E27FC236}">
                <a16:creationId xmlns:a16="http://schemas.microsoft.com/office/drawing/2014/main" id="{020E9614-33FD-1A33-FE78-8A8A0EE59EAF}"/>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 gray background">
            <a:extLst>
              <a:ext uri="{FF2B5EF4-FFF2-40B4-BE49-F238E27FC236}">
                <a16:creationId xmlns:a16="http://schemas.microsoft.com/office/drawing/2014/main" id="{24B8EF2D-74F0-E6AA-DB81-BDDBC83867E5}"/>
              </a:ext>
            </a:extLst>
          </p:cNvPr>
          <p:cNvPicPr>
            <a:picLocks noChangeAspect="1"/>
          </p:cNvPicPr>
          <p:nvPr/>
        </p:nvPicPr>
        <p:blipFill>
          <a:blip r:embed="rId2"/>
          <a:srcRect/>
          <a:stretch/>
        </p:blipFill>
        <p:spPr>
          <a:xfrm>
            <a:off x="5161548" y="2639930"/>
            <a:ext cx="2139741" cy="1872275"/>
          </a:xfrm>
          <a:prstGeom prst="rect">
            <a:avLst/>
          </a:prstGeom>
        </p:spPr>
      </p:pic>
      <p:sp>
        <p:nvSpPr>
          <p:cNvPr id="7" name="Rectangle 6">
            <a:extLst>
              <a:ext uri="{FF2B5EF4-FFF2-40B4-BE49-F238E27FC236}">
                <a16:creationId xmlns:a16="http://schemas.microsoft.com/office/drawing/2014/main" id="{109FC892-06BE-90B8-8851-F202544954E6}"/>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 gray background">
            <a:extLst>
              <a:ext uri="{FF2B5EF4-FFF2-40B4-BE49-F238E27FC236}">
                <a16:creationId xmlns:a16="http://schemas.microsoft.com/office/drawing/2014/main" id="{D85C2B8E-80E1-7BDB-D3A8-380F8C31BDD1}"/>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27561530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1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295281" y="2639930"/>
            <a:ext cx="1872275" cy="1872275"/>
          </a:xfrm>
          <a:prstGeom prst="rect">
            <a:avLst/>
          </a:prstGeom>
        </p:spPr>
      </p:pic>
      <p:sp>
        <p:nvSpPr>
          <p:cNvPr id="3" name="Rectangle 2">
            <a:extLst>
              <a:ext uri="{FF2B5EF4-FFF2-40B4-BE49-F238E27FC236}">
                <a16:creationId xmlns:a16="http://schemas.microsoft.com/office/drawing/2014/main" id="{BD7EDD83-5CB3-01A6-25AC-573FEF3A086D}"/>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55DB2A53-E213-BE24-3E97-E376C1B9DF7F}"/>
              </a:ext>
            </a:extLst>
          </p:cNvPr>
          <p:cNvPicPr>
            <a:picLocks noChangeAspect="1"/>
          </p:cNvPicPr>
          <p:nvPr/>
        </p:nvPicPr>
        <p:blipFill>
          <a:blip r:embed="rId2"/>
          <a:srcRect/>
          <a:stretch/>
        </p:blipFill>
        <p:spPr>
          <a:xfrm>
            <a:off x="5295281" y="2639930"/>
            <a:ext cx="1872275" cy="1872275"/>
          </a:xfrm>
          <a:prstGeom prst="rect">
            <a:avLst/>
          </a:prstGeom>
        </p:spPr>
      </p:pic>
      <p:sp>
        <p:nvSpPr>
          <p:cNvPr id="7" name="Rectangle 6">
            <a:extLst>
              <a:ext uri="{FF2B5EF4-FFF2-40B4-BE49-F238E27FC236}">
                <a16:creationId xmlns:a16="http://schemas.microsoft.com/office/drawing/2014/main" id="{410F666F-A89D-63DA-F192-E3A91B445471}"/>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A08941EF-326D-8C9D-A3E0-F1AAE3EC4275}"/>
              </a:ext>
            </a:extLst>
          </p:cNvPr>
          <p:cNvPicPr>
            <a:picLocks noChangeAspect="1"/>
          </p:cNvPicPr>
          <p:nvPr userDrawn="1"/>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29853859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3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Lake Michigan Water Levels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17887229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_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3" name="Rectangle 2">
            <a:extLst>
              <a:ext uri="{FF2B5EF4-FFF2-40B4-BE49-F238E27FC236}">
                <a16:creationId xmlns:a16="http://schemas.microsoft.com/office/drawing/2014/main" id="{D0F531DC-EAD2-08A5-52AF-3C6E458C771D}"/>
              </a:ext>
              <a:ext uri="{C183D7F6-B498-43B3-948B-1728B52AA6E4}">
                <adec:decorative xmlns:adec="http://schemas.microsoft.com/office/drawing/2017/decorative" val="1"/>
              </a:ext>
            </a:extLst>
          </p:cNvPr>
          <p:cNvSpPr/>
          <p:nvPr userDrawn="1"/>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28027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p:nvPicPr>
        <p:blipFill>
          <a:blip r:embed="rId2"/>
          <a:srcRect/>
          <a:stretch/>
        </p:blipFill>
        <p:spPr>
          <a:xfrm>
            <a:off x="10788541" y="0"/>
            <a:ext cx="1155700" cy="1155700"/>
          </a:xfrm>
          <a:prstGeom prst="rect">
            <a:avLst/>
          </a:prstGeom>
        </p:spPr>
      </p:pic>
      <p:sp>
        <p:nvSpPr>
          <p:cNvPr id="5" name="Rectangle 4">
            <a:extLst>
              <a:ext uri="{FF2B5EF4-FFF2-40B4-BE49-F238E27FC236}">
                <a16:creationId xmlns:a16="http://schemas.microsoft.com/office/drawing/2014/main" id="{9F790487-BC00-B695-41C1-69CCA8D38AAD}"/>
              </a:ext>
              <a:ext uri="{C183D7F6-B498-43B3-948B-1728B52AA6E4}">
                <adec:decorative xmlns:adec="http://schemas.microsoft.com/office/drawing/2017/decorative" val="1"/>
              </a:ext>
            </a:extLst>
          </p:cNvPr>
          <p:cNvSpPr/>
          <p:nvPr userDrawn="1"/>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C152A973-F90A-8CF9-5A5B-C53BE2A2BD44}"/>
              </a:ext>
            </a:extLst>
          </p:cNvPr>
          <p:cNvPicPr>
            <a:picLocks noChangeAspect="1"/>
          </p:cNvPicPr>
          <p:nvPr userDrawn="1"/>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39969355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4_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Lake Michigan Water Levels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3" name="Rectangle 2">
            <a:extLst>
              <a:ext uri="{FF2B5EF4-FFF2-40B4-BE49-F238E27FC236}">
                <a16:creationId xmlns:a16="http://schemas.microsoft.com/office/drawing/2014/main" id="{514BC53E-0076-5A00-F30F-EE35000AE715}"/>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34017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_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Lake Michigan Water Levels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3125488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4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Lake Michigan Water Levels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4" name="Rectangle 3">
            <a:extLst>
              <a:ext uri="{FF2B5EF4-FFF2-40B4-BE49-F238E27FC236}">
                <a16:creationId xmlns:a16="http://schemas.microsoft.com/office/drawing/2014/main" id="{4F89452A-D222-D9E5-9D72-DDFCDB9D1E44}"/>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99268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2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EDBAA552-B2A5-AB44-38BF-E2D822041C70}"/>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605421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3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E2744F29-151F-2A3D-7A8B-333562B07631}"/>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3940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Slide_light">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2BFF3FA-3EA8-B8D1-9427-A6FB58ADDC8D}"/>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35645476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1_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66C8418D-D78C-9BE9-F072-31F46BDF7DF0}"/>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87235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1_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
        <p:nvSpPr>
          <p:cNvPr id="5" name="Rectangle 4">
            <a:extLst>
              <a:ext uri="{FF2B5EF4-FFF2-40B4-BE49-F238E27FC236}">
                <a16:creationId xmlns:a16="http://schemas.microsoft.com/office/drawing/2014/main" id="{00E5E72F-1517-6889-D13E-E7F1A6412AE8}"/>
              </a:ext>
              <a:ext uri="{C183D7F6-B498-43B3-948B-1728B52AA6E4}">
                <adec:decorative xmlns:adec="http://schemas.microsoft.com/office/drawing/2017/decorative" val="1"/>
              </a:ext>
            </a:extLst>
          </p:cNvPr>
          <p:cNvSpPr/>
          <p:nvPr userDrawn="1"/>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39D56C84-2326-DD98-EF04-150BE9A3A904}"/>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5989230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2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161548" y="2639930"/>
            <a:ext cx="2139741" cy="1872275"/>
          </a:xfrm>
          <a:prstGeom prst="rect">
            <a:avLst/>
          </a:prstGeom>
        </p:spPr>
      </p:pic>
      <p:sp>
        <p:nvSpPr>
          <p:cNvPr id="3" name="Rectangle 2">
            <a:extLst>
              <a:ext uri="{FF2B5EF4-FFF2-40B4-BE49-F238E27FC236}">
                <a16:creationId xmlns:a16="http://schemas.microsoft.com/office/drawing/2014/main" id="{5AE1551F-B170-C6BD-6664-19F1906F0DA1}"/>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 gray background">
            <a:extLst>
              <a:ext uri="{FF2B5EF4-FFF2-40B4-BE49-F238E27FC236}">
                <a16:creationId xmlns:a16="http://schemas.microsoft.com/office/drawing/2014/main" id="{B5186D11-3120-D884-1D4B-68BC00998D65}"/>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3966189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3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295281" y="2639930"/>
            <a:ext cx="1872275" cy="1872275"/>
          </a:xfrm>
          <a:prstGeom prst="rect">
            <a:avLst/>
          </a:prstGeom>
        </p:spPr>
      </p:pic>
      <p:sp>
        <p:nvSpPr>
          <p:cNvPr id="3" name="Rectangle 2">
            <a:extLst>
              <a:ext uri="{FF2B5EF4-FFF2-40B4-BE49-F238E27FC236}">
                <a16:creationId xmlns:a16="http://schemas.microsoft.com/office/drawing/2014/main" id="{5465A9B7-6B87-77F2-1A3E-7DAE648D93EA}"/>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5488E824-5E76-F388-BD68-9D18851BF122}"/>
              </a:ext>
            </a:extLst>
          </p:cNvPr>
          <p:cNvPicPr>
            <a:picLocks noChangeAspect="1"/>
          </p:cNvPicPr>
          <p:nvPr userDrawn="1"/>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29497883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_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userDrawn="1"/>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4126455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userDrawn="1"/>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userDrawn="1"/>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34379249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5_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Lake Michigan Water Levels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362628391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6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Lake Michigan Water Levels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13939529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5_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Lake Michigan Water Levels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7407670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6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Lake Michigan Water Levels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46950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p:nvPicPr>
        <p:blipFill>
          <a:blip r:embed="rId2"/>
          <a:srcRect/>
          <a:stretch/>
        </p:blipFill>
        <p:spPr>
          <a:xfrm>
            <a:off x="10788541" y="0"/>
            <a:ext cx="1155700" cy="1155700"/>
          </a:xfrm>
          <a:prstGeom prst="rect">
            <a:avLst/>
          </a:prstGeom>
        </p:spPr>
      </p:pic>
      <p:sp>
        <p:nvSpPr>
          <p:cNvPr id="5" name="Rectangle 4">
            <a:extLst>
              <a:ext uri="{FF2B5EF4-FFF2-40B4-BE49-F238E27FC236}">
                <a16:creationId xmlns:a16="http://schemas.microsoft.com/office/drawing/2014/main" id="{0383BF28-FA8A-1032-4D94-60B23160E948}"/>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EFA19507-D6EF-4135-6D70-4BF172810D5D}"/>
              </a:ext>
            </a:extLst>
          </p:cNvPr>
          <p:cNvPicPr>
            <a:picLocks noChangeAspect="1"/>
          </p:cNvPicPr>
          <p:nvPr/>
        </p:nvPicPr>
        <p:blipFill>
          <a:blip r:embed="rId2"/>
          <a:srcRect/>
          <a:stretch/>
        </p:blipFill>
        <p:spPr>
          <a:xfrm>
            <a:off x="10788541" y="0"/>
            <a:ext cx="1155700" cy="1155700"/>
          </a:xfrm>
          <a:prstGeom prst="rect">
            <a:avLst/>
          </a:prstGeom>
        </p:spPr>
      </p:pic>
      <p:sp>
        <p:nvSpPr>
          <p:cNvPr id="7" name="Rectangle 6">
            <a:extLst>
              <a:ext uri="{FF2B5EF4-FFF2-40B4-BE49-F238E27FC236}">
                <a16:creationId xmlns:a16="http://schemas.microsoft.com/office/drawing/2014/main" id="{4CC5745D-2B44-5742-6AF7-2F0F9FAD345D}"/>
              </a:ext>
              <a:ext uri="{C183D7F6-B498-43B3-948B-1728B52AA6E4}">
                <adec:decorative xmlns:adec="http://schemas.microsoft.com/office/drawing/2017/decorative" val="1"/>
              </a:ext>
            </a:extLst>
          </p:cNvPr>
          <p:cNvSpPr/>
          <p:nvPr userDrawn="1"/>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96704F27-6ACC-132B-0FDE-82682CCAD2AD}"/>
              </a:ext>
            </a:extLst>
          </p:cNvPr>
          <p:cNvPicPr>
            <a:picLocks noChangeAspect="1"/>
          </p:cNvPicPr>
          <p:nvPr userDrawn="1"/>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378323312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Tree>
    <p:extLst>
      <p:ext uri="{BB962C8B-B14F-4D97-AF65-F5344CB8AC3E}">
        <p14:creationId xmlns:p14="http://schemas.microsoft.com/office/powerpoint/2010/main" val="28924274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5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9082965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23757103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2_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userDrawn="1"/>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Tree>
    <p:extLst>
      <p:ext uri="{BB962C8B-B14F-4D97-AF65-F5344CB8AC3E}">
        <p14:creationId xmlns:p14="http://schemas.microsoft.com/office/powerpoint/2010/main" val="25831203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4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23148270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5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userDrawn="1"/>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4114244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defRPr>
                <a:latin typeface="+mn-lt"/>
                <a:cs typeface="Arial" panose="020B0604020202020204" pitchFamily="34" charset="0"/>
              </a:defRPr>
            </a:lvl1pPr>
          </a:lstStyle>
          <a:p>
            <a:r>
              <a:rPr lang="en-US"/>
              <a:t>Lake Michigan Water Levels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935464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Lake Michigan Water Levels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233653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179286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Lake Michigan Water Levels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2334475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Lake Michigan Water Levels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72586984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image" Target="../media/image1.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457200"/>
            <a:ext cx="10668000" cy="1066800"/>
          </a:xfrm>
          <a:prstGeom prst="rect">
            <a:avLst/>
          </a:prstGeom>
        </p:spPr>
        <p:txBody>
          <a:bodyPr vert="horz" lIns="0" tIns="45720" rIns="0" bIns="0" rtlCol="0" anchor="b" anchorCtr="0">
            <a:normAutofit/>
          </a:bodyPr>
          <a:lstStyle/>
          <a:p>
            <a:endParaRPr lang="en-US" dirty="0"/>
          </a:p>
        </p:txBody>
      </p:sp>
      <p:sp>
        <p:nvSpPr>
          <p:cNvPr id="3" name="Text Placeholder 2"/>
          <p:cNvSpPr>
            <a:spLocks noGrp="1"/>
          </p:cNvSpPr>
          <p:nvPr>
            <p:ph type="body" idx="1"/>
          </p:nvPr>
        </p:nvSpPr>
        <p:spPr>
          <a:xfrm>
            <a:off x="1485900" y="1828799"/>
            <a:ext cx="9677400" cy="4457701"/>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0" y="6505056"/>
            <a:ext cx="12192000" cy="352943"/>
          </a:xfrm>
          <a:prstGeom prst="rect">
            <a:avLst/>
          </a:prstGeom>
          <a:solidFill>
            <a:srgbClr val="555556"/>
          </a:solidFill>
          <a:ln>
            <a:noFill/>
          </a:ln>
        </p:spPr>
        <p:txBody>
          <a:bodyPr vert="horz" wrap="square" lIns="91440" tIns="64008" rIns="91440" bIns="64008" rtlCol="0" anchor="ctr">
            <a:spAutoFit/>
          </a:bodyPr>
          <a:lstStyle>
            <a:lvl1pPr algn="l">
              <a:defRPr sz="1400" b="0" i="0">
                <a:solidFill>
                  <a:schemeClr val="bg1"/>
                </a:solidFill>
                <a:latin typeface="+mn-lt"/>
                <a:ea typeface="Red Hat Text" panose="02010303040201060303" pitchFamily="2" charset="0"/>
                <a:cs typeface="Red Hat Text" panose="02010303040201060303" pitchFamily="2" charset="0"/>
              </a:defRPr>
            </a:lvl1pPr>
          </a:lstStyle>
          <a:p>
            <a:r>
              <a:rPr lang="en-US"/>
              <a:t>Lake Michigan Water Levels</a:t>
            </a:r>
            <a:endParaRPr lang="en-US" dirty="0"/>
          </a:p>
        </p:txBody>
      </p:sp>
      <p:pic>
        <p:nvPicPr>
          <p:cNvPr id="8" name="Picture 7" descr="University of Wisconsin Sea Grant logo in white text on an orange background">
            <a:extLst>
              <a:ext uri="{FF2B5EF4-FFF2-40B4-BE49-F238E27FC236}">
                <a16:creationId xmlns:a16="http://schemas.microsoft.com/office/drawing/2014/main" id="{0E552B7F-AB27-DB49-8004-05CB28567967}"/>
              </a:ext>
            </a:extLst>
          </p:cNvPr>
          <p:cNvPicPr>
            <a:picLocks noChangeAspect="1"/>
          </p:cNvPicPr>
          <p:nvPr/>
        </p:nvPicPr>
        <p:blipFill>
          <a:blip r:embed="rId47"/>
          <a:srcRect/>
          <a:stretch/>
        </p:blipFill>
        <p:spPr>
          <a:xfrm>
            <a:off x="10788541" y="0"/>
            <a:ext cx="1155700" cy="1155700"/>
          </a:xfrm>
          <a:prstGeom prst="rect">
            <a:avLst/>
          </a:prstGeom>
        </p:spPr>
      </p:pic>
      <p:pic>
        <p:nvPicPr>
          <p:cNvPr id="4" name="Picture 3" descr="University of Wisconsin Sea Grant logo in white text on an orange background">
            <a:extLst>
              <a:ext uri="{FF2B5EF4-FFF2-40B4-BE49-F238E27FC236}">
                <a16:creationId xmlns:a16="http://schemas.microsoft.com/office/drawing/2014/main" id="{8BF61B63-9D5E-A295-2037-7676A81FAF9D}"/>
              </a:ext>
            </a:extLst>
          </p:cNvPr>
          <p:cNvPicPr>
            <a:picLocks noChangeAspect="1"/>
          </p:cNvPicPr>
          <p:nvPr/>
        </p:nvPicPr>
        <p:blipFill>
          <a:blip r:embed="rId47"/>
          <a:srcRect/>
          <a:stretch/>
        </p:blipFill>
        <p:spPr>
          <a:xfrm>
            <a:off x="10788541" y="0"/>
            <a:ext cx="1155700" cy="1155700"/>
          </a:xfrm>
          <a:prstGeom prst="rect">
            <a:avLst/>
          </a:prstGeom>
        </p:spPr>
      </p:pic>
      <p:pic>
        <p:nvPicPr>
          <p:cNvPr id="6" name="Picture 5" descr="University of Wisconsin Sea Grant logo in white text on an orange background">
            <a:extLst>
              <a:ext uri="{FF2B5EF4-FFF2-40B4-BE49-F238E27FC236}">
                <a16:creationId xmlns:a16="http://schemas.microsoft.com/office/drawing/2014/main" id="{E73ADCDF-6A19-1F3B-1EDA-3AEA17EBD152}"/>
              </a:ext>
            </a:extLst>
          </p:cNvPr>
          <p:cNvPicPr>
            <a:picLocks noChangeAspect="1"/>
          </p:cNvPicPr>
          <p:nvPr userDrawn="1"/>
        </p:nvPicPr>
        <p:blipFill>
          <a:blip r:embed="rId47"/>
          <a:srcRect/>
          <a:stretch/>
        </p:blipFill>
        <p:spPr>
          <a:xfrm>
            <a:off x="10788541" y="0"/>
            <a:ext cx="1155700" cy="1155700"/>
          </a:xfrm>
          <a:prstGeom prst="rect">
            <a:avLst/>
          </a:prstGeom>
        </p:spPr>
      </p:pic>
    </p:spTree>
    <p:extLst>
      <p:ext uri="{BB962C8B-B14F-4D97-AF65-F5344CB8AC3E}">
        <p14:creationId xmlns:p14="http://schemas.microsoft.com/office/powerpoint/2010/main" val="734761676"/>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 id="2147483725" r:id="rId18"/>
    <p:sldLayoutId id="2147483726" r:id="rId19"/>
    <p:sldLayoutId id="2147483727" r:id="rId20"/>
    <p:sldLayoutId id="2147483728" r:id="rId21"/>
    <p:sldLayoutId id="2147483729" r:id="rId22"/>
    <p:sldLayoutId id="2147483730" r:id="rId23"/>
    <p:sldLayoutId id="2147483731" r:id="rId24"/>
    <p:sldLayoutId id="2147483732" r:id="rId25"/>
    <p:sldLayoutId id="2147483733" r:id="rId26"/>
    <p:sldLayoutId id="2147483734" r:id="rId27"/>
    <p:sldLayoutId id="2147483735" r:id="rId28"/>
    <p:sldLayoutId id="2147483736" r:id="rId29"/>
    <p:sldLayoutId id="2147483737" r:id="rId30"/>
    <p:sldLayoutId id="2147483738" r:id="rId31"/>
    <p:sldLayoutId id="2147483739" r:id="rId32"/>
    <p:sldLayoutId id="2147483740" r:id="rId33"/>
    <p:sldLayoutId id="2147483661" r:id="rId34"/>
    <p:sldLayoutId id="2147483672" r:id="rId35"/>
    <p:sldLayoutId id="2147483662" r:id="rId36"/>
    <p:sldLayoutId id="2147483681" r:id="rId37"/>
    <p:sldLayoutId id="2147483674" r:id="rId38"/>
    <p:sldLayoutId id="2147483682" r:id="rId39"/>
    <p:sldLayoutId id="2147483663" r:id="rId40"/>
    <p:sldLayoutId id="2147483678" r:id="rId41"/>
    <p:sldLayoutId id="2147483673" r:id="rId42"/>
    <p:sldLayoutId id="2147483676" r:id="rId43"/>
    <p:sldLayoutId id="2147483677" r:id="rId44"/>
    <p:sldLayoutId id="2147483679" r:id="rId45"/>
  </p:sldLayoutIdLst>
  <p:hf sldNum="0" hdr="0" dt="0"/>
  <p:txStyles>
    <p:titleStyle>
      <a:lvl1pPr algn="l" defTabSz="914400" rtl="0" eaLnBrk="1" latinLnBrk="0" hangingPunct="1">
        <a:lnSpc>
          <a:spcPct val="90000"/>
        </a:lnSpc>
        <a:spcBef>
          <a:spcPct val="0"/>
        </a:spcBef>
        <a:buNone/>
        <a:defRPr sz="3200" b="1" i="0" kern="1200">
          <a:solidFill>
            <a:schemeClr val="tx1"/>
          </a:solidFill>
          <a:latin typeface="+mj-lt"/>
          <a:ea typeface="Red Hat Display" panose="02010303040201060303" pitchFamily="2" charset="0"/>
          <a:cs typeface="Red Hat Display" panose="02010303040201060303" pitchFamily="2" charset="0"/>
        </a:defRPr>
      </a:lvl1pPr>
    </p:titleStyle>
    <p:bodyStyle>
      <a:lvl1pPr marL="176213" indent="-176213" algn="l" defTabSz="914400" rtl="0" eaLnBrk="1" latinLnBrk="0" hangingPunct="1">
        <a:lnSpc>
          <a:spcPct val="90000"/>
        </a:lnSpc>
        <a:spcBef>
          <a:spcPts val="1000"/>
        </a:spcBef>
        <a:buClr>
          <a:schemeClr val="accent1"/>
        </a:buClr>
        <a:buSzPct val="90000"/>
        <a:buFont typeface="Arial" panose="020B0604020202020204" pitchFamily="34" charset="0"/>
        <a:buChar char="•"/>
        <a:tabLst/>
        <a:defRPr sz="2600" b="0" i="0" kern="1200">
          <a:solidFill>
            <a:schemeClr val="tx1"/>
          </a:solidFill>
          <a:latin typeface="+mn-lt"/>
          <a:ea typeface="Red Hat Text" panose="02010303040201060303" pitchFamily="2" charset="0"/>
          <a:cs typeface="Red Hat Text" panose="02010303040201060303" pitchFamily="2" charset="0"/>
        </a:defRPr>
      </a:lvl1pPr>
      <a:lvl2pPr marL="635000" indent="-177800" algn="l" defTabSz="914400" rtl="0" eaLnBrk="1" latinLnBrk="0" hangingPunct="1">
        <a:lnSpc>
          <a:spcPct val="90000"/>
        </a:lnSpc>
        <a:spcBef>
          <a:spcPts val="500"/>
        </a:spcBef>
        <a:buFont typeface="Arial" panose="020B0604020202020204" pitchFamily="34" charset="0"/>
        <a:buChar char="•"/>
        <a:tabLst/>
        <a:defRPr sz="2100" b="0" i="0" kern="1200">
          <a:solidFill>
            <a:schemeClr val="tx1"/>
          </a:solidFill>
          <a:latin typeface="+mn-lt"/>
          <a:ea typeface="Red Hat Text" panose="02010303040201060303" pitchFamily="2" charset="0"/>
          <a:cs typeface="Red Hat Text" panose="02010303040201060303" pitchFamily="2" charset="0"/>
        </a:defRPr>
      </a:lvl2pPr>
      <a:lvl3pPr marL="1092200" indent="-177800"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mn-lt"/>
          <a:ea typeface="Red Hat Text" panose="02010303040201060303" pitchFamily="2" charset="0"/>
          <a:cs typeface="Red Hat Text" panose="02010303040201060303" pitchFamily="2" charset="0"/>
        </a:defRPr>
      </a:lvl3pPr>
      <a:lvl4pPr marL="1543050" indent="-171450" algn="l" defTabSz="914400" rtl="0" eaLnBrk="1" latinLnBrk="0" hangingPunct="1">
        <a:lnSpc>
          <a:spcPct val="90000"/>
        </a:lnSpc>
        <a:spcBef>
          <a:spcPts val="500"/>
        </a:spcBef>
        <a:buFont typeface="Arial" panose="020B0604020202020204" pitchFamily="34" charset="0"/>
        <a:buChar char="•"/>
        <a:tabLst/>
        <a:defRPr sz="1800" b="0" i="0" kern="1200">
          <a:solidFill>
            <a:schemeClr val="tx1"/>
          </a:solidFill>
          <a:latin typeface="+mn-lt"/>
          <a:ea typeface="Red Hat Text" panose="02010303040201060303" pitchFamily="2" charset="0"/>
          <a:cs typeface="Red Hat Text" panose="02010303040201060303" pitchFamily="2" charset="0"/>
        </a:defRPr>
      </a:lvl4pPr>
      <a:lvl5pPr marL="2001838" indent="-173038" algn="l" defTabSz="914400" rtl="0" eaLnBrk="1" latinLnBrk="0" hangingPunct="1">
        <a:lnSpc>
          <a:spcPct val="90000"/>
        </a:lnSpc>
        <a:spcBef>
          <a:spcPts val="500"/>
        </a:spcBef>
        <a:buFont typeface="Arial" panose="020B0604020202020204" pitchFamily="34" charset="0"/>
        <a:buChar char="•"/>
        <a:tabLst/>
        <a:defRPr sz="1800" b="0" i="0" kern="1200">
          <a:solidFill>
            <a:schemeClr val="tx1"/>
          </a:solidFill>
          <a:latin typeface="+mn-lt"/>
          <a:ea typeface="Red Hat Text" panose="02010303040201060303" pitchFamily="2" charset="0"/>
          <a:cs typeface="Red Hat Text" panose="02010303040201060303"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5" orient="horz" pos="72" userDrawn="1">
          <p15:clr>
            <a:srgbClr val="F26B43"/>
          </p15:clr>
        </p15:guide>
        <p15:guide id="26" pos="72" userDrawn="1">
          <p15:clr>
            <a:srgbClr val="F26B43"/>
          </p15:clr>
        </p15:guide>
        <p15:guide id="27" pos="7608" userDrawn="1">
          <p15:clr>
            <a:srgbClr val="F26B43"/>
          </p15:clr>
        </p15:guide>
        <p15:guide id="28" pos="312" userDrawn="1">
          <p15:clr>
            <a:srgbClr val="F26B43"/>
          </p15:clr>
        </p15:guide>
        <p15:guide id="29" pos="7248" userDrawn="1">
          <p15:clr>
            <a:srgbClr val="F26B43"/>
          </p15:clr>
        </p15:guide>
        <p15:guide id="30" orient="horz" pos="4248" userDrawn="1">
          <p15:clr>
            <a:srgbClr val="F26B43"/>
          </p15:clr>
        </p15:guide>
        <p15:guide id="31" orient="horz" pos="288" userDrawn="1">
          <p15:clr>
            <a:srgbClr val="F26B43"/>
          </p15:clr>
        </p15:guide>
        <p15:guide id="32" orient="horz" pos="960" userDrawn="1">
          <p15:clr>
            <a:srgbClr val="F26B43"/>
          </p15:clr>
        </p15:guide>
        <p15:guide id="33" pos="7032" userDrawn="1">
          <p15:clr>
            <a:srgbClr val="F26B43"/>
          </p15:clr>
        </p15:guide>
        <p15:guide id="34" pos="936" userDrawn="1">
          <p15:clr>
            <a:srgbClr val="F26B43"/>
          </p15:clr>
        </p15:guide>
        <p15:guide id="35" orient="horz" pos="1152" userDrawn="1">
          <p15:clr>
            <a:srgbClr val="F26B43"/>
          </p15:clr>
        </p15:guide>
        <p15:guide id="36" orient="horz" pos="39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F297C0B-4763-30D7-E66D-507188FF5EFA}"/>
              </a:ext>
            </a:extLst>
          </p:cNvPr>
          <p:cNvSpPr>
            <a:spLocks noGrp="1"/>
          </p:cNvSpPr>
          <p:nvPr>
            <p:ph type="title"/>
          </p:nvPr>
        </p:nvSpPr>
        <p:spPr/>
        <p:txBody>
          <a:bodyPr/>
          <a:lstStyle/>
          <a:p>
            <a:r>
              <a:rPr lang="en-US" dirty="0"/>
              <a:t>Lake Michigan Water Levels</a:t>
            </a:r>
          </a:p>
        </p:txBody>
      </p:sp>
      <p:sp>
        <p:nvSpPr>
          <p:cNvPr id="2" name="Text Placeholder 1">
            <a:extLst>
              <a:ext uri="{FF2B5EF4-FFF2-40B4-BE49-F238E27FC236}">
                <a16:creationId xmlns:a16="http://schemas.microsoft.com/office/drawing/2014/main" id="{FA512310-CD8C-22A8-3B35-C24D5EAE98EC}"/>
              </a:ext>
            </a:extLst>
          </p:cNvPr>
          <p:cNvSpPr>
            <a:spLocks noGrp="1"/>
          </p:cNvSpPr>
          <p:nvPr>
            <p:ph type="body" sz="quarter" idx="12"/>
          </p:nvPr>
        </p:nvSpPr>
        <p:spPr>
          <a:xfrm>
            <a:off x="851889" y="3320267"/>
            <a:ext cx="6246495" cy="701877"/>
          </a:xfrm>
        </p:spPr>
        <p:txBody>
          <a:bodyPr/>
          <a:lstStyle/>
          <a:p>
            <a:r>
              <a:rPr lang="en-US" dirty="0"/>
              <a:t>Lesson 2 The Coastal Features and Processes of the Great Lakes</a:t>
            </a:r>
          </a:p>
        </p:txBody>
      </p:sp>
      <p:sp>
        <p:nvSpPr>
          <p:cNvPr id="3" name="Text Placeholder 2">
            <a:extLst>
              <a:ext uri="{FF2B5EF4-FFF2-40B4-BE49-F238E27FC236}">
                <a16:creationId xmlns:a16="http://schemas.microsoft.com/office/drawing/2014/main" id="{B5E0781E-1943-2597-D18E-0E33F14C5675}"/>
              </a:ext>
            </a:extLst>
          </p:cNvPr>
          <p:cNvSpPr>
            <a:spLocks noGrp="1"/>
          </p:cNvSpPr>
          <p:nvPr>
            <p:ph type="body" sz="quarter" idx="13"/>
          </p:nvPr>
        </p:nvSpPr>
        <p:spPr>
          <a:xfrm>
            <a:off x="736270" y="5953913"/>
            <a:ext cx="10427031" cy="701876"/>
          </a:xfrm>
        </p:spPr>
        <p:txBody>
          <a:bodyPr anchor="b">
            <a:noAutofit/>
          </a:bodyPr>
          <a:lstStyle/>
          <a:p>
            <a:pPr>
              <a:lnSpc>
                <a:spcPct val="120000"/>
              </a:lnSpc>
              <a:spcBef>
                <a:spcPts val="0"/>
              </a:spcBef>
              <a:spcAft>
                <a:spcPts val="500"/>
              </a:spcAft>
            </a:pPr>
            <a:r>
              <a:rPr lang="en-US" sz="800" b="0" dirty="0"/>
              <a:t>Wisconsin Sea Grant © October 2025|  Coastal Engineering Education: People, Place and Practice: Lesson 2 The Coastal Features and Processes of the Great Lakes</a:t>
            </a:r>
            <a:r>
              <a:rPr lang="en-US" sz="800" dirty="0"/>
              <a:t> </a:t>
            </a:r>
            <a:r>
              <a:rPr lang="en-US" sz="800" dirty="0">
                <a:cs typeface="Arial"/>
              </a:rPr>
              <a:t>            Image used with written permission by JB the Explorer </a:t>
            </a:r>
            <a:endParaRPr lang="en-US" sz="800" b="0" dirty="0"/>
          </a:p>
          <a:p>
            <a:pPr>
              <a:lnSpc>
                <a:spcPct val="120000"/>
              </a:lnSpc>
              <a:spcBef>
                <a:spcPts val="0"/>
              </a:spcBef>
            </a:pPr>
            <a:r>
              <a:rPr lang="en-US" sz="800" b="0" dirty="0"/>
              <a:t>This curriculum was prepared by</a:t>
            </a:r>
            <a:r>
              <a:rPr lang="en-US" sz="800" dirty="0"/>
              <a:t> </a:t>
            </a:r>
            <a:r>
              <a:rPr lang="en-US" sz="800" b="0" dirty="0"/>
              <a:t>Adam </a:t>
            </a:r>
            <a:r>
              <a:rPr lang="en-US" sz="800" b="0" dirty="0" err="1"/>
              <a:t>Bechle</a:t>
            </a:r>
            <a:r>
              <a:rPr lang="en-US" sz="800" dirty="0"/>
              <a:t>,</a:t>
            </a:r>
            <a:r>
              <a:rPr lang="en-US" sz="800" b="0" dirty="0"/>
              <a:t> Ginny Carlton, </a:t>
            </a:r>
            <a:r>
              <a:rPr lang="en-US" sz="800" dirty="0"/>
              <a:t>and Anne Moser under</a:t>
            </a:r>
            <a:r>
              <a:rPr lang="en-US" sz="800" b="0" dirty="0"/>
              <a:t> award number NA21NOS4290005 from the Great Lakes Bay Watershed Education and Training (B-WET) program of the National Oceanic and Atmospheric Administration (NOAA), U.S. Department of Commerce. The statements, findings, conclusions and recommendations are those of the author(s) and do not necessarily reflect the views of NOAA or the U.S. Department of Commerce.</a:t>
            </a:r>
          </a:p>
        </p:txBody>
      </p:sp>
    </p:spTree>
    <p:extLst>
      <p:ext uri="{BB962C8B-B14F-4D97-AF65-F5344CB8AC3E}">
        <p14:creationId xmlns:p14="http://schemas.microsoft.com/office/powerpoint/2010/main" val="1487772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3A3E1-3C99-4208-8D2E-138947D3EE46}"/>
              </a:ext>
            </a:extLst>
          </p:cNvPr>
          <p:cNvSpPr>
            <a:spLocks noGrp="1"/>
          </p:cNvSpPr>
          <p:nvPr>
            <p:ph type="title"/>
          </p:nvPr>
        </p:nvSpPr>
        <p:spPr/>
        <p:txBody>
          <a:bodyPr/>
          <a:lstStyle/>
          <a:p>
            <a:r>
              <a:rPr lang="en-US" dirty="0"/>
              <a:t>Lake Michigan Water Level (1920-2021)</a:t>
            </a:r>
          </a:p>
        </p:txBody>
      </p:sp>
      <p:pic>
        <p:nvPicPr>
          <p:cNvPr id="4" name="Picture 3" descr="Line graph Lake Michigan Water Level (1920-2021). &#10;&#10;X axis scale: Years from 1920 to 2020.&#10;Y axis scale: feet IGLD 1985 from 575 to 583.&#10;&#10;(Note: IGLD” stands for “International Great Lakes Datum” and as you might expect 1985 stands for the year 1985. Because of movement of the earth's crust, due to isostatic rebound, the &quot;datum&quot; or elevation reference system used to define water levels within the Great Lakes-St. Lawrence River system must be adjusted every 25 to 35 years.)&#10;&#10;The Army Corps of Engineers Ordinary High Water Mark for Lake Michigan is 581.5 feet IGLD 1985. The Army Corps of Engineers Ordinary Low Water Mark for Lake Michigan is 577.5 feet IGLD 1985.  Thus, a scale from 575 to 583 provides 1.5 feet IGLD 1985 of “wiggle room” above and below the ordinary marks. &#10;&#10;The line graph indicates that between 1920 and 2021 the Lake Michigan water level varied from an approximate low of 576 feet IGLD 1985 to an approximate high of 582 feet IGLD 1985. The annual average, represented by the red line is approximately 579 feet IGLD 1985.  In the past 100 years, in the broad sense, water levels have fluctuated in what appears to be a somewhat cyclical pattern. Between 1970 and 1990 water levels trended higher than the annual average, while between 2000 and 2015 water levels trended higher than the annual average. ">
            <a:extLst>
              <a:ext uri="{FF2B5EF4-FFF2-40B4-BE49-F238E27FC236}">
                <a16:creationId xmlns:a16="http://schemas.microsoft.com/office/drawing/2014/main" id="{17BE1B1E-F1C1-3429-F732-9ACBAAAC5CA6}"/>
              </a:ext>
            </a:extLst>
          </p:cNvPr>
          <p:cNvPicPr>
            <a:picLocks noChangeAspect="1"/>
          </p:cNvPicPr>
          <p:nvPr/>
        </p:nvPicPr>
        <p:blipFill rotWithShape="1">
          <a:blip r:embed="rId3"/>
          <a:srcRect t="8938"/>
          <a:stretch/>
        </p:blipFill>
        <p:spPr>
          <a:xfrm>
            <a:off x="1087584" y="1811658"/>
            <a:ext cx="10158845" cy="4936088"/>
          </a:xfrm>
          <a:prstGeom prst="rect">
            <a:avLst/>
          </a:prstGeom>
        </p:spPr>
      </p:pic>
      <p:sp>
        <p:nvSpPr>
          <p:cNvPr id="3" name="Footer Placeholder 2">
            <a:extLst>
              <a:ext uri="{FF2B5EF4-FFF2-40B4-BE49-F238E27FC236}">
                <a16:creationId xmlns:a16="http://schemas.microsoft.com/office/drawing/2014/main" id="{3ADF9549-5694-400A-6E87-7D3E2302D3E7}"/>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Lake Michigan Water Levels</a:t>
            </a:r>
            <a:endParaRPr lang="en-US" dirty="0"/>
          </a:p>
        </p:txBody>
      </p:sp>
    </p:spTree>
    <p:extLst>
      <p:ext uri="{BB962C8B-B14F-4D97-AF65-F5344CB8AC3E}">
        <p14:creationId xmlns:p14="http://schemas.microsoft.com/office/powerpoint/2010/main" val="1271406553"/>
      </p:ext>
    </p:extLst>
  </p:cSld>
  <p:clrMapOvr>
    <a:masterClrMapping/>
  </p:clrMapOvr>
</p:sld>
</file>

<file path=ppt/theme/theme1.xml><?xml version="1.0" encoding="utf-8"?>
<a:theme xmlns:a="http://schemas.openxmlformats.org/drawingml/2006/main" name="lesson-2-template">
  <a:themeElements>
    <a:clrScheme name="WISG PPT 0424">
      <a:dk1>
        <a:srgbClr val="202020"/>
      </a:dk1>
      <a:lt1>
        <a:srgbClr val="FFFFFF"/>
      </a:lt1>
      <a:dk2>
        <a:srgbClr val="101010"/>
      </a:dk2>
      <a:lt2>
        <a:srgbClr val="DADFE1"/>
      </a:lt2>
      <a:accent1>
        <a:srgbClr val="F04923"/>
      </a:accent1>
      <a:accent2>
        <a:srgbClr val="555556"/>
      </a:accent2>
      <a:accent3>
        <a:srgbClr val="77787B"/>
      </a:accent3>
      <a:accent4>
        <a:srgbClr val="77787B"/>
      </a:accent4>
      <a:accent5>
        <a:srgbClr val="77787B"/>
      </a:accent5>
      <a:accent6>
        <a:srgbClr val="77787B"/>
      </a:accent6>
      <a:hlink>
        <a:srgbClr val="04597C"/>
      </a:hlink>
      <a:folHlink>
        <a:srgbClr val="04597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sson02" id="{49C7C3D6-4363-6649-BE77-37CF47A2125C}" vid="{F72CA58B-9125-7047-A8FD-A3F4C41C46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lesson-2-template</Template>
  <TotalTime>214</TotalTime>
  <Words>453</Words>
  <Application>Microsoft Office PowerPoint</Application>
  <PresentationFormat>Widescreen</PresentationFormat>
  <Paragraphs>26</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Arial</vt:lpstr>
      <vt:lpstr>Calibri</vt:lpstr>
      <vt:lpstr>Helvetica</vt:lpstr>
      <vt:lpstr>Red Hat Display</vt:lpstr>
      <vt:lpstr>lesson-2-template</vt:lpstr>
      <vt:lpstr>Lake Michigan Water Levels</vt:lpstr>
      <vt:lpstr>Lake Michigan Water Level (1920-2021)</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2 The Coastal Features and Processes of the Great Lakes: Lake Michigan Water Levels</dc:title>
  <dc:subject/>
  <dc:creator>Wisconsin Sea Grant;virginia.carlton@wisc.edu</dc:creator>
  <cp:keywords/>
  <dc:description/>
  <cp:lastModifiedBy>Ginny Carlton</cp:lastModifiedBy>
  <cp:revision>28</cp:revision>
  <dcterms:created xsi:type="dcterms:W3CDTF">2024-07-16T17:27:48Z</dcterms:created>
  <dcterms:modified xsi:type="dcterms:W3CDTF">2026-02-13T13:41:43Z</dcterms:modified>
  <cp:category/>
</cp:coreProperties>
</file>