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7"/>
  </p:notesMasterIdLst>
  <p:handoutMasterIdLst>
    <p:handoutMasterId r:id="rId8"/>
  </p:handoutMasterIdLst>
  <p:sldIdLst>
    <p:sldId id="275" r:id="rId2"/>
    <p:sldId id="371" r:id="rId3"/>
    <p:sldId id="339" r:id="rId4"/>
    <p:sldId id="340" r:id="rId5"/>
    <p:sldId id="34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1D39161F-DFC5-2925-7C08-BE58405E9CA4}" name="Ginny Carlton" initials="GC" userId="b3c111b55f5d181a" providerId="Windows Live"/>
  <p188:author id="{FF7ECFBB-7F03-3AB1-6E49-F92B4A24DFC9}" name="Ginny Carlton" initials="GC" userId="S::vcarlton@wisc.edu::560f39a4-b96c-41f3-afe9-8d655cd1595f" providerId="AD"/>
  <p188:author id="{F57D14CF-B165-7104-2867-3BF418B76FAD}" name="ELIZABETH A WHITE" initials="EW" userId="S::eawhite2@wisc.edu::31c18dc9-abaf-4c1a-befe-66a091c01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586"/>
    <a:srgbClr val="77787B"/>
    <a:srgbClr val="F04923"/>
    <a:srgbClr val="555556"/>
    <a:srgbClr val="005A90"/>
    <a:srgbClr val="0076BB"/>
    <a:srgbClr val="292B29"/>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3447" autoAdjust="0"/>
  </p:normalViewPr>
  <p:slideViewPr>
    <p:cSldViewPr snapToGrid="0" snapToObjects="1">
      <p:cViewPr varScale="1">
        <p:scale>
          <a:sx n="59" d="100"/>
          <a:sy n="59" d="100"/>
        </p:scale>
        <p:origin x="15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8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y Carlton" userId="eTosIhWGUGcFyKJQgCZJ9EnbeLg/bXe01N3zcBe6hq8=" providerId="None" clId="Web-{11D2BAEC-F950-4D50-999C-22F1BB282D22}"/>
    <pc:docChg chg="modSld">
      <pc:chgData name="Ginny Carlton" userId="eTosIhWGUGcFyKJQgCZJ9EnbeLg/bXe01N3zcBe6hq8=" providerId="None" clId="Web-{11D2BAEC-F950-4D50-999C-22F1BB282D22}" dt="2025-02-03T19:46:38.856" v="28" actId="20577"/>
      <pc:docMkLst>
        <pc:docMk/>
      </pc:docMkLst>
      <pc:sldChg chg="modSp">
        <pc:chgData name="Ginny Carlton" userId="eTosIhWGUGcFyKJQgCZJ9EnbeLg/bXe01N3zcBe6hq8=" providerId="None" clId="Web-{11D2BAEC-F950-4D50-999C-22F1BB282D22}" dt="2025-02-03T19:46:38.856" v="28" actId="20577"/>
        <pc:sldMkLst>
          <pc:docMk/>
          <pc:sldMk cId="653933859" sldId="275"/>
        </pc:sldMkLst>
      </pc:sldChg>
    </pc:docChg>
  </pc:docChgLst>
  <pc:docChgLst>
    <pc:chgData name="Ginny Carlton" userId="eTosIhWGUGcFyKJQgCZJ9EnbeLg/bXe01N3zcBe6hq8=" providerId="None" clId="Web-{EFF42178-27ED-4B0E-B8D4-66EEF5A8BFB7}"/>
    <pc:docChg chg="modSld">
      <pc:chgData name="Ginny Carlton" userId="eTosIhWGUGcFyKJQgCZJ9EnbeLg/bXe01N3zcBe6hq8=" providerId="None" clId="Web-{EFF42178-27ED-4B0E-B8D4-66EEF5A8BFB7}" dt="2025-08-05T20:18:49.169" v="0"/>
      <pc:docMkLst>
        <pc:docMk/>
      </pc:docMkLst>
      <pc:sldChg chg="modNotes">
        <pc:chgData name="Ginny Carlton" userId="eTosIhWGUGcFyKJQgCZJ9EnbeLg/bXe01N3zcBe6hq8=" providerId="None" clId="Web-{EFF42178-27ED-4B0E-B8D4-66EEF5A8BFB7}" dt="2025-08-05T20:18:49.169" v="0"/>
        <pc:sldMkLst>
          <pc:docMk/>
          <pc:sldMk cId="653933859" sldId="275"/>
        </pc:sldMkLst>
      </pc:sldChg>
    </pc:docChg>
  </pc:docChgLst>
  <pc:docChgLst>
    <pc:chgData name="Ginny Carlton" userId="eTosIhWGUGcFyKJQgCZJ9EnbeLg/bXe01N3zcBe6hq8=" providerId="None" clId="Web-{1D297A34-6482-4E4F-AF32-16217589A451}"/>
    <pc:docChg chg="modSld">
      <pc:chgData name="Ginny Carlton" userId="eTosIhWGUGcFyKJQgCZJ9EnbeLg/bXe01N3zcBe6hq8=" providerId="None" clId="Web-{1D297A34-6482-4E4F-AF32-16217589A451}" dt="2025-08-04T20:15:52.155" v="1"/>
      <pc:docMkLst>
        <pc:docMk/>
      </pc:docMkLst>
      <pc:sldChg chg="modNotes">
        <pc:chgData name="Ginny Carlton" userId="eTosIhWGUGcFyKJQgCZJ9EnbeLg/bXe01N3zcBe6hq8=" providerId="None" clId="Web-{1D297A34-6482-4E4F-AF32-16217589A451}" dt="2025-08-04T20:15:52.155" v="1"/>
        <pc:sldMkLst>
          <pc:docMk/>
          <pc:sldMk cId="653933859"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98BC5-C7A1-3B0E-9377-D8D8A5868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FEB50-B249-D967-C3A9-143E6A5BC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D2E04-F34B-B944-9514-DCF2CF3644F6}" type="datetimeFigureOut">
              <a:rPr lang="en-US" smtClean="0"/>
              <a:t>2/13/2026</a:t>
            </a:fld>
            <a:endParaRPr lang="en-US"/>
          </a:p>
        </p:txBody>
      </p:sp>
      <p:sp>
        <p:nvSpPr>
          <p:cNvPr id="4" name="Footer Placeholder 3">
            <a:extLst>
              <a:ext uri="{FF2B5EF4-FFF2-40B4-BE49-F238E27FC236}">
                <a16:creationId xmlns:a16="http://schemas.microsoft.com/office/drawing/2014/main" id="{3A2F88BD-4F98-C7DB-58C4-10B6CC000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366DA-E14D-6DFE-EBC4-B4CC23562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D7FA-ABA2-8549-9E7A-86639CAF8383}" type="slidenum">
              <a:rPr lang="en-US" smtClean="0"/>
              <a:t>‹#›</a:t>
            </a:fld>
            <a:endParaRPr lang="en-US"/>
          </a:p>
        </p:txBody>
      </p:sp>
    </p:spTree>
    <p:extLst>
      <p:ext uri="{BB962C8B-B14F-4D97-AF65-F5344CB8AC3E}">
        <p14:creationId xmlns:p14="http://schemas.microsoft.com/office/powerpoint/2010/main" val="23062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dirty="0">
              <a:solidFill>
                <a:srgbClr val="444444"/>
              </a:solidFill>
            </a:endParaRPr>
          </a:p>
          <a:p>
            <a:r>
              <a:rPr lang="en-US"/>
              <a:t>This lighthouse was first lit in November of 1901.</a:t>
            </a:r>
            <a:endParaRPr lang="en-US" dirty="0">
              <a:solidFill>
                <a:srgbClr val="444444"/>
              </a:solidFill>
            </a:endParaRPr>
          </a:p>
          <a:p>
            <a:r>
              <a:rPr lang="en-US"/>
              <a:t>In the distance, you can see the Wind Point Lighthouse.</a:t>
            </a:r>
            <a:endParaRPr lang="en-US" dirty="0">
              <a:solidFill>
                <a:srgbClr val="444444"/>
              </a:solidFill>
            </a:endParaRPr>
          </a:p>
          <a:p>
            <a:endParaRPr lang="en-US" dirty="0">
              <a:solidFill>
                <a:srgbClr val="444444"/>
              </a:solidFill>
            </a:endParaRPr>
          </a:p>
          <a:p>
            <a:r>
              <a:rPr lang="en-US"/>
              <a:t>Image used with written permission by JB the Explorer as provided via JB's Native Garden@PlantNativeWI</a:t>
            </a:r>
            <a:endParaRPr lang="en-US" dirty="0">
              <a:solidFill>
                <a:srgbClr val="444444"/>
              </a:solidFill>
            </a:endParaRPr>
          </a:p>
          <a:p>
            <a:r>
              <a:rPr lang="en-US"/>
              <a:t>Previously on Twitter and now on X </a:t>
            </a:r>
            <a:r>
              <a:rPr lang="en-US" dirty="0">
                <a:solidFill>
                  <a:srgbClr val="444444"/>
                </a:solidFill>
                <a:hlinkClick r:id="rId4"/>
              </a:rPr>
              <a:t>@ExplorerJB</a:t>
            </a:r>
            <a:endParaRPr lang="en-US"/>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6957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4</a:t>
            </a:fld>
            <a:endParaRPr lang="en-US"/>
          </a:p>
        </p:txBody>
      </p:sp>
    </p:spTree>
    <p:extLst>
      <p:ext uri="{BB962C8B-B14F-4D97-AF65-F5344CB8AC3E}">
        <p14:creationId xmlns:p14="http://schemas.microsoft.com/office/powerpoint/2010/main" val="184203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5</a:t>
            </a:fld>
            <a:endParaRPr lang="en-US"/>
          </a:p>
        </p:txBody>
      </p:sp>
    </p:spTree>
    <p:extLst>
      <p:ext uri="{BB962C8B-B14F-4D97-AF65-F5344CB8AC3E}">
        <p14:creationId xmlns:p14="http://schemas.microsoft.com/office/powerpoint/2010/main" val="278471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69402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88075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FDC5FCF3-F5B7-E967-D679-9013BC04E2C3}"/>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D742B9-F2BE-EC5A-BCF0-E5DE5EE2D80C}"/>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59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354491D6-E5D5-8E44-ACE0-B8D7C96E218D}"/>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FB218C-C7F2-F484-A5CB-A851F331768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7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BCD25FC1-0A66-371C-124E-93E0BC16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6CC19D-A499-C349-FC60-237062EB291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1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atin typeface="+mn-lt"/>
              </a:defRPr>
            </a:lvl1pPr>
          </a:lstStyle>
          <a:p>
            <a:r>
              <a:rPr lang="en-US"/>
              <a:t>Coastal Processes Demonstration: The Wave Tank</a:t>
            </a:r>
            <a:endParaRPr lang="en-US" dirty="0"/>
          </a:p>
        </p:txBody>
      </p:sp>
    </p:spTree>
    <p:extLst>
      <p:ext uri="{BB962C8B-B14F-4D97-AF65-F5344CB8AC3E}">
        <p14:creationId xmlns:p14="http://schemas.microsoft.com/office/powerpoint/2010/main" val="256587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40FCD5-C184-661A-65E4-F02AC705DA2C}"/>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vl1pPr>
          </a:lstStyle>
          <a:p>
            <a:r>
              <a:rPr lang="en-US"/>
              <a:t>Coastal Processes Demonstration: The Wave Tank</a:t>
            </a:r>
            <a:endParaRPr lang="en-US" dirty="0"/>
          </a:p>
        </p:txBody>
      </p:sp>
      <p:sp>
        <p:nvSpPr>
          <p:cNvPr id="5" name="Rectangle 4">
            <a:extLst>
              <a:ext uri="{FF2B5EF4-FFF2-40B4-BE49-F238E27FC236}">
                <a16:creationId xmlns:a16="http://schemas.microsoft.com/office/drawing/2014/main" id="{0205E45F-0A0C-13F5-60D5-42E42356E64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0C3516-15DA-9746-1B5D-EB5DDBE2A95F}"/>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5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 y="6505056"/>
            <a:ext cx="12192001" cy="352944"/>
          </a:xfrm>
          <a:solidFill>
            <a:srgbClr val="555556"/>
          </a:solidFill>
        </p:spPr>
        <p:txBody>
          <a:bodyPr/>
          <a:lstStyle>
            <a:lvl1pPr algn="l">
              <a:defRPr>
                <a:latin typeface="+mn-lt"/>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135416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solidFill>
            <a:srgbClr val="555556"/>
          </a:solidFill>
        </p:spPr>
        <p:txBody>
          <a:bodyPr/>
          <a:lstStyle>
            <a:lvl1pPr algn="l">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
        <p:nvSpPr>
          <p:cNvPr id="5" name="Rectangle 4">
            <a:extLst>
              <a:ext uri="{FF2B5EF4-FFF2-40B4-BE49-F238E27FC236}">
                <a16:creationId xmlns:a16="http://schemas.microsoft.com/office/drawing/2014/main" id="{F3910EE9-65E2-EE58-DA6C-093CD54FE9B9}"/>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5F035F-CEE1-14CC-A400-2D55FBF918F7}"/>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14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33832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B71F313B-AA51-F456-A1D7-937544C0AB8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22900485-81C9-613C-0BE3-7F5C29B86143}"/>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EF8FBEA3-CBB3-034A-0438-A9781EDC4BEB}"/>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8B408211-5A4D-626B-41D3-EA44E98CA96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7961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851889" y="5953913"/>
            <a:ext cx="10311412" cy="701876"/>
          </a:xfrm>
        </p:spPr>
        <p:txBody>
          <a:bodyPr anchor="b">
            <a:noAutofit/>
          </a:bodyPr>
          <a:lstStyle>
            <a:lvl1pPr marL="0" indent="0">
              <a:buNone/>
              <a:defRPr>
                <a:solidFill>
                  <a:schemeClr val="bg1"/>
                </a:solidFill>
              </a:defRPr>
            </a:lvl1pPr>
          </a:lstStyle>
          <a:p>
            <a:pPr lvl="0">
              <a:lnSpc>
                <a:spcPct val="120000"/>
              </a:lnSpc>
              <a:spcBef>
                <a:spcPts val="0"/>
              </a:spcBef>
              <a:spcAft>
                <a:spcPts val="500"/>
              </a:spcAft>
            </a:pPr>
            <a:r>
              <a:rPr lang="en-US" sz="8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10977049" y="5128139"/>
            <a:ext cx="1133175" cy="495764"/>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0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20E9614-33FD-1A33-FE78-8A8A0EE59EAF}"/>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24B8EF2D-74F0-E6AA-DB81-BDDBC83867E5}"/>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C8885DBC-0C28-35C9-CA2E-A9EA1A39154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 gray background">
            <a:extLst>
              <a:ext uri="{FF2B5EF4-FFF2-40B4-BE49-F238E27FC236}">
                <a16:creationId xmlns:a16="http://schemas.microsoft.com/office/drawing/2014/main" id="{3D6060F8-FDFA-9B03-AFCE-6827E3C05527}"/>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365273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BD7EDD83-5CB3-01A6-25AC-573FEF3A086D}"/>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55DB2A53-E213-BE24-3E97-E376C1B9DF7F}"/>
              </a:ext>
            </a:extLst>
          </p:cNvPr>
          <p:cNvPicPr>
            <a:picLocks noChangeAspect="1"/>
          </p:cNvPicPr>
          <p:nvPr/>
        </p:nvPicPr>
        <p:blipFill>
          <a:blip r:embed="rId2"/>
          <a:srcRect/>
          <a:stretch/>
        </p:blipFill>
        <p:spPr>
          <a:xfrm>
            <a:off x="5295281" y="2639930"/>
            <a:ext cx="1872275" cy="1872275"/>
          </a:xfrm>
          <a:prstGeom prst="rect">
            <a:avLst/>
          </a:prstGeom>
        </p:spPr>
      </p:pic>
      <p:sp>
        <p:nvSpPr>
          <p:cNvPr id="7" name="Rectangle 6">
            <a:extLst>
              <a:ext uri="{FF2B5EF4-FFF2-40B4-BE49-F238E27FC236}">
                <a16:creationId xmlns:a16="http://schemas.microsoft.com/office/drawing/2014/main" id="{762A8E81-0AC3-ED8C-52C7-46A99078F1E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FFAECA53-E680-1207-79CB-7A5EFB7E1F11}"/>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51969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3" name="Rectangle 2">
            <a:extLst>
              <a:ext uri="{FF2B5EF4-FFF2-40B4-BE49-F238E27FC236}">
                <a16:creationId xmlns:a16="http://schemas.microsoft.com/office/drawing/2014/main" id="{1BED399B-20A2-7799-2E29-1F4D77314A9C}"/>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74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204A3363-DA20-7356-535C-A57C1297B4D4}"/>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74A13242-C482-7EDD-55E6-F76ABDFF2D72}"/>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2953274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2831591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16387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Rectangle 3">
            <a:extLst>
              <a:ext uri="{FF2B5EF4-FFF2-40B4-BE49-F238E27FC236}">
                <a16:creationId xmlns:a16="http://schemas.microsoft.com/office/drawing/2014/main" id="{35DCBE58-6662-44AC-FFFB-290C51C89CD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55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9FC0748B-B7DB-1756-005E-AB916F601033}"/>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10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90A6FD6-239D-95D2-E9C9-71BCC507332E}"/>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98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F965AEA-B461-A9E3-D30D-B587B7A8DC0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7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_ligh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FF3FA-3EA8-B8D1-9427-A6FB58ADDC8D}"/>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14139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D176AB46-3783-9B80-A11F-8BD0662D9B07}"/>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8710A36C-7F68-F999-CA96-C68EA7456F3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02186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0DC18E5-73DD-E743-2541-1564D0E9003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C37A6815-CED3-3BE9-55AF-CA5B9264A240}"/>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729977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955A22D4-C5A5-2DD4-2F5B-7317615B4EF2}"/>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FD4DD967-8F79-A1FC-9BF7-8899EE5FC368}"/>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2259234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48111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46950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0383BF28-FA8A-1032-4D94-60B23160E948}"/>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EFA19507-D6EF-4135-6D70-4BF172810D5D}"/>
              </a:ext>
            </a:extLst>
          </p:cNvPr>
          <p:cNvPicPr>
            <a:picLocks noChangeAspect="1"/>
          </p:cNvPicPr>
          <p:nvPr/>
        </p:nvPicPr>
        <p:blipFill>
          <a:blip r:embed="rId2"/>
          <a:srcRect/>
          <a:stretch/>
        </p:blipFill>
        <p:spPr>
          <a:xfrm>
            <a:off x="10788541" y="0"/>
            <a:ext cx="1155700" cy="1155700"/>
          </a:xfrm>
          <a:prstGeom prst="rect">
            <a:avLst/>
          </a:prstGeom>
        </p:spPr>
      </p:pic>
      <p:sp>
        <p:nvSpPr>
          <p:cNvPr id="7" name="Rectangle 6">
            <a:extLst>
              <a:ext uri="{FF2B5EF4-FFF2-40B4-BE49-F238E27FC236}">
                <a16:creationId xmlns:a16="http://schemas.microsoft.com/office/drawing/2014/main" id="{1862CCA4-8672-1A4E-5336-22C0ECE5E393}"/>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93AD69DE-C82D-E449-618A-FCE4ED7FF109}"/>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933676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908296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2583120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411424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82653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8668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58896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02335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513479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6"/>
            <a:ext cx="12192000" cy="352943"/>
          </a:xfrm>
          <a:prstGeom prst="rect">
            <a:avLst/>
          </a:prstGeom>
          <a:solidFill>
            <a:srgbClr val="555556"/>
          </a:solidFill>
          <a:ln>
            <a:noFill/>
          </a:ln>
        </p:spPr>
        <p:txBody>
          <a:bodyPr vert="horz" wrap="square" lIns="91440" tIns="64008" rIns="91440" bIns="64008" rtlCol="0" anchor="ctr">
            <a:spAutoFit/>
          </a:bodyPr>
          <a:lstStyle>
            <a:lvl1pPr algn="l">
              <a:defRPr sz="1400" b="0" i="0">
                <a:solidFill>
                  <a:schemeClr val="bg1"/>
                </a:solidFill>
                <a:latin typeface="+mn-lt"/>
                <a:ea typeface="Red Hat Text" panose="02010303040201060303" pitchFamily="2" charset="0"/>
                <a:cs typeface="Red Hat Text" panose="02010303040201060303" pitchFamily="2" charset="0"/>
              </a:defRPr>
            </a:lvl1pPr>
          </a:lstStyle>
          <a:p>
            <a:r>
              <a:rPr lang="en-US"/>
              <a:t>Coastal Processes Demonstration: The Wave Tank</a:t>
            </a:r>
            <a:endParaRPr lang="en-US" dirty="0"/>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6"/>
          <a:srcRect/>
          <a:stretch/>
        </p:blipFill>
        <p:spPr>
          <a:xfrm>
            <a:off x="10788541" y="0"/>
            <a:ext cx="1155700" cy="1155700"/>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6"/>
          <a:srcRect/>
          <a:stretch/>
        </p:blipFill>
        <p:spPr>
          <a:xfrm>
            <a:off x="10788541" y="0"/>
            <a:ext cx="1155700" cy="1155700"/>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6"/>
          <a:srcRect/>
          <a:stretch/>
        </p:blipFill>
        <p:spPr>
          <a:xfrm>
            <a:off x="10788541" y="0"/>
            <a:ext cx="1155700" cy="1155700"/>
          </a:xfrm>
          <a:prstGeom prst="rect">
            <a:avLst/>
          </a:prstGeom>
        </p:spPr>
      </p:pic>
    </p:spTree>
    <p:extLst>
      <p:ext uri="{BB962C8B-B14F-4D97-AF65-F5344CB8AC3E}">
        <p14:creationId xmlns:p14="http://schemas.microsoft.com/office/powerpoint/2010/main" val="2828501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07" r:id="rId33"/>
    <p:sldLayoutId id="2147483661" r:id="rId34"/>
    <p:sldLayoutId id="2147483672" r:id="rId35"/>
    <p:sldLayoutId id="2147483662" r:id="rId36"/>
    <p:sldLayoutId id="2147483674" r:id="rId37"/>
    <p:sldLayoutId id="2147483682" r:id="rId38"/>
    <p:sldLayoutId id="2147483663" r:id="rId39"/>
    <p:sldLayoutId id="2147483678" r:id="rId40"/>
    <p:sldLayoutId id="2147483673" r:id="rId41"/>
    <p:sldLayoutId id="2147483676" r:id="rId42"/>
    <p:sldLayoutId id="2147483677" r:id="rId43"/>
    <p:sldLayoutId id="2147483679" r:id="rId44"/>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1D441-B578-9877-F47F-6BDE3C57DF1D}"/>
              </a:ext>
            </a:extLst>
          </p:cNvPr>
          <p:cNvSpPr>
            <a:spLocks noGrp="1"/>
          </p:cNvSpPr>
          <p:nvPr>
            <p:ph type="title"/>
          </p:nvPr>
        </p:nvSpPr>
        <p:spPr>
          <a:xfrm>
            <a:off x="851887" y="905690"/>
            <a:ext cx="9864059" cy="2106570"/>
          </a:xfrm>
        </p:spPr>
        <p:txBody>
          <a:bodyPr/>
          <a:lstStyle/>
          <a:p>
            <a:r>
              <a:rPr lang="en-US" sz="4400" dirty="0"/>
              <a:t>Four Coastal Engineering Structures Found at North Beach</a:t>
            </a:r>
            <a:endParaRPr lang="en-US" dirty="0"/>
          </a:p>
        </p:txBody>
      </p:sp>
      <p:sp>
        <p:nvSpPr>
          <p:cNvPr id="2" name="Text Placeholder 1">
            <a:extLst>
              <a:ext uri="{FF2B5EF4-FFF2-40B4-BE49-F238E27FC236}">
                <a16:creationId xmlns:a16="http://schemas.microsoft.com/office/drawing/2014/main" id="{659AAFA8-73D2-7B09-F72F-02343124DC69}"/>
              </a:ext>
            </a:extLst>
          </p:cNvPr>
          <p:cNvSpPr>
            <a:spLocks noGrp="1"/>
          </p:cNvSpPr>
          <p:nvPr>
            <p:ph type="body" sz="quarter" idx="12"/>
          </p:nvPr>
        </p:nvSpPr>
        <p:spPr>
          <a:xfrm>
            <a:off x="851889" y="3320267"/>
            <a:ext cx="9316578" cy="701877"/>
          </a:xfrm>
        </p:spPr>
        <p:txBody>
          <a:bodyPr/>
          <a:lstStyle/>
          <a:p>
            <a:r>
              <a:rPr lang="en-US" dirty="0"/>
              <a:t>Lesson 3 Coastal Engineering Structures </a:t>
            </a:r>
            <a:r>
              <a:rPr lang="en-US" sz="2400" dirty="0"/>
              <a:t>– Protecting the Shoreline</a:t>
            </a:r>
            <a:endParaRPr lang="en-US" dirty="0"/>
          </a:p>
        </p:txBody>
      </p:sp>
      <p:sp>
        <p:nvSpPr>
          <p:cNvPr id="3" name="Text Placeholder 2">
            <a:extLst>
              <a:ext uri="{FF2B5EF4-FFF2-40B4-BE49-F238E27FC236}">
                <a16:creationId xmlns:a16="http://schemas.microsoft.com/office/drawing/2014/main" id="{6BD99ECE-C995-54C4-8165-B6F1D7EEBD78}"/>
              </a:ext>
            </a:extLst>
          </p:cNvPr>
          <p:cNvSpPr>
            <a:spLocks noGrp="1"/>
          </p:cNvSpPr>
          <p:nvPr>
            <p:ph type="body" sz="quarter" idx="13"/>
          </p:nvPr>
        </p:nvSpPr>
        <p:spPr>
          <a:xfrm>
            <a:off x="640080" y="5953913"/>
            <a:ext cx="10523221" cy="701876"/>
          </a:xfrm>
        </p:spPr>
        <p:txBody>
          <a:bodyPr/>
          <a:lstStyle/>
          <a:p>
            <a:pPr>
              <a:lnSpc>
                <a:spcPct val="120000"/>
              </a:lnSpc>
              <a:spcBef>
                <a:spcPts val="0"/>
              </a:spcBef>
              <a:spcAft>
                <a:spcPts val="500"/>
              </a:spcAft>
            </a:pPr>
            <a:r>
              <a:rPr lang="en-US" sz="800" b="0" dirty="0"/>
              <a:t>Wisconsin Sea Grant </a:t>
            </a:r>
            <a:r>
              <a:rPr lang="en-US" sz="800" dirty="0"/>
              <a:t> | October 2025</a:t>
            </a:r>
            <a:r>
              <a:rPr lang="en-US" sz="800" b="0" dirty="0"/>
              <a:t>  |  Coastal Engineering Education: People, Place and Practice: Lesson </a:t>
            </a:r>
            <a:r>
              <a:rPr lang="en-US" sz="800" dirty="0"/>
              <a:t>1:An Introduction to Coastal Engineering </a:t>
            </a:r>
            <a:r>
              <a:rPr lang="en-US" sz="800" dirty="0">
                <a:cs typeface="Arial"/>
              </a:rPr>
              <a:t>                                        Image used with written permission by JB the Explorer </a:t>
            </a:r>
            <a:endParaRPr lang="en-US" sz="800" b="0" dirty="0"/>
          </a:p>
          <a:p>
            <a:pPr>
              <a:lnSpc>
                <a:spcPct val="120000"/>
              </a:lnSpc>
              <a:spcBef>
                <a:spcPts val="0"/>
              </a:spcBef>
            </a:pPr>
            <a:r>
              <a:rPr lang="en-US" sz="800" b="0" dirty="0"/>
              <a:t>This curriculum was prepared by Adam </a:t>
            </a:r>
            <a:r>
              <a:rPr lang="en-US" sz="800" b="0" dirty="0" err="1"/>
              <a:t>Bechle</a:t>
            </a:r>
            <a:r>
              <a:rPr lang="en-US" sz="800" b="0" dirty="0"/>
              <a:t> , </a:t>
            </a:r>
            <a:r>
              <a:rPr lang="en-US" sz="800" b="0"/>
              <a:t>Ginny Carlton, </a:t>
            </a:r>
            <a:r>
              <a:rPr lang="en-US" sz="800" b="0" dirty="0"/>
              <a:t>and Anne </a:t>
            </a:r>
            <a:r>
              <a:rPr lang="en-US" sz="800" dirty="0"/>
              <a:t>Moser under</a:t>
            </a:r>
            <a:r>
              <a:rPr lang="en-US" sz="800" b="0" dirty="0"/>
              <a:t>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p>
        </p:txBody>
      </p:sp>
    </p:spTree>
    <p:extLst>
      <p:ext uri="{BB962C8B-B14F-4D97-AF65-F5344CB8AC3E}">
        <p14:creationId xmlns:p14="http://schemas.microsoft.com/office/powerpoint/2010/main" val="65393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p3">
            <a:extLst>
              <a:ext uri="{FF2B5EF4-FFF2-40B4-BE49-F238E27FC236}">
                <a16:creationId xmlns:a16="http://schemas.microsoft.com/office/drawing/2014/main" id="{33A1E160-1B06-8459-566D-4ECE5703B71E}"/>
              </a:ext>
            </a:extLst>
          </p:cNvPr>
          <p:cNvSpPr txBox="1">
            <a:spLocks noGrp="1"/>
          </p:cNvSpPr>
          <p:nvPr>
            <p:ph type="title" idx="4294967295"/>
          </p:nvPr>
        </p:nvSpPr>
        <p:spPr>
          <a:xfrm>
            <a:off x="2106099" y="1066420"/>
            <a:ext cx="3412836" cy="92333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C00000"/>
                </a:solidFill>
                <a:effectLst/>
                <a:uLnTx/>
                <a:uFillTx/>
                <a:latin typeface="Calibri"/>
                <a:ea typeface="Calibri"/>
                <a:cs typeface="Calibri"/>
                <a:sym typeface="Calibri"/>
              </a:rPr>
              <a:t>Seawall</a:t>
            </a:r>
            <a:endPar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Google Shape;107;p3" descr="A seawall depicted as two vertical concrete blocks. The top block is stacked with a slight offset toward the landward side of the first block.  The seawall is located at the shoreline where beach and lake meet.">
            <a:extLst>
              <a:ext uri="{FF2B5EF4-FFF2-40B4-BE49-F238E27FC236}">
                <a16:creationId xmlns:a16="http://schemas.microsoft.com/office/drawing/2014/main" id="{07BEAE95-6E51-7AB8-4F56-73F62BA6A8BD}"/>
              </a:ext>
            </a:extLst>
          </p:cNvPr>
          <p:cNvPicPr preferRelativeResize="0"/>
          <p:nvPr/>
        </p:nvPicPr>
        <p:blipFill rotWithShape="1">
          <a:blip r:embed="rId2">
            <a:alphaModFix/>
          </a:blip>
          <a:srcRect/>
          <a:stretch/>
        </p:blipFill>
        <p:spPr>
          <a:xfrm>
            <a:off x="5424108" y="178648"/>
            <a:ext cx="4757101" cy="2512175"/>
          </a:xfrm>
          <a:prstGeom prst="rect">
            <a:avLst/>
          </a:prstGeom>
          <a:noFill/>
          <a:ln>
            <a:noFill/>
          </a:ln>
        </p:spPr>
      </p:pic>
      <p:sp>
        <p:nvSpPr>
          <p:cNvPr id="5" name="Google Shape;105;p3">
            <a:extLst>
              <a:ext uri="{FF2B5EF4-FFF2-40B4-BE49-F238E27FC236}">
                <a16:creationId xmlns:a16="http://schemas.microsoft.com/office/drawing/2014/main" id="{E8E6E496-68BE-22F9-4EEB-E49CA987A411}"/>
              </a:ext>
            </a:extLst>
          </p:cNvPr>
          <p:cNvSpPr txBox="1"/>
          <p:nvPr/>
        </p:nvSpPr>
        <p:spPr>
          <a:xfrm>
            <a:off x="1818558" y="5716247"/>
            <a:ext cx="46839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Example 1: Steel Seawall at North Beach</a:t>
            </a:r>
            <a:br>
              <a:rPr lang="en-US" sz="1500">
                <a:solidFill>
                  <a:schemeClr val="dk1"/>
                </a:solidFill>
                <a:latin typeface="Calibri"/>
                <a:ea typeface="Calibri"/>
                <a:cs typeface="Calibri"/>
                <a:sym typeface="Calibri"/>
              </a:rPr>
            </a:br>
            <a:r>
              <a:rPr lang="en-US" sz="1500" i="1">
                <a:solidFill>
                  <a:schemeClr val="dk1"/>
                </a:solidFill>
                <a:latin typeface="Calibri"/>
                <a:ea typeface="Calibri"/>
                <a:cs typeface="Calibri"/>
                <a:sym typeface="Calibri"/>
              </a:rPr>
              <a:t>Credit: Adam Bechle                    </a:t>
            </a:r>
            <a:r>
              <a:rPr lang="en-US" sz="1500">
                <a:solidFill>
                  <a:schemeClr val="dk1"/>
                </a:solidFill>
                <a:latin typeface="Calibri"/>
                <a:ea typeface="Calibri"/>
                <a:cs typeface="Calibri"/>
                <a:sym typeface="Calibri"/>
              </a:rPr>
              <a:t> </a:t>
            </a:r>
            <a:endParaRPr>
              <a:latin typeface="Calibri"/>
              <a:ea typeface="Calibri"/>
              <a:cs typeface="Calibri"/>
              <a:sym typeface="Calibri"/>
            </a:endParaRPr>
          </a:p>
        </p:txBody>
      </p:sp>
      <p:pic>
        <p:nvPicPr>
          <p:cNvPr id="6" name="Google Shape;108;p3" descr="Photograph from the perspective of someone standing on the beach. Lake Michigan lies ahead and to the left. To the right a steel seawall extends from the sandy beach out into the lake. Two buildings sit behind the seawall.">
            <a:extLst>
              <a:ext uri="{FF2B5EF4-FFF2-40B4-BE49-F238E27FC236}">
                <a16:creationId xmlns:a16="http://schemas.microsoft.com/office/drawing/2014/main" id="{FF4295B3-736A-7C72-8510-BCEBEB497E04}"/>
              </a:ext>
            </a:extLst>
          </p:cNvPr>
          <p:cNvPicPr preferRelativeResize="0"/>
          <p:nvPr/>
        </p:nvPicPr>
        <p:blipFill>
          <a:blip r:embed="rId3">
            <a:alphaModFix/>
          </a:blip>
          <a:stretch>
            <a:fillRect/>
          </a:stretch>
        </p:blipFill>
        <p:spPr>
          <a:xfrm>
            <a:off x="1978358" y="2932998"/>
            <a:ext cx="3540576" cy="2655450"/>
          </a:xfrm>
          <a:prstGeom prst="rect">
            <a:avLst/>
          </a:prstGeom>
          <a:noFill/>
          <a:ln>
            <a:noFill/>
          </a:ln>
        </p:spPr>
      </p:pic>
      <p:sp>
        <p:nvSpPr>
          <p:cNvPr id="7" name="Google Shape;106;p3">
            <a:extLst>
              <a:ext uri="{FF2B5EF4-FFF2-40B4-BE49-F238E27FC236}">
                <a16:creationId xmlns:a16="http://schemas.microsoft.com/office/drawing/2014/main" id="{4807AE58-CF83-F2AC-6A52-7661ECA7CFC3}"/>
              </a:ext>
            </a:extLst>
          </p:cNvPr>
          <p:cNvSpPr txBox="1"/>
          <p:nvPr/>
        </p:nvSpPr>
        <p:spPr>
          <a:xfrm>
            <a:off x="6256343" y="5743664"/>
            <a:ext cx="446732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Example 2: Concrete Seawall near Milwaukee </a:t>
            </a:r>
            <a:br>
              <a:rPr lang="en-US" sz="1500">
                <a:solidFill>
                  <a:schemeClr val="dk1"/>
                </a:solidFill>
                <a:latin typeface="Calibri"/>
                <a:ea typeface="Calibri"/>
                <a:cs typeface="Calibri"/>
                <a:sym typeface="Calibri"/>
              </a:rPr>
            </a:br>
            <a:r>
              <a:rPr lang="en-US" sz="1500" i="1">
                <a:solidFill>
                  <a:schemeClr val="dk1"/>
                </a:solidFill>
                <a:latin typeface="Calibri"/>
                <a:ea typeface="Calibri"/>
                <a:cs typeface="Calibri"/>
                <a:sym typeface="Calibri"/>
              </a:rPr>
              <a:t>Credit: Capt. Dennis Carr</a:t>
            </a:r>
            <a:endParaRPr sz="1500">
              <a:solidFill>
                <a:schemeClr val="dk1"/>
              </a:solidFill>
              <a:latin typeface="Calibri"/>
              <a:ea typeface="Calibri"/>
              <a:cs typeface="Calibri"/>
              <a:sym typeface="Calibri"/>
            </a:endParaRPr>
          </a:p>
        </p:txBody>
      </p:sp>
      <p:pic>
        <p:nvPicPr>
          <p:cNvPr id="8" name="Google Shape;109;p3" descr="Aerial photograph taken from the perspective of flying over Lake Michigan with the nose of the plane facing the shoreline.&#10;&#10;The aquamarine colored waters of Lake Michigan are seen in the bottom third of the image. A gray concrete seawall with its stacked blocks gives the appearance of a ribbon running across the image. The top two thirds of the image is filled with an eroding bluff face and ravine with bare deciduous trees growing on the bluff faces.">
            <a:extLst>
              <a:ext uri="{FF2B5EF4-FFF2-40B4-BE49-F238E27FC236}">
                <a16:creationId xmlns:a16="http://schemas.microsoft.com/office/drawing/2014/main" id="{0F61D8EF-07A4-7BA2-B3CC-BE22A251E87F}"/>
              </a:ext>
            </a:extLst>
          </p:cNvPr>
          <p:cNvPicPr preferRelativeResize="0"/>
          <p:nvPr/>
        </p:nvPicPr>
        <p:blipFill>
          <a:blip r:embed="rId4">
            <a:alphaModFix/>
          </a:blip>
          <a:stretch>
            <a:fillRect/>
          </a:stretch>
        </p:blipFill>
        <p:spPr>
          <a:xfrm>
            <a:off x="6197069" y="2922097"/>
            <a:ext cx="3984138" cy="2655451"/>
          </a:xfrm>
          <a:prstGeom prst="rect">
            <a:avLst/>
          </a:prstGeom>
          <a:noFill/>
          <a:ln>
            <a:noFill/>
          </a:ln>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Four Coastal Engineering Structures Found at North Beach</a:t>
            </a:r>
          </a:p>
        </p:txBody>
      </p:sp>
    </p:spTree>
    <p:extLst>
      <p:ext uri="{BB962C8B-B14F-4D97-AF65-F5344CB8AC3E}">
        <p14:creationId xmlns:p14="http://schemas.microsoft.com/office/powerpoint/2010/main" val="227370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94;p2">
            <a:extLst>
              <a:ext uri="{FF2B5EF4-FFF2-40B4-BE49-F238E27FC236}">
                <a16:creationId xmlns:a16="http://schemas.microsoft.com/office/drawing/2014/main" id="{03BE41FA-6B52-992F-9D1E-2C53850F9E65}"/>
              </a:ext>
            </a:extLst>
          </p:cNvPr>
          <p:cNvSpPr txBox="1">
            <a:spLocks noGrp="1"/>
          </p:cNvSpPr>
          <p:nvPr>
            <p:ph type="title" idx="4294967295"/>
          </p:nvPr>
        </p:nvSpPr>
        <p:spPr>
          <a:xfrm>
            <a:off x="1656693" y="850875"/>
            <a:ext cx="3659400" cy="923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C00000"/>
                </a:solidFill>
                <a:effectLst/>
                <a:uLnTx/>
                <a:uFillTx/>
                <a:latin typeface="Arial"/>
                <a:ea typeface="Arial"/>
                <a:cs typeface="Arial"/>
                <a:sym typeface="Arial"/>
              </a:rPr>
              <a:t>Revetment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Google Shape;95;p2" descr="A side view of a well-designed revetement with 1) a “filter layer” of smaller stone that holds the underlying sediment in place and 2) larger “armor stones” that resist the forces of the waves and prevent the smaller stones of the filter layer from being washed away by the waves. The revetment is located on a gentle sloping face of the beach, at the shoreline, and extends into the lake.">
            <a:extLst>
              <a:ext uri="{FF2B5EF4-FFF2-40B4-BE49-F238E27FC236}">
                <a16:creationId xmlns:a16="http://schemas.microsoft.com/office/drawing/2014/main" id="{350D0772-184A-309A-1E33-6ED998A21BB4}"/>
              </a:ext>
            </a:extLst>
          </p:cNvPr>
          <p:cNvPicPr preferRelativeResize="0"/>
          <p:nvPr/>
        </p:nvPicPr>
        <p:blipFill rotWithShape="1">
          <a:blip r:embed="rId2">
            <a:alphaModFix/>
          </a:blip>
          <a:srcRect/>
          <a:stretch/>
        </p:blipFill>
        <p:spPr>
          <a:xfrm>
            <a:off x="5650966" y="274701"/>
            <a:ext cx="4467325" cy="2306129"/>
          </a:xfrm>
          <a:prstGeom prst="rect">
            <a:avLst/>
          </a:prstGeom>
          <a:noFill/>
          <a:ln>
            <a:noFill/>
          </a:ln>
        </p:spPr>
      </p:pic>
      <p:sp>
        <p:nvSpPr>
          <p:cNvPr id="14" name="Google Shape;98;p2">
            <a:extLst>
              <a:ext uri="{FF2B5EF4-FFF2-40B4-BE49-F238E27FC236}">
                <a16:creationId xmlns:a16="http://schemas.microsoft.com/office/drawing/2014/main" id="{A81C852D-09B3-3CF6-86AD-2DE0D6847371}"/>
              </a:ext>
            </a:extLst>
          </p:cNvPr>
          <p:cNvSpPr txBox="1"/>
          <p:nvPr/>
        </p:nvSpPr>
        <p:spPr>
          <a:xfrm>
            <a:off x="1438418" y="5765997"/>
            <a:ext cx="42825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0" i="0" u="none" strike="noStrike" cap="none" dirty="0">
                <a:solidFill>
                  <a:schemeClr val="dk1"/>
                </a:solidFill>
                <a:latin typeface="Arial"/>
                <a:ea typeface="Arial"/>
                <a:cs typeface="Arial"/>
                <a:sym typeface="Arial"/>
              </a:rPr>
              <a:t>Example 1: Revetment at Zoo Beach </a:t>
            </a:r>
            <a:br>
              <a:rPr lang="en-US" sz="1500" b="0" i="0" u="none" strike="noStrike" cap="none" dirty="0">
                <a:solidFill>
                  <a:schemeClr val="dk1"/>
                </a:solidFill>
                <a:latin typeface="Arial"/>
                <a:ea typeface="Arial"/>
                <a:cs typeface="Arial"/>
                <a:sym typeface="Arial"/>
              </a:rPr>
            </a:br>
            <a:r>
              <a:rPr lang="en-US" sz="1500" b="0" i="1" u="none" strike="noStrike" cap="none" dirty="0">
                <a:solidFill>
                  <a:schemeClr val="dk1"/>
                </a:solidFill>
                <a:latin typeface="Arial"/>
                <a:ea typeface="Arial"/>
                <a:cs typeface="Arial"/>
                <a:sym typeface="Arial"/>
              </a:rPr>
              <a:t>Credit: Capt. Dennis Carr</a:t>
            </a:r>
            <a:endParaRPr sz="1500" dirty="0">
              <a:solidFill>
                <a:schemeClr val="dk1"/>
              </a:solidFill>
              <a:latin typeface="Arial"/>
              <a:ea typeface="Arial"/>
              <a:cs typeface="Arial"/>
              <a:sym typeface="Arial"/>
            </a:endParaRPr>
          </a:p>
        </p:txBody>
      </p:sp>
      <p:pic>
        <p:nvPicPr>
          <p:cNvPr id="15" name="Google Shape;96;p2" descr="Aerial photograph of Zoo Beach, Racine, Wisconsin.&#10;&#10;Lake Michigan in lower portion of the image with stone revetment, vegetated beach and upland to the bluff top. The bluff top is grassed, with a city street and residential housing.&#10;&#10;">
            <a:extLst>
              <a:ext uri="{FF2B5EF4-FFF2-40B4-BE49-F238E27FC236}">
                <a16:creationId xmlns:a16="http://schemas.microsoft.com/office/drawing/2014/main" id="{D22C5262-C98D-3F24-8AAB-74C6A8176A10}"/>
              </a:ext>
            </a:extLst>
          </p:cNvPr>
          <p:cNvPicPr preferRelativeResize="0"/>
          <p:nvPr/>
        </p:nvPicPr>
        <p:blipFill rotWithShape="1">
          <a:blip r:embed="rId3">
            <a:alphaModFix/>
          </a:blip>
          <a:srcRect/>
          <a:stretch/>
        </p:blipFill>
        <p:spPr>
          <a:xfrm>
            <a:off x="1495667" y="3096800"/>
            <a:ext cx="3981450" cy="2669210"/>
          </a:xfrm>
          <a:prstGeom prst="rect">
            <a:avLst/>
          </a:prstGeom>
          <a:noFill/>
          <a:ln>
            <a:noFill/>
          </a:ln>
        </p:spPr>
      </p:pic>
      <p:sp>
        <p:nvSpPr>
          <p:cNvPr id="16" name="Google Shape;99;p2">
            <a:extLst>
              <a:ext uri="{FF2B5EF4-FFF2-40B4-BE49-F238E27FC236}">
                <a16:creationId xmlns:a16="http://schemas.microsoft.com/office/drawing/2014/main" id="{C4BB377B-27B8-C0AD-A500-D69689E40ABE}"/>
              </a:ext>
            </a:extLst>
          </p:cNvPr>
          <p:cNvSpPr txBox="1"/>
          <p:nvPr/>
        </p:nvSpPr>
        <p:spPr>
          <a:xfrm>
            <a:off x="5846002" y="5766042"/>
            <a:ext cx="4467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Example 2: Revetment at Bender Park, Oak Creek </a:t>
            </a:r>
            <a:br>
              <a:rPr lang="en-US" sz="1500">
                <a:solidFill>
                  <a:schemeClr val="dk1"/>
                </a:solidFill>
                <a:latin typeface="Arial"/>
                <a:ea typeface="Arial"/>
                <a:cs typeface="Arial"/>
                <a:sym typeface="Arial"/>
              </a:rPr>
            </a:br>
            <a:r>
              <a:rPr lang="en-US" sz="1500" i="1">
                <a:solidFill>
                  <a:schemeClr val="dk1"/>
                </a:solidFill>
                <a:latin typeface="Arial"/>
                <a:ea typeface="Arial"/>
                <a:cs typeface="Arial"/>
                <a:sym typeface="Arial"/>
              </a:rPr>
              <a:t>Credit: Adam Bechle</a:t>
            </a:r>
            <a:r>
              <a:rPr lang="en-US" sz="1500">
                <a:solidFill>
                  <a:schemeClr val="dk1"/>
                </a:solidFill>
                <a:latin typeface="Arial"/>
                <a:ea typeface="Arial"/>
                <a:cs typeface="Arial"/>
                <a:sym typeface="Arial"/>
              </a:rPr>
              <a:t>  </a:t>
            </a:r>
            <a:endParaRPr sz="1500">
              <a:solidFill>
                <a:schemeClr val="dk1"/>
              </a:solidFill>
              <a:latin typeface="Arial"/>
              <a:ea typeface="Arial"/>
              <a:cs typeface="Arial"/>
              <a:sym typeface="Arial"/>
            </a:endParaRPr>
          </a:p>
        </p:txBody>
      </p:sp>
      <p:pic>
        <p:nvPicPr>
          <p:cNvPr id="17" name="Google Shape;97;p2" descr="Photograph from perspective of someone standing on the beach. Lake Michigan with its breaking waves is to the right. A sandy beach lies at the individual's feet and extends approximately 20 feet ahead then switches to a large stone revetment. &#10;&#10;In the distance is an unprotected bluff face.">
            <a:extLst>
              <a:ext uri="{FF2B5EF4-FFF2-40B4-BE49-F238E27FC236}">
                <a16:creationId xmlns:a16="http://schemas.microsoft.com/office/drawing/2014/main" id="{A528C818-5663-E557-9208-1EE2576C836D}"/>
              </a:ext>
            </a:extLst>
          </p:cNvPr>
          <p:cNvPicPr preferRelativeResize="0"/>
          <p:nvPr/>
        </p:nvPicPr>
        <p:blipFill rotWithShape="1">
          <a:blip r:embed="rId4">
            <a:alphaModFix/>
          </a:blip>
          <a:srcRect/>
          <a:stretch/>
        </p:blipFill>
        <p:spPr>
          <a:xfrm>
            <a:off x="5876191" y="3100499"/>
            <a:ext cx="3981450" cy="2630642"/>
          </a:xfrm>
          <a:prstGeom prst="rect">
            <a:avLst/>
          </a:prstGeom>
          <a:noFill/>
          <a:ln>
            <a:noFill/>
          </a:ln>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Four Coastal Engineering Structures Found at North Beach</a:t>
            </a:r>
          </a:p>
        </p:txBody>
      </p:sp>
    </p:spTree>
    <p:extLst>
      <p:ext uri="{BB962C8B-B14F-4D97-AF65-F5344CB8AC3E}">
        <p14:creationId xmlns:p14="http://schemas.microsoft.com/office/powerpoint/2010/main" val="289035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14;p4">
            <a:extLst>
              <a:ext uri="{FF2B5EF4-FFF2-40B4-BE49-F238E27FC236}">
                <a16:creationId xmlns:a16="http://schemas.microsoft.com/office/drawing/2014/main" id="{FBCD14DE-B4C6-6458-809C-A5C0E438B896}"/>
              </a:ext>
            </a:extLst>
          </p:cNvPr>
          <p:cNvSpPr txBox="1">
            <a:spLocks noGrp="1"/>
          </p:cNvSpPr>
          <p:nvPr>
            <p:ph type="title" idx="4294967295"/>
          </p:nvPr>
        </p:nvSpPr>
        <p:spPr>
          <a:xfrm>
            <a:off x="2129239" y="730397"/>
            <a:ext cx="3412836" cy="92333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C00000"/>
                </a:solidFill>
                <a:effectLst/>
                <a:uLnTx/>
                <a:uFillTx/>
                <a:latin typeface="Calibri"/>
                <a:ea typeface="Calibri"/>
                <a:cs typeface="Calibri"/>
                <a:sym typeface="Calibri"/>
              </a:rPr>
              <a:t>Jetty</a:t>
            </a:r>
            <a:endPar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8" name="Google Shape;117;p4" descr="A top or &quot;birds-eye&quot; view of a jetty depicted as interconnecting large armor rocks. When built, the jetty extended into the lake. Now, the beach to the left of the jetty extends into the lake almost to the tip of the jetty. Meanwhile, to the right of the jetty, the beach has receeded away from the lake and only extends to the first landward stones of the jetty.">
            <a:extLst>
              <a:ext uri="{FF2B5EF4-FFF2-40B4-BE49-F238E27FC236}">
                <a16:creationId xmlns:a16="http://schemas.microsoft.com/office/drawing/2014/main" id="{CCDA9CEF-DADA-3D96-11C2-B05DF8707668}"/>
              </a:ext>
            </a:extLst>
          </p:cNvPr>
          <p:cNvPicPr preferRelativeResize="0"/>
          <p:nvPr/>
        </p:nvPicPr>
        <p:blipFill rotWithShape="1">
          <a:blip r:embed="rId3">
            <a:alphaModFix/>
          </a:blip>
          <a:srcRect/>
          <a:stretch/>
        </p:blipFill>
        <p:spPr>
          <a:xfrm>
            <a:off x="5008520" y="346013"/>
            <a:ext cx="5074204" cy="2377700"/>
          </a:xfrm>
          <a:prstGeom prst="rect">
            <a:avLst/>
          </a:prstGeom>
          <a:noFill/>
          <a:ln>
            <a:noFill/>
          </a:ln>
        </p:spPr>
      </p:pic>
      <p:sp>
        <p:nvSpPr>
          <p:cNvPr id="9" name="Google Shape;115;p4">
            <a:extLst>
              <a:ext uri="{FF2B5EF4-FFF2-40B4-BE49-F238E27FC236}">
                <a16:creationId xmlns:a16="http://schemas.microsoft.com/office/drawing/2014/main" id="{69562C09-75AC-09CB-2E4C-8547747476F9}"/>
              </a:ext>
            </a:extLst>
          </p:cNvPr>
          <p:cNvSpPr txBox="1"/>
          <p:nvPr/>
        </p:nvSpPr>
        <p:spPr>
          <a:xfrm>
            <a:off x="2003335" y="5688099"/>
            <a:ext cx="428259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Example 1: Jetties at Zoo Beach </a:t>
            </a:r>
            <a:br>
              <a:rPr lang="en-US" sz="1500">
                <a:solidFill>
                  <a:schemeClr val="dk1"/>
                </a:solidFill>
                <a:latin typeface="Calibri"/>
                <a:ea typeface="Calibri"/>
                <a:cs typeface="Calibri"/>
                <a:sym typeface="Calibri"/>
              </a:rPr>
            </a:br>
            <a:r>
              <a:rPr lang="en-US" sz="1500" i="1">
                <a:solidFill>
                  <a:schemeClr val="dk1"/>
                </a:solidFill>
                <a:latin typeface="Calibri"/>
                <a:ea typeface="Calibri"/>
                <a:cs typeface="Calibri"/>
                <a:sym typeface="Calibri"/>
              </a:rPr>
              <a:t>Credit: Capt. Dennis Carr  </a:t>
            </a:r>
            <a:r>
              <a:rPr lang="en-US" sz="1500">
                <a:solidFill>
                  <a:schemeClr val="dk1"/>
                </a:solidFill>
                <a:latin typeface="Calibri"/>
                <a:ea typeface="Calibri"/>
                <a:cs typeface="Calibri"/>
                <a:sym typeface="Calibri"/>
              </a:rPr>
              <a:t> </a:t>
            </a:r>
            <a:r>
              <a:rPr lang="en-US" sz="1500" i="1">
                <a:solidFill>
                  <a:schemeClr val="dk1"/>
                </a:solidFill>
                <a:latin typeface="Calibri"/>
                <a:ea typeface="Calibri"/>
                <a:cs typeface="Calibri"/>
                <a:sym typeface="Calibri"/>
              </a:rPr>
              <a:t>          </a:t>
            </a:r>
            <a:r>
              <a:rPr lang="en-US" sz="1500">
                <a:solidFill>
                  <a:schemeClr val="dk1"/>
                </a:solidFill>
                <a:latin typeface="Calibri"/>
                <a:ea typeface="Calibri"/>
                <a:cs typeface="Calibri"/>
                <a:sym typeface="Calibri"/>
              </a:rPr>
              <a:t> </a:t>
            </a:r>
            <a:endParaRPr>
              <a:latin typeface="Calibri"/>
              <a:ea typeface="Calibri"/>
              <a:cs typeface="Calibri"/>
              <a:sym typeface="Calibri"/>
            </a:endParaRPr>
          </a:p>
        </p:txBody>
      </p:sp>
      <p:pic>
        <p:nvPicPr>
          <p:cNvPr id="10" name="Google Shape;118;p4" descr="Aerial photograph taken from the perspective of flying over Lake Michigan with the nose of the plane facing the shoreline.&#10;&#10;The gray blue lake water lies in the bottom half of the image. The sandy shoreline appears as a zig-zag due to the jetties that extend from the shoreline and the associated buildup of sand on the updrift side of the jetties.&#10;&#10;Deciduous trees vegetate the bluff face areas. At the top of the bluff lies a road running parallel to the shoreline with large homes sitting on the landward side of the road.">
            <a:extLst>
              <a:ext uri="{FF2B5EF4-FFF2-40B4-BE49-F238E27FC236}">
                <a16:creationId xmlns:a16="http://schemas.microsoft.com/office/drawing/2014/main" id="{3A46592C-6626-A6DF-2F2A-425965E67F9C}"/>
              </a:ext>
            </a:extLst>
          </p:cNvPr>
          <p:cNvPicPr preferRelativeResize="0"/>
          <p:nvPr/>
        </p:nvPicPr>
        <p:blipFill rotWithShape="1">
          <a:blip r:embed="rId4">
            <a:alphaModFix/>
          </a:blip>
          <a:srcRect/>
          <a:stretch/>
        </p:blipFill>
        <p:spPr>
          <a:xfrm>
            <a:off x="2029795" y="3214913"/>
            <a:ext cx="3726015" cy="2473175"/>
          </a:xfrm>
          <a:prstGeom prst="rect">
            <a:avLst/>
          </a:prstGeom>
          <a:noFill/>
          <a:ln>
            <a:noFill/>
          </a:ln>
        </p:spPr>
      </p:pic>
      <p:sp>
        <p:nvSpPr>
          <p:cNvPr id="11" name="Google Shape;116;p4">
            <a:extLst>
              <a:ext uri="{FF2B5EF4-FFF2-40B4-BE49-F238E27FC236}">
                <a16:creationId xmlns:a16="http://schemas.microsoft.com/office/drawing/2014/main" id="{AD30E919-9FA3-6E2C-E415-9139B2B7CC10}"/>
              </a:ext>
            </a:extLst>
          </p:cNvPr>
          <p:cNvSpPr txBox="1"/>
          <p:nvPr/>
        </p:nvSpPr>
        <p:spPr>
          <a:xfrm>
            <a:off x="6364150" y="5653944"/>
            <a:ext cx="446732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Example 2: Jetties at Sheridan Park</a:t>
            </a:r>
            <a:br>
              <a:rPr lang="en-US" sz="1500">
                <a:solidFill>
                  <a:schemeClr val="dk1"/>
                </a:solidFill>
                <a:latin typeface="Calibri"/>
                <a:ea typeface="Calibri"/>
                <a:cs typeface="Calibri"/>
                <a:sym typeface="Calibri"/>
              </a:rPr>
            </a:br>
            <a:r>
              <a:rPr lang="en-US" sz="1500" i="1">
                <a:solidFill>
                  <a:schemeClr val="dk1"/>
                </a:solidFill>
                <a:latin typeface="Calibri"/>
                <a:ea typeface="Calibri"/>
                <a:cs typeface="Calibri"/>
                <a:sym typeface="Calibri"/>
              </a:rPr>
              <a:t>Credit: Adam Bechle</a:t>
            </a:r>
            <a:endParaRPr sz="1500">
              <a:solidFill>
                <a:schemeClr val="dk1"/>
              </a:solidFill>
              <a:latin typeface="Calibri"/>
              <a:ea typeface="Calibri"/>
              <a:cs typeface="Calibri"/>
              <a:sym typeface="Calibri"/>
            </a:endParaRPr>
          </a:p>
        </p:txBody>
      </p:sp>
      <p:pic>
        <p:nvPicPr>
          <p:cNvPr id="12" name="Google Shape;119;p4" descr="A photograph from the perspective of someone standing on the beach. The gray-blue waters of Lake Michigan lie to the left. Two jetties, that appear as dark black linear mounds extend from the shoreline into the lake.">
            <a:extLst>
              <a:ext uri="{FF2B5EF4-FFF2-40B4-BE49-F238E27FC236}">
                <a16:creationId xmlns:a16="http://schemas.microsoft.com/office/drawing/2014/main" id="{A6AD91A8-6A0C-4558-1829-FEA022CFD10A}"/>
              </a:ext>
            </a:extLst>
          </p:cNvPr>
          <p:cNvPicPr preferRelativeResize="0"/>
          <p:nvPr/>
        </p:nvPicPr>
        <p:blipFill rotWithShape="1">
          <a:blip r:embed="rId5">
            <a:alphaModFix/>
          </a:blip>
          <a:srcRect/>
          <a:stretch/>
        </p:blipFill>
        <p:spPr>
          <a:xfrm>
            <a:off x="6432470" y="3214913"/>
            <a:ext cx="3677960" cy="2473175"/>
          </a:xfrm>
          <a:prstGeom prst="rect">
            <a:avLst/>
          </a:prstGeom>
          <a:noFill/>
          <a:ln>
            <a:noFill/>
          </a:ln>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Four Coastal Engineering Structures Found at North Beach</a:t>
            </a:r>
          </a:p>
        </p:txBody>
      </p:sp>
    </p:spTree>
    <p:extLst>
      <p:ext uri="{BB962C8B-B14F-4D97-AF65-F5344CB8AC3E}">
        <p14:creationId xmlns:p14="http://schemas.microsoft.com/office/powerpoint/2010/main" val="22351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4;p5">
            <a:extLst>
              <a:ext uri="{FF2B5EF4-FFF2-40B4-BE49-F238E27FC236}">
                <a16:creationId xmlns:a16="http://schemas.microsoft.com/office/drawing/2014/main" id="{3E8013DB-D138-DC75-BD24-57636CD9B6FB}"/>
              </a:ext>
            </a:extLst>
          </p:cNvPr>
          <p:cNvSpPr txBox="1">
            <a:spLocks noGrp="1"/>
          </p:cNvSpPr>
          <p:nvPr>
            <p:ph type="title" idx="4294967295"/>
          </p:nvPr>
        </p:nvSpPr>
        <p:spPr>
          <a:xfrm>
            <a:off x="1204558" y="894775"/>
            <a:ext cx="3768300" cy="923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C00000"/>
                </a:solidFill>
                <a:effectLst/>
                <a:uLnTx/>
                <a:uFillTx/>
                <a:latin typeface="Calibri"/>
                <a:ea typeface="Calibri"/>
                <a:cs typeface="Calibri"/>
                <a:sym typeface="Calibri"/>
              </a:rPr>
              <a:t>Breakwater</a:t>
            </a:r>
            <a:endPar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8" name="Google Shape;127;p5" descr="A well-designed breakwater depicted as a mound of smaller core stones overlaid by larger armor stones. The breakwater is positioned offshore (in the lake) and in this case parallel to the shoreline. The breakwater extends above the height of the water level.">
            <a:extLst>
              <a:ext uri="{FF2B5EF4-FFF2-40B4-BE49-F238E27FC236}">
                <a16:creationId xmlns:a16="http://schemas.microsoft.com/office/drawing/2014/main" id="{B58A1DA2-545B-3A8E-1A6C-7D38DCCFE06E}"/>
              </a:ext>
            </a:extLst>
          </p:cNvPr>
          <p:cNvPicPr preferRelativeResize="0"/>
          <p:nvPr/>
        </p:nvPicPr>
        <p:blipFill rotWithShape="1">
          <a:blip r:embed="rId3">
            <a:alphaModFix/>
          </a:blip>
          <a:srcRect/>
          <a:stretch/>
        </p:blipFill>
        <p:spPr>
          <a:xfrm>
            <a:off x="5040857" y="490725"/>
            <a:ext cx="4808451" cy="2528375"/>
          </a:xfrm>
          <a:prstGeom prst="rect">
            <a:avLst/>
          </a:prstGeom>
          <a:noFill/>
          <a:ln>
            <a:noFill/>
          </a:ln>
        </p:spPr>
      </p:pic>
      <p:sp>
        <p:nvSpPr>
          <p:cNvPr id="9" name="Google Shape;125;p5">
            <a:extLst>
              <a:ext uri="{FF2B5EF4-FFF2-40B4-BE49-F238E27FC236}">
                <a16:creationId xmlns:a16="http://schemas.microsoft.com/office/drawing/2014/main" id="{516DD61B-3A6A-0DA8-4EF6-00531CAFDAC1}"/>
              </a:ext>
            </a:extLst>
          </p:cNvPr>
          <p:cNvSpPr txBox="1"/>
          <p:nvPr/>
        </p:nvSpPr>
        <p:spPr>
          <a:xfrm>
            <a:off x="1078647" y="5852486"/>
            <a:ext cx="42825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Example 1: Breakwaters protecting Racine Harbor </a:t>
            </a:r>
            <a:br>
              <a:rPr lang="en-US" sz="1500">
                <a:solidFill>
                  <a:schemeClr val="dk1"/>
                </a:solidFill>
                <a:latin typeface="Calibri"/>
                <a:ea typeface="Calibri"/>
                <a:cs typeface="Calibri"/>
                <a:sym typeface="Calibri"/>
              </a:rPr>
            </a:br>
            <a:r>
              <a:rPr lang="en-US" sz="1500" i="1">
                <a:solidFill>
                  <a:schemeClr val="dk1"/>
                </a:solidFill>
                <a:latin typeface="Calibri"/>
                <a:ea typeface="Calibri"/>
                <a:cs typeface="Calibri"/>
                <a:sym typeface="Calibri"/>
              </a:rPr>
              <a:t>Credit: Dave Mickelson    </a:t>
            </a:r>
            <a:endParaRPr>
              <a:latin typeface="Calibri"/>
              <a:ea typeface="Calibri"/>
              <a:cs typeface="Calibri"/>
              <a:sym typeface="Calibri"/>
            </a:endParaRPr>
          </a:p>
        </p:txBody>
      </p:sp>
      <p:pic>
        <p:nvPicPr>
          <p:cNvPr id="10" name="Google Shape;128;p5" descr="Aerial photograph of Racine Harbor in 2007. &#10;&#10;The coast guard station remains on the north bank of the Root River. &#10;&#10;Two breakwaters-the south and north breakwater-extend out from the shoreline into the lake from approximately 1/4 mile to either side of the Root River.&#10;&#10;The area immediately adjacent to the south breakwater is now home to the large Reef Point Marina. This marina, with its multiple rows of docks provides slips to house hundreds of boats. ">
            <a:extLst>
              <a:ext uri="{FF2B5EF4-FFF2-40B4-BE49-F238E27FC236}">
                <a16:creationId xmlns:a16="http://schemas.microsoft.com/office/drawing/2014/main" id="{327EA33E-A8F4-CEFE-F12C-33006DDE83F1}"/>
              </a:ext>
            </a:extLst>
          </p:cNvPr>
          <p:cNvPicPr preferRelativeResize="0"/>
          <p:nvPr/>
        </p:nvPicPr>
        <p:blipFill rotWithShape="1">
          <a:blip r:embed="rId4">
            <a:alphaModFix/>
          </a:blip>
          <a:srcRect/>
          <a:stretch/>
        </p:blipFill>
        <p:spPr>
          <a:xfrm>
            <a:off x="1135882" y="3644700"/>
            <a:ext cx="3836975" cy="2194986"/>
          </a:xfrm>
          <a:prstGeom prst="rect">
            <a:avLst/>
          </a:prstGeom>
          <a:noFill/>
          <a:ln>
            <a:noFill/>
          </a:ln>
        </p:spPr>
      </p:pic>
      <p:sp>
        <p:nvSpPr>
          <p:cNvPr id="11" name="Google Shape;126;p5">
            <a:extLst>
              <a:ext uri="{FF2B5EF4-FFF2-40B4-BE49-F238E27FC236}">
                <a16:creationId xmlns:a16="http://schemas.microsoft.com/office/drawing/2014/main" id="{779B0D0D-D352-39D7-D078-25F5CB2E0BBB}"/>
              </a:ext>
            </a:extLst>
          </p:cNvPr>
          <p:cNvSpPr txBox="1"/>
          <p:nvPr/>
        </p:nvSpPr>
        <p:spPr>
          <a:xfrm>
            <a:off x="5331705" y="5818331"/>
            <a:ext cx="45750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dirty="0">
                <a:solidFill>
                  <a:schemeClr val="dk1"/>
                </a:solidFill>
                <a:latin typeface="Calibri"/>
                <a:ea typeface="Calibri"/>
                <a:cs typeface="Calibri"/>
                <a:sym typeface="Calibri"/>
              </a:rPr>
              <a:t>Example 2: Breakwaters at </a:t>
            </a:r>
            <a:r>
              <a:rPr lang="en-US" sz="1500" dirty="0" err="1">
                <a:solidFill>
                  <a:schemeClr val="dk1"/>
                </a:solidFill>
                <a:latin typeface="Calibri"/>
                <a:ea typeface="Calibri"/>
                <a:cs typeface="Calibri"/>
                <a:sym typeface="Calibri"/>
              </a:rPr>
              <a:t>Klode</a:t>
            </a:r>
            <a:r>
              <a:rPr lang="en-US" sz="1500" dirty="0">
                <a:solidFill>
                  <a:schemeClr val="dk1"/>
                </a:solidFill>
                <a:latin typeface="Calibri"/>
                <a:ea typeface="Calibri"/>
                <a:cs typeface="Calibri"/>
                <a:sym typeface="Calibri"/>
              </a:rPr>
              <a:t> Park, </a:t>
            </a:r>
            <a:r>
              <a:rPr lang="en-US" sz="1500">
                <a:solidFill>
                  <a:schemeClr val="dk1"/>
                </a:solidFill>
                <a:latin typeface="Calibri"/>
                <a:ea typeface="Calibri"/>
                <a:cs typeface="Calibri"/>
                <a:sym typeface="Calibri"/>
              </a:rPr>
              <a:t>Whitefish Bay</a:t>
            </a:r>
            <a:br>
              <a:rPr lang="en-US" sz="1500" dirty="0">
                <a:solidFill>
                  <a:schemeClr val="dk1"/>
                </a:solidFill>
                <a:latin typeface="Calibri"/>
                <a:ea typeface="Calibri"/>
                <a:cs typeface="Calibri"/>
                <a:sym typeface="Calibri"/>
              </a:rPr>
            </a:br>
            <a:r>
              <a:rPr lang="en-US" sz="1500" i="1" dirty="0">
                <a:solidFill>
                  <a:schemeClr val="dk1"/>
                </a:solidFill>
                <a:latin typeface="Calibri"/>
                <a:ea typeface="Calibri"/>
                <a:cs typeface="Calibri"/>
                <a:sym typeface="Calibri"/>
              </a:rPr>
              <a:t>Credit: Adam </a:t>
            </a:r>
            <a:r>
              <a:rPr lang="en-US" sz="1500" i="1" dirty="0" err="1">
                <a:solidFill>
                  <a:schemeClr val="dk1"/>
                </a:solidFill>
                <a:latin typeface="Calibri"/>
                <a:ea typeface="Calibri"/>
                <a:cs typeface="Calibri"/>
                <a:sym typeface="Calibri"/>
              </a:rPr>
              <a:t>Bechle</a:t>
            </a:r>
            <a:endParaRPr sz="1500" dirty="0">
              <a:solidFill>
                <a:schemeClr val="dk1"/>
              </a:solidFill>
              <a:latin typeface="Calibri"/>
              <a:ea typeface="Calibri"/>
              <a:cs typeface="Calibri"/>
              <a:sym typeface="Calibri"/>
            </a:endParaRPr>
          </a:p>
        </p:txBody>
      </p:sp>
      <p:pic>
        <p:nvPicPr>
          <p:cNvPr id="12" name="Google Shape;129;p5" descr="Photograph from the perspective of someone standing on the beach. The blue-green waters of Lake Michigan lie to the left. In the nearshore area are two elongated mounds of large rock emerging from the lake (breakwaters), each running parallel to the shore.">
            <a:extLst>
              <a:ext uri="{FF2B5EF4-FFF2-40B4-BE49-F238E27FC236}">
                <a16:creationId xmlns:a16="http://schemas.microsoft.com/office/drawing/2014/main" id="{11EB7B1E-1466-02B5-66DB-CBAC73623524}"/>
              </a:ext>
            </a:extLst>
          </p:cNvPr>
          <p:cNvPicPr preferRelativeResize="0"/>
          <p:nvPr/>
        </p:nvPicPr>
        <p:blipFill rotWithShape="1">
          <a:blip r:embed="rId5">
            <a:alphaModFix/>
          </a:blip>
          <a:srcRect/>
          <a:stretch/>
        </p:blipFill>
        <p:spPr>
          <a:xfrm>
            <a:off x="5407706" y="3609950"/>
            <a:ext cx="3934515" cy="2242525"/>
          </a:xfrm>
          <a:prstGeom prst="rect">
            <a:avLst/>
          </a:prstGeom>
          <a:noFill/>
          <a:ln>
            <a:noFill/>
          </a:ln>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Four Coastal Engineering Structures Found at North Beach</a:t>
            </a:r>
          </a:p>
        </p:txBody>
      </p:sp>
    </p:spTree>
    <p:extLst>
      <p:ext uri="{BB962C8B-B14F-4D97-AF65-F5344CB8AC3E}">
        <p14:creationId xmlns:p14="http://schemas.microsoft.com/office/powerpoint/2010/main" val="4288439699"/>
      </p:ext>
    </p:extLst>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lesson-2-template</Template>
  <TotalTime>459</TotalTime>
  <Words>371</Words>
  <Application>Microsoft Office PowerPoint</Application>
  <PresentationFormat>Widescreen</PresentationFormat>
  <Paragraphs>30</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Helvetica</vt:lpstr>
      <vt:lpstr>Red Hat Display</vt:lpstr>
      <vt:lpstr>lesson-2-template</vt:lpstr>
      <vt:lpstr>Four Coastal Engineering Structures Found at North Beach</vt:lpstr>
      <vt:lpstr>Seawall</vt:lpstr>
      <vt:lpstr>Revetment</vt:lpstr>
      <vt:lpstr>Jetty</vt:lpstr>
      <vt:lpstr>Breakwater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Four Coastal Engineering Structures Found at North Beach</dc:title>
  <dc:subject/>
  <dc:creator>Wisconsin Sea Grant;Ginny Carlton</dc:creator>
  <cp:keywords/>
  <dc:description/>
  <cp:lastModifiedBy>Ginny Carlton</cp:lastModifiedBy>
  <cp:revision>65</cp:revision>
  <dcterms:created xsi:type="dcterms:W3CDTF">2024-07-16T17:27:48Z</dcterms:created>
  <dcterms:modified xsi:type="dcterms:W3CDTF">2026-02-13T14:01:35Z</dcterms:modified>
  <cp:category/>
</cp:coreProperties>
</file>