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1"/>
  </p:sldMasterIdLst>
  <p:notesMasterIdLst>
    <p:notesMasterId r:id="rId19"/>
  </p:notesMasterIdLst>
  <p:handoutMasterIdLst>
    <p:handoutMasterId r:id="rId20"/>
  </p:handoutMasterIdLst>
  <p:sldIdLst>
    <p:sldId id="275" r:id="rId2"/>
    <p:sldId id="340" r:id="rId3"/>
    <p:sldId id="371" r:id="rId4"/>
    <p:sldId id="372" r:id="rId5"/>
    <p:sldId id="373" r:id="rId6"/>
    <p:sldId id="374" r:id="rId7"/>
    <p:sldId id="375" r:id="rId8"/>
    <p:sldId id="376" r:id="rId9"/>
    <p:sldId id="377" r:id="rId10"/>
    <p:sldId id="378" r:id="rId11"/>
    <p:sldId id="379" r:id="rId12"/>
    <p:sldId id="380" r:id="rId13"/>
    <p:sldId id="381" r:id="rId14"/>
    <p:sldId id="382" r:id="rId15"/>
    <p:sldId id="383" r:id="rId16"/>
    <p:sldId id="384" r:id="rId17"/>
    <p:sldId id="34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DF601D-57DB-997B-8E15-CE2AAEF67309}" name="Adam Bechle" initials="AB" userId="m6dbfxMc6AL7OKBDT2i0dFIKXQbNlI52cJ1G7lDqrf0=" providerId="None"/>
  <p188:author id="{01B3021E-E267-383D-AECF-B915DE4217B8}" name="Elizabeth White" initials="EW" userId="DcaNPlbhXZ+wpAOjMvZjmzVvMoNYqq0UMSeBWqmvqgc=" providerId="None"/>
  <p188:author id="{1D39161F-DFC5-2925-7C08-BE58405E9CA4}" name="Ginny Carlton" initials="GC" userId="b3c111b55f5d181a" providerId="Windows Live"/>
  <p188:author id="{FF7ECFBB-7F03-3AB1-6E49-F92B4A24DFC9}" name="Ginny Carlton" initials="GC" userId="S::vcarlton@wisc.edu::560f39a4-b96c-41f3-afe9-8d655cd1595f" providerId="AD"/>
  <p188:author id="{F57D14CF-B165-7104-2867-3BF418B76FAD}" name="ELIZABETH A WHITE" initials="EW" userId="S::eawhite2@wisc.edu::31c18dc9-abaf-4c1a-befe-66a091c015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9A8"/>
    <a:srgbClr val="0098D6"/>
    <a:srgbClr val="D2B586"/>
    <a:srgbClr val="77787B"/>
    <a:srgbClr val="F04923"/>
    <a:srgbClr val="555556"/>
    <a:srgbClr val="005A90"/>
    <a:srgbClr val="0076BB"/>
    <a:srgbClr val="292B29"/>
    <a:srgbClr val="C505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CF1587-62BC-402D-96DC-74BE2FD7FDA7}" v="2" dt="2025-11-14T15:40:52.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68706" autoAdjust="0"/>
  </p:normalViewPr>
  <p:slideViewPr>
    <p:cSldViewPr snapToGrid="0" snapToObjects="1">
      <p:cViewPr varScale="1">
        <p:scale>
          <a:sx n="43" d="100"/>
          <a:sy n="43" d="100"/>
        </p:scale>
        <p:origin x="768"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38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White" userId="DcaNPlbhXZ+wpAOjMvZjmzVvMoNYqq0UMSeBWqmvqgc=" providerId="None" clId="Web-{C7CF1587-62BC-402D-96DC-74BE2FD7FDA7}"/>
    <pc:docChg chg="mod">
      <pc:chgData name="Elizabeth White" userId="DcaNPlbhXZ+wpAOjMvZjmzVvMoNYqq0UMSeBWqmvqgc=" providerId="None" clId="Web-{C7CF1587-62BC-402D-96DC-74BE2FD7FDA7}" dt="2025-11-14T15:40:52.323"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698BC5-C7A1-3B0E-9377-D8D8A5868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3FEB50-B249-D967-C3A9-143E6A5BC1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ED2E04-F34B-B944-9514-DCF2CF3644F6}" type="datetimeFigureOut">
              <a:rPr lang="en-US" smtClean="0"/>
              <a:t>2/13/2026</a:t>
            </a:fld>
            <a:endParaRPr lang="en-US"/>
          </a:p>
        </p:txBody>
      </p:sp>
      <p:sp>
        <p:nvSpPr>
          <p:cNvPr id="4" name="Footer Placeholder 3">
            <a:extLst>
              <a:ext uri="{FF2B5EF4-FFF2-40B4-BE49-F238E27FC236}">
                <a16:creationId xmlns:a16="http://schemas.microsoft.com/office/drawing/2014/main" id="{3A2F88BD-4F98-C7DB-58C4-10B6CC000E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4366DA-E14D-6DFE-EBC4-B4CC235627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9BD7FA-ABA2-8549-9E7A-86639CAF8383}" type="slidenum">
              <a:rPr lang="en-US" smtClean="0"/>
              <a:t>‹#›</a:t>
            </a:fld>
            <a:endParaRPr lang="en-US"/>
          </a:p>
        </p:txBody>
      </p:sp>
    </p:spTree>
    <p:extLst>
      <p:ext uri="{BB962C8B-B14F-4D97-AF65-F5344CB8AC3E}">
        <p14:creationId xmlns:p14="http://schemas.microsoft.com/office/powerpoint/2010/main" val="230629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21671-7E6C-7746-AF0D-CD197AFDFB61}" type="datetimeFigureOut">
              <a:rPr lang="en-US" smtClean="0"/>
              <a:t>2/13/2026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0FB02-D9C2-6A4D-8A7B-43D279C71DB2}" type="slidenum">
              <a:rPr lang="en-US" smtClean="0"/>
              <a:t>‹#›</a:t>
            </a:fld>
            <a:endParaRPr lang="en-US"/>
          </a:p>
        </p:txBody>
      </p:sp>
    </p:spTree>
    <p:extLst>
      <p:ext uri="{BB962C8B-B14F-4D97-AF65-F5344CB8AC3E}">
        <p14:creationId xmlns:p14="http://schemas.microsoft.com/office/powerpoint/2010/main" val="2492903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lickr.com/photos/producerjb/4364326087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x.com/ExplorerJB"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a:t>
            </a:r>
            <a:r>
              <a:rPr lang="en-US" dirty="0">
                <a:solidFill>
                  <a:srgbClr val="444444"/>
                </a:solidFill>
                <a:hlinkClick r:id="rId3">
                  <a:extLst>
                    <a:ext uri="{A12FA001-AC4F-418D-AE19-62706E023703}">
                      <ahyp:hlinkClr xmlns:ahyp="http://schemas.microsoft.com/office/drawing/2018/hyperlinkcolor" val="tx"/>
                    </a:ext>
                  </a:extLst>
                </a:hlinkClick>
              </a:rPr>
              <a:t>https://www.flickr.com/photos/producerjb/43643260870</a:t>
            </a:r>
            <a:r>
              <a:rPr lang="en-US"/>
              <a:t> Racine Breakwater Lighthouse</a:t>
            </a:r>
            <a:endParaRPr lang="en-US">
              <a:solidFill>
                <a:srgbClr val="444444"/>
              </a:solidFill>
            </a:endParaRPr>
          </a:p>
          <a:p>
            <a:r>
              <a:rPr lang="en-US"/>
              <a:t>JB the Explorer  took this photo of the Racine Breakwater Lighthouse in July of 2017 while at the Racine Harbor.</a:t>
            </a:r>
            <a:endParaRPr lang="en-US" dirty="0">
              <a:solidFill>
                <a:srgbClr val="444444"/>
              </a:solidFill>
            </a:endParaRPr>
          </a:p>
          <a:p>
            <a:r>
              <a:rPr lang="en-US"/>
              <a:t>This lighthouse was first lit in November of 1901.</a:t>
            </a:r>
            <a:endParaRPr lang="en-US" dirty="0">
              <a:solidFill>
                <a:srgbClr val="444444"/>
              </a:solidFill>
            </a:endParaRPr>
          </a:p>
          <a:p>
            <a:r>
              <a:rPr lang="en-US"/>
              <a:t>In the distance, you can see the Wind Point Lighthouse.</a:t>
            </a:r>
            <a:endParaRPr lang="en-US" dirty="0">
              <a:solidFill>
                <a:srgbClr val="444444"/>
              </a:solidFill>
            </a:endParaRPr>
          </a:p>
          <a:p>
            <a:endParaRPr lang="en-US" dirty="0">
              <a:solidFill>
                <a:srgbClr val="444444"/>
              </a:solidFill>
            </a:endParaRPr>
          </a:p>
          <a:p>
            <a:r>
              <a:rPr lang="en-US"/>
              <a:t>Image used with written permission by JB the Explorer as provided via JB's Native Garden@PlantNativeWI</a:t>
            </a:r>
            <a:endParaRPr lang="en-US" dirty="0">
              <a:solidFill>
                <a:srgbClr val="444444"/>
              </a:solidFill>
            </a:endParaRPr>
          </a:p>
          <a:p>
            <a:r>
              <a:rPr lang="en-US"/>
              <a:t>Previously on Twitter and now on X </a:t>
            </a:r>
            <a:r>
              <a:rPr lang="en-US" dirty="0">
                <a:solidFill>
                  <a:srgbClr val="444444"/>
                </a:solidFill>
                <a:hlinkClick r:id="rId4"/>
              </a:rPr>
              <a:t>@ExplorerJB</a:t>
            </a:r>
            <a:endParaRPr lang="en-US"/>
          </a:p>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1</a:t>
            </a:fld>
            <a:endParaRPr lang="en-US"/>
          </a:p>
        </p:txBody>
      </p:sp>
    </p:spTree>
    <p:extLst>
      <p:ext uri="{BB962C8B-B14F-4D97-AF65-F5344CB8AC3E}">
        <p14:creationId xmlns:p14="http://schemas.microsoft.com/office/powerpoint/2010/main" val="69570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10</a:t>
            </a:fld>
            <a:endParaRPr lang="en-US"/>
          </a:p>
        </p:txBody>
      </p:sp>
    </p:spTree>
    <p:extLst>
      <p:ext uri="{BB962C8B-B14F-4D97-AF65-F5344CB8AC3E}">
        <p14:creationId xmlns:p14="http://schemas.microsoft.com/office/powerpoint/2010/main" val="199196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11</a:t>
            </a:fld>
            <a:endParaRPr lang="en-US"/>
          </a:p>
        </p:txBody>
      </p:sp>
    </p:spTree>
    <p:extLst>
      <p:ext uri="{BB962C8B-B14F-4D97-AF65-F5344CB8AC3E}">
        <p14:creationId xmlns:p14="http://schemas.microsoft.com/office/powerpoint/2010/main" val="856857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12</a:t>
            </a:fld>
            <a:endParaRPr lang="en-US"/>
          </a:p>
        </p:txBody>
      </p:sp>
    </p:spTree>
    <p:extLst>
      <p:ext uri="{BB962C8B-B14F-4D97-AF65-F5344CB8AC3E}">
        <p14:creationId xmlns:p14="http://schemas.microsoft.com/office/powerpoint/2010/main" val="1407905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13</a:t>
            </a:fld>
            <a:endParaRPr lang="en-US"/>
          </a:p>
        </p:txBody>
      </p:sp>
    </p:spTree>
    <p:extLst>
      <p:ext uri="{BB962C8B-B14F-4D97-AF65-F5344CB8AC3E}">
        <p14:creationId xmlns:p14="http://schemas.microsoft.com/office/powerpoint/2010/main" val="160050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14</a:t>
            </a:fld>
            <a:endParaRPr lang="en-US"/>
          </a:p>
        </p:txBody>
      </p:sp>
    </p:spTree>
    <p:extLst>
      <p:ext uri="{BB962C8B-B14F-4D97-AF65-F5344CB8AC3E}">
        <p14:creationId xmlns:p14="http://schemas.microsoft.com/office/powerpoint/2010/main" val="2887095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15</a:t>
            </a:fld>
            <a:endParaRPr lang="en-US"/>
          </a:p>
        </p:txBody>
      </p:sp>
    </p:spTree>
    <p:extLst>
      <p:ext uri="{BB962C8B-B14F-4D97-AF65-F5344CB8AC3E}">
        <p14:creationId xmlns:p14="http://schemas.microsoft.com/office/powerpoint/2010/main" val="3207342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16</a:t>
            </a:fld>
            <a:endParaRPr lang="en-US"/>
          </a:p>
        </p:txBody>
      </p:sp>
    </p:spTree>
    <p:extLst>
      <p:ext uri="{BB962C8B-B14F-4D97-AF65-F5344CB8AC3E}">
        <p14:creationId xmlns:p14="http://schemas.microsoft.com/office/powerpoint/2010/main" val="1702700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IMG_20210709_144550968</a:t>
            </a:r>
          </a:p>
          <a:p>
            <a:endParaRPr lang="en-US" dirty="0"/>
          </a:p>
          <a:p>
            <a:r>
              <a:rPr lang="en-US" dirty="0"/>
              <a:t>Clear plastic shoebox ("wave tank") with sand pushed into a pile at one end. Viewed from the top there is a flat plateau of sand.</a:t>
            </a:r>
          </a:p>
          <a:p>
            <a:endParaRPr lang="en-US" dirty="0"/>
          </a:p>
          <a:p>
            <a:r>
              <a:rPr lang="en-US" dirty="0"/>
              <a:t>The gently sloping bluff face is now armored with rocks. The left half of the bluff face has small (pea gravel size) stones. The right side of the box has larger (approximately half-inch) stones.</a:t>
            </a:r>
          </a:p>
          <a:p>
            <a:endParaRPr lang="en-US" dirty="0"/>
          </a:p>
          <a:p>
            <a:r>
              <a:rPr lang="en-US" dirty="0"/>
              <a:t>The putty knife was used to create waves. The water is now turbid with suspended sand particles, and sand particles have also settled out onto this portion of the box.</a:t>
            </a:r>
          </a:p>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17</a:t>
            </a:fld>
            <a:endParaRPr lang="en-US"/>
          </a:p>
        </p:txBody>
      </p:sp>
    </p:spTree>
    <p:extLst>
      <p:ext uri="{BB962C8B-B14F-4D97-AF65-F5344CB8AC3E}">
        <p14:creationId xmlns:p14="http://schemas.microsoft.com/office/powerpoint/2010/main" val="2784715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pPr marL="0" lvl="0" indent="0" algn="l" rtl="0">
              <a:spcBef>
                <a:spcPts val="0"/>
              </a:spcBef>
              <a:spcAft>
                <a:spcPts val="0"/>
              </a:spcAft>
              <a:buNone/>
            </a:pPr>
            <a:r>
              <a:rPr lang="en-US" dirty="0"/>
              <a:t>Historical nautical chart 1919. Image source: https://www.amazon.com/Historical-Nautical-Chart-7-1-1919-Michigan/dp/B00KXE0J54</a:t>
            </a:r>
          </a:p>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2</a:t>
            </a:fld>
            <a:endParaRPr lang="en-US"/>
          </a:p>
        </p:txBody>
      </p:sp>
    </p:spTree>
    <p:extLst>
      <p:ext uri="{BB962C8B-B14F-4D97-AF65-F5344CB8AC3E}">
        <p14:creationId xmlns:p14="http://schemas.microsoft.com/office/powerpoint/2010/main" val="1842031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3</a:t>
            </a:fld>
            <a:endParaRPr lang="en-US"/>
          </a:p>
        </p:txBody>
      </p:sp>
    </p:spTree>
    <p:extLst>
      <p:ext uri="{BB962C8B-B14F-4D97-AF65-F5344CB8AC3E}">
        <p14:creationId xmlns:p14="http://schemas.microsoft.com/office/powerpoint/2010/main" val="3824472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4</a:t>
            </a:fld>
            <a:endParaRPr lang="en-US"/>
          </a:p>
        </p:txBody>
      </p:sp>
    </p:spTree>
    <p:extLst>
      <p:ext uri="{BB962C8B-B14F-4D97-AF65-F5344CB8AC3E}">
        <p14:creationId xmlns:p14="http://schemas.microsoft.com/office/powerpoint/2010/main" val="206408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5</a:t>
            </a:fld>
            <a:endParaRPr lang="en-US"/>
          </a:p>
        </p:txBody>
      </p:sp>
    </p:spTree>
    <p:extLst>
      <p:ext uri="{BB962C8B-B14F-4D97-AF65-F5344CB8AC3E}">
        <p14:creationId xmlns:p14="http://schemas.microsoft.com/office/powerpoint/2010/main" val="599096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6</a:t>
            </a:fld>
            <a:endParaRPr lang="en-US"/>
          </a:p>
        </p:txBody>
      </p:sp>
    </p:spTree>
    <p:extLst>
      <p:ext uri="{BB962C8B-B14F-4D97-AF65-F5344CB8AC3E}">
        <p14:creationId xmlns:p14="http://schemas.microsoft.com/office/powerpoint/2010/main" val="3266701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7</a:t>
            </a:fld>
            <a:endParaRPr lang="en-US"/>
          </a:p>
        </p:txBody>
      </p:sp>
    </p:spTree>
    <p:extLst>
      <p:ext uri="{BB962C8B-B14F-4D97-AF65-F5344CB8AC3E}">
        <p14:creationId xmlns:p14="http://schemas.microsoft.com/office/powerpoint/2010/main" val="2652417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8</a:t>
            </a:fld>
            <a:endParaRPr lang="en-US"/>
          </a:p>
        </p:txBody>
      </p:sp>
    </p:spTree>
    <p:extLst>
      <p:ext uri="{BB962C8B-B14F-4D97-AF65-F5344CB8AC3E}">
        <p14:creationId xmlns:p14="http://schemas.microsoft.com/office/powerpoint/2010/main" val="1735995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0FB02-D9C2-6A4D-8A7B-43D279C71DB2}" type="slidenum">
              <a:rPr lang="en-US" smtClean="0"/>
              <a:t>9</a:t>
            </a:fld>
            <a:endParaRPr lang="en-US"/>
          </a:p>
        </p:txBody>
      </p:sp>
    </p:spTree>
    <p:extLst>
      <p:ext uri="{BB962C8B-B14F-4D97-AF65-F5344CB8AC3E}">
        <p14:creationId xmlns:p14="http://schemas.microsoft.com/office/powerpoint/2010/main" val="293995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_light">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dirty="0"/>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Tree>
    <p:extLst>
      <p:ext uri="{BB962C8B-B14F-4D97-AF65-F5344CB8AC3E}">
        <p14:creationId xmlns:p14="http://schemas.microsoft.com/office/powerpoint/2010/main" val="1694029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1880756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tx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FDC5FCF3-F5B7-E967-D679-9013BC04E2C3}"/>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D742B9-F2BE-EC5A-BCF0-E5DE5EE2D80C}"/>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592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354491D6-E5D5-8E44-ACE0-B8D7C96E218D}"/>
              </a:ext>
              <a:ext uri="{C183D7F6-B498-43B3-948B-1728B52AA6E4}">
                <adec:decorative xmlns:adec="http://schemas.microsoft.com/office/drawing/2017/decorative" val="1"/>
              </a:ext>
            </a:extLst>
          </p:cNvPr>
          <p:cNvSpPr/>
          <p:nvPr/>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BFB218C-C7F2-F484-A5CB-A851F331768B}"/>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170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_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856EFDCA-0F37-B65D-EA97-DDFF7EC0B0CD}"/>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BCD25FC1-0A66-371C-124E-93E0BC1650C0}"/>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B6CC19D-A499-C349-FC60-237062EB2918}"/>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7818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457200"/>
            <a:ext cx="10668000" cy="1066800"/>
          </a:xfrm>
        </p:spPr>
        <p:txBody>
          <a:bodyPr>
            <a:normAutofit/>
          </a:bodyPr>
          <a:lstStyle>
            <a:lvl1pPr>
              <a:defRPr sz="3400" b="1" i="0">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4" name="Footer Placeholder 3"/>
          <p:cNvSpPr>
            <a:spLocks noGrp="1"/>
          </p:cNvSpPr>
          <p:nvPr>
            <p:ph type="ftr" sz="quarter" idx="11"/>
          </p:nvPr>
        </p:nvSpPr>
        <p:spPr>
          <a:xfrm>
            <a:off x="0" y="6505056"/>
            <a:ext cx="12192000" cy="352943"/>
          </a:xfrm>
          <a:solidFill>
            <a:srgbClr val="555556"/>
          </a:solidFill>
        </p:spPr>
        <p:txBody>
          <a:bodyPr/>
          <a:lstStyle>
            <a:lvl1pPr algn="l">
              <a:defRPr>
                <a:latin typeface="+mn-lt"/>
              </a:defRPr>
            </a:lvl1pPr>
          </a:lstStyle>
          <a:p>
            <a:r>
              <a:rPr lang="en-US"/>
              <a:t>Coastal Processes Demonstration: The Wave Tank</a:t>
            </a:r>
            <a:endParaRPr lang="en-US" dirty="0"/>
          </a:p>
        </p:txBody>
      </p:sp>
    </p:spTree>
    <p:extLst>
      <p:ext uri="{BB962C8B-B14F-4D97-AF65-F5344CB8AC3E}">
        <p14:creationId xmlns:p14="http://schemas.microsoft.com/office/powerpoint/2010/main" val="2565870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40FCD5-C184-661A-65E4-F02AC705DA2C}"/>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57200"/>
            <a:ext cx="10668000" cy="1066800"/>
          </a:xfrm>
        </p:spPr>
        <p:txBody>
          <a:bodyPr>
            <a:normAutofit/>
          </a:bodyPr>
          <a:lstStyle>
            <a:lvl1pPr>
              <a:defRPr sz="3400" b="1" i="0">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4" name="Footer Placeholder 3"/>
          <p:cNvSpPr>
            <a:spLocks noGrp="1"/>
          </p:cNvSpPr>
          <p:nvPr>
            <p:ph type="ftr" sz="quarter" idx="11"/>
          </p:nvPr>
        </p:nvSpPr>
        <p:spPr>
          <a:xfrm>
            <a:off x="0" y="6505056"/>
            <a:ext cx="12192000" cy="352943"/>
          </a:xfrm>
          <a:solidFill>
            <a:srgbClr val="555556"/>
          </a:solidFill>
        </p:spPr>
        <p:txBody>
          <a:bodyPr/>
          <a:lstStyle>
            <a:lvl1pPr algn="l">
              <a:defRPr/>
            </a:lvl1pPr>
          </a:lstStyle>
          <a:p>
            <a:r>
              <a:rPr lang="en-US"/>
              <a:t>Coastal Processes Demonstration: The Wave Tank</a:t>
            </a:r>
            <a:endParaRPr lang="en-US" dirty="0"/>
          </a:p>
        </p:txBody>
      </p:sp>
      <p:sp>
        <p:nvSpPr>
          <p:cNvPr id="5" name="Rectangle 4">
            <a:extLst>
              <a:ext uri="{FF2B5EF4-FFF2-40B4-BE49-F238E27FC236}">
                <a16:creationId xmlns:a16="http://schemas.microsoft.com/office/drawing/2014/main" id="{0205E45F-0A0C-13F5-60D5-42E42356E642}"/>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0C3516-15DA-9746-1B5D-EB5DDBE2A95F}"/>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358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 y="6505056"/>
            <a:ext cx="12192001" cy="352944"/>
          </a:xfrm>
          <a:solidFill>
            <a:srgbClr val="555556"/>
          </a:solidFill>
        </p:spPr>
        <p:txBody>
          <a:bodyPr/>
          <a:lstStyle>
            <a:lvl1pPr algn="l">
              <a:defRPr>
                <a:latin typeface="+mn-lt"/>
              </a:defRPr>
            </a:lvl1pPr>
          </a:lstStyle>
          <a:p>
            <a:r>
              <a:rPr lang="en-US"/>
              <a:t>Coastal Processes Demonstration: The Wave Tank</a:t>
            </a:r>
          </a:p>
        </p:txBody>
      </p:sp>
      <p:sp>
        <p:nvSpPr>
          <p:cNvPr id="2" name="Title 1">
            <a:extLst>
              <a:ext uri="{FF2B5EF4-FFF2-40B4-BE49-F238E27FC236}">
                <a16:creationId xmlns:a16="http://schemas.microsoft.com/office/drawing/2014/main" id="{0540D614-EDF6-8AD1-02DA-1BBA71DA1744}"/>
              </a:ext>
            </a:extLst>
          </p:cNvPr>
          <p:cNvSpPr>
            <a:spLocks noGrp="1"/>
          </p:cNvSpPr>
          <p:nvPr>
            <p:ph type="title" hasCustomPrompt="1"/>
          </p:nvPr>
        </p:nvSpPr>
        <p:spPr>
          <a:xfrm>
            <a:off x="0" y="-180753"/>
            <a:ext cx="10668000" cy="180753"/>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Blank Slide</a:t>
            </a:r>
          </a:p>
        </p:txBody>
      </p:sp>
    </p:spTree>
    <p:extLst>
      <p:ext uri="{BB962C8B-B14F-4D97-AF65-F5344CB8AC3E}">
        <p14:creationId xmlns:p14="http://schemas.microsoft.com/office/powerpoint/2010/main" val="1354168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304491-A3C0-C7C4-7EE8-FAE5B2FD9376}"/>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a:solidFill>
            <a:srgbClr val="555556"/>
          </a:solidFill>
        </p:spPr>
        <p:txBody>
          <a:bodyPr/>
          <a:lstStyle>
            <a:lvl1pPr algn="l">
              <a:defRPr/>
            </a:lvl1pPr>
          </a:lstStyle>
          <a:p>
            <a:r>
              <a:rPr lang="en-US"/>
              <a:t>Coastal Processes Demonstration: The Wave Tank</a:t>
            </a:r>
          </a:p>
        </p:txBody>
      </p:sp>
      <p:sp>
        <p:nvSpPr>
          <p:cNvPr id="2" name="Title 1">
            <a:extLst>
              <a:ext uri="{FF2B5EF4-FFF2-40B4-BE49-F238E27FC236}">
                <a16:creationId xmlns:a16="http://schemas.microsoft.com/office/drawing/2014/main" id="{0540D614-EDF6-8AD1-02DA-1BBA71DA1744}"/>
              </a:ext>
            </a:extLst>
          </p:cNvPr>
          <p:cNvSpPr>
            <a:spLocks noGrp="1"/>
          </p:cNvSpPr>
          <p:nvPr>
            <p:ph type="title" hasCustomPrompt="1"/>
          </p:nvPr>
        </p:nvSpPr>
        <p:spPr>
          <a:xfrm>
            <a:off x="0" y="-180753"/>
            <a:ext cx="10668000" cy="180753"/>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Blank Slide</a:t>
            </a:r>
          </a:p>
        </p:txBody>
      </p:sp>
      <p:sp>
        <p:nvSpPr>
          <p:cNvPr id="5" name="Rectangle 4">
            <a:extLst>
              <a:ext uri="{FF2B5EF4-FFF2-40B4-BE49-F238E27FC236}">
                <a16:creationId xmlns:a16="http://schemas.microsoft.com/office/drawing/2014/main" id="{F3910EE9-65E2-EE58-DA6C-093CD54FE9B9}"/>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5F035F-CEE1-14CC-A400-2D55FBF918F7}"/>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146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304491-A3C0-C7C4-7EE8-FAE5B2FD9376}"/>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40D614-EDF6-8AD1-02DA-1BBA71DA1744}"/>
              </a:ext>
            </a:extLst>
          </p:cNvPr>
          <p:cNvSpPr>
            <a:spLocks noGrp="1"/>
          </p:cNvSpPr>
          <p:nvPr>
            <p:ph type="title" hasCustomPrompt="1"/>
          </p:nvPr>
        </p:nvSpPr>
        <p:spPr>
          <a:xfrm>
            <a:off x="0" y="-180753"/>
            <a:ext cx="10668000" cy="180753"/>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Blank Slide</a:t>
            </a:r>
          </a:p>
        </p:txBody>
      </p:sp>
    </p:spTree>
    <p:extLst>
      <p:ext uri="{BB962C8B-B14F-4D97-AF65-F5344CB8AC3E}">
        <p14:creationId xmlns:p14="http://schemas.microsoft.com/office/powerpoint/2010/main" val="338322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Wisconsin Sea Grant logo in white text on an orange background">
            <a:extLst>
              <a:ext uri="{FF2B5EF4-FFF2-40B4-BE49-F238E27FC236}">
                <a16:creationId xmlns:a16="http://schemas.microsoft.com/office/drawing/2014/main" id="{9442AFA6-CAED-D743-9BD0-FB7276EC21DE}"/>
              </a:ext>
            </a:extLst>
          </p:cNvPr>
          <p:cNvPicPr>
            <a:picLocks noChangeAspect="1"/>
          </p:cNvPicPr>
          <p:nvPr/>
        </p:nvPicPr>
        <p:blipFill>
          <a:blip r:embed="rId2"/>
          <a:srcRect/>
          <a:stretch/>
        </p:blipFill>
        <p:spPr>
          <a:xfrm>
            <a:off x="5161548" y="2639930"/>
            <a:ext cx="2139741" cy="1872275"/>
          </a:xfrm>
          <a:prstGeom prst="rect">
            <a:avLst/>
          </a:prstGeom>
        </p:spPr>
      </p:pic>
      <p:sp>
        <p:nvSpPr>
          <p:cNvPr id="2" name="Title 1">
            <a:extLst>
              <a:ext uri="{FF2B5EF4-FFF2-40B4-BE49-F238E27FC236}">
                <a16:creationId xmlns:a16="http://schemas.microsoft.com/office/drawing/2014/main" id="{A878A76A-7D1D-3E85-0AC5-9B02E65F248E}"/>
              </a:ext>
            </a:extLst>
          </p:cNvPr>
          <p:cNvSpPr>
            <a:spLocks noGrp="1"/>
          </p:cNvSpPr>
          <p:nvPr>
            <p:ph type="title" hasCustomPrompt="1"/>
          </p:nvPr>
        </p:nvSpPr>
        <p:spPr>
          <a:xfrm>
            <a:off x="0" y="-180060"/>
            <a:ext cx="10668000" cy="170121"/>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effectLst/>
                <a:latin typeface="Helvetica" pitchFamily="2" charset="0"/>
              </a:rPr>
              <a:t>Orange Closing Sign</a:t>
            </a:r>
          </a:p>
        </p:txBody>
      </p:sp>
      <p:sp>
        <p:nvSpPr>
          <p:cNvPr id="5" name="Rectangle 4">
            <a:extLst>
              <a:ext uri="{FF2B5EF4-FFF2-40B4-BE49-F238E27FC236}">
                <a16:creationId xmlns:a16="http://schemas.microsoft.com/office/drawing/2014/main" id="{B71F313B-AA51-F456-A1D7-937544C0AB8A}"/>
              </a:ext>
              <a:ext uri="{C183D7F6-B498-43B3-948B-1728B52AA6E4}">
                <adec:decorative xmlns:adec="http://schemas.microsoft.com/office/drawing/2017/decorative" val="1"/>
              </a:ext>
            </a:extLst>
          </p:cNvPr>
          <p:cNvSpPr/>
          <p:nvPr/>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22900485-81C9-613C-0BE3-7F5C29B86143}"/>
              </a:ext>
            </a:extLst>
          </p:cNvPr>
          <p:cNvPicPr>
            <a:picLocks noChangeAspect="1"/>
          </p:cNvPicPr>
          <p:nvPr/>
        </p:nvPicPr>
        <p:blipFill>
          <a:blip r:embed="rId2"/>
          <a:srcRect/>
          <a:stretch/>
        </p:blipFill>
        <p:spPr>
          <a:xfrm>
            <a:off x="5161548" y="2639930"/>
            <a:ext cx="2139741" cy="1872275"/>
          </a:xfrm>
          <a:prstGeom prst="rect">
            <a:avLst/>
          </a:prstGeom>
        </p:spPr>
      </p:pic>
      <p:sp>
        <p:nvSpPr>
          <p:cNvPr id="7" name="Rectangle 6">
            <a:extLst>
              <a:ext uri="{FF2B5EF4-FFF2-40B4-BE49-F238E27FC236}">
                <a16:creationId xmlns:a16="http://schemas.microsoft.com/office/drawing/2014/main" id="{EF8FBEA3-CBB3-034A-0438-A9781EDC4BEB}"/>
              </a:ext>
              <a:ext uri="{C183D7F6-B498-43B3-948B-1728B52AA6E4}">
                <adec:decorative xmlns:adec="http://schemas.microsoft.com/office/drawing/2017/decorative" val="1"/>
              </a:ext>
            </a:extLst>
          </p:cNvPr>
          <p:cNvSpPr/>
          <p:nvPr userDrawn="1"/>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n orange background">
            <a:extLst>
              <a:ext uri="{FF2B5EF4-FFF2-40B4-BE49-F238E27FC236}">
                <a16:creationId xmlns:a16="http://schemas.microsoft.com/office/drawing/2014/main" id="{8B408211-5A4D-626B-41D3-EA44E98CA96A}"/>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1796160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_ligh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
        <p:nvSpPr>
          <p:cNvPr id="4" name="Text Placeholder 2">
            <a:extLst>
              <a:ext uri="{FF2B5EF4-FFF2-40B4-BE49-F238E27FC236}">
                <a16:creationId xmlns:a16="http://schemas.microsoft.com/office/drawing/2014/main" id="{995EAFAB-6182-D22C-B840-5FCAEE17A0E3}"/>
              </a:ext>
            </a:extLst>
          </p:cNvPr>
          <p:cNvSpPr>
            <a:spLocks noGrp="1"/>
          </p:cNvSpPr>
          <p:nvPr>
            <p:ph type="body" sz="quarter" idx="13"/>
          </p:nvPr>
        </p:nvSpPr>
        <p:spPr>
          <a:xfrm>
            <a:off x="851889" y="5953913"/>
            <a:ext cx="10311412" cy="701876"/>
          </a:xfrm>
        </p:spPr>
        <p:txBody>
          <a:bodyPr anchor="b">
            <a:noAutofit/>
          </a:bodyPr>
          <a:lstStyle>
            <a:lvl1pPr marL="0" indent="0">
              <a:buNone/>
              <a:defRPr>
                <a:solidFill>
                  <a:schemeClr val="bg1"/>
                </a:solidFill>
              </a:defRPr>
            </a:lvl1pPr>
          </a:lstStyle>
          <a:p>
            <a:pPr lvl="0">
              <a:lnSpc>
                <a:spcPct val="120000"/>
              </a:lnSpc>
              <a:spcBef>
                <a:spcPts val="0"/>
              </a:spcBef>
              <a:spcAft>
                <a:spcPts val="500"/>
              </a:spcAft>
            </a:pPr>
            <a:r>
              <a:rPr lang="en-US" sz="800" b="0"/>
              <a:t>Click to edit Master text styles</a:t>
            </a:r>
          </a:p>
        </p:txBody>
      </p:sp>
      <p:pic>
        <p:nvPicPr>
          <p:cNvPr id="5" name="Picture 4">
            <a:extLst>
              <a:ext uri="{FF2B5EF4-FFF2-40B4-BE49-F238E27FC236}">
                <a16:creationId xmlns:a16="http://schemas.microsoft.com/office/drawing/2014/main" id="{A0A05B08-FC21-4E3A-3191-CE397DA36DF9}"/>
              </a:ext>
              <a:ext uri="{C183D7F6-B498-43B3-948B-1728B52AA6E4}">
                <adec:decorative xmlns:adec="http://schemas.microsoft.com/office/drawing/2017/decorative" val="1"/>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artisticMarker/>
                    </a14:imgEffect>
                    <a14:imgEffect>
                      <a14:saturation sat="0"/>
                    </a14:imgEffect>
                  </a14:imgLayer>
                </a14:imgProps>
              </a:ext>
            </a:extLst>
          </a:blip>
          <a:stretch>
            <a:fillRect/>
          </a:stretch>
        </p:blipFill>
        <p:spPr>
          <a:xfrm>
            <a:off x="10977049" y="5128139"/>
            <a:ext cx="1133175" cy="495764"/>
          </a:xfrm>
          <a:prstGeom prst="rect">
            <a:avLst/>
          </a:prstGeom>
        </p:spPr>
      </p:pic>
      <p:sp>
        <p:nvSpPr>
          <p:cNvPr id="3" name="Rectangle 2">
            <a:extLst>
              <a:ext uri="{FF2B5EF4-FFF2-40B4-BE49-F238E27FC236}">
                <a16:creationId xmlns:a16="http://schemas.microsoft.com/office/drawing/2014/main" id="{8F7597B0-9779-EBBB-CDA9-F2B066DA023E}"/>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38FC05-A3F6-6989-71BB-E73D67BFE716}"/>
              </a:ext>
              <a:ext uri="{C183D7F6-B498-43B3-948B-1728B52AA6E4}">
                <adec:decorative xmlns:adec="http://schemas.microsoft.com/office/drawing/2017/decorative" val="1"/>
              </a:ext>
            </a:extLst>
          </p:cNvPr>
          <p:cNvSpPr/>
          <p:nvPr userDrawn="1"/>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069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Black Closing Slide</a:t>
            </a:r>
          </a:p>
        </p:txBody>
      </p:sp>
      <p:pic>
        <p:nvPicPr>
          <p:cNvPr id="5" name="Picture 4" descr="University of Wisconsin Sea Grant logo in white text on a gray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161548" y="2639930"/>
            <a:ext cx="2139741" cy="1872275"/>
          </a:xfrm>
          <a:prstGeom prst="rect">
            <a:avLst/>
          </a:prstGeom>
        </p:spPr>
      </p:pic>
      <p:sp>
        <p:nvSpPr>
          <p:cNvPr id="3" name="Rectangle 2">
            <a:extLst>
              <a:ext uri="{FF2B5EF4-FFF2-40B4-BE49-F238E27FC236}">
                <a16:creationId xmlns:a16="http://schemas.microsoft.com/office/drawing/2014/main" id="{020E9614-33FD-1A33-FE78-8A8A0EE59EAF}"/>
              </a:ext>
              <a:ext uri="{C183D7F6-B498-43B3-948B-1728B52AA6E4}">
                <adec:decorative xmlns:adec="http://schemas.microsoft.com/office/drawing/2017/decorative" val="1"/>
              </a:ext>
            </a:extLst>
          </p:cNvPr>
          <p:cNvSpPr/>
          <p:nvPr/>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 gray background">
            <a:extLst>
              <a:ext uri="{FF2B5EF4-FFF2-40B4-BE49-F238E27FC236}">
                <a16:creationId xmlns:a16="http://schemas.microsoft.com/office/drawing/2014/main" id="{24B8EF2D-74F0-E6AA-DB81-BDDBC83867E5}"/>
              </a:ext>
            </a:extLst>
          </p:cNvPr>
          <p:cNvPicPr>
            <a:picLocks noChangeAspect="1"/>
          </p:cNvPicPr>
          <p:nvPr/>
        </p:nvPicPr>
        <p:blipFill>
          <a:blip r:embed="rId2"/>
          <a:srcRect/>
          <a:stretch/>
        </p:blipFill>
        <p:spPr>
          <a:xfrm>
            <a:off x="5161548" y="2639930"/>
            <a:ext cx="2139741" cy="1872275"/>
          </a:xfrm>
          <a:prstGeom prst="rect">
            <a:avLst/>
          </a:prstGeom>
        </p:spPr>
      </p:pic>
      <p:sp>
        <p:nvSpPr>
          <p:cNvPr id="7" name="Rectangle 6">
            <a:extLst>
              <a:ext uri="{FF2B5EF4-FFF2-40B4-BE49-F238E27FC236}">
                <a16:creationId xmlns:a16="http://schemas.microsoft.com/office/drawing/2014/main" id="{C8885DBC-0C28-35C9-CA2E-A9EA1A391544}"/>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 gray background">
            <a:extLst>
              <a:ext uri="{FF2B5EF4-FFF2-40B4-BE49-F238E27FC236}">
                <a16:creationId xmlns:a16="http://schemas.microsoft.com/office/drawing/2014/main" id="{3D6060F8-FDFA-9B03-AFCE-6827E3C05527}"/>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3652731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b="1" dirty="0">
                <a:solidFill>
                  <a:srgbClr val="181818"/>
                </a:solidFill>
                <a:effectLst/>
                <a:latin typeface="Arial" panose="020B0604020202020204" pitchFamily="34" charset="0"/>
              </a:rPr>
              <a:t>White Closing Slide</a:t>
            </a:r>
            <a:endParaRPr lang="en-US" dirty="0">
              <a:solidFill>
                <a:srgbClr val="181818"/>
              </a:solidFill>
              <a:effectLst/>
              <a:latin typeface="Arial" panose="020B0604020202020204" pitchFamily="34" charset="0"/>
            </a:endParaRPr>
          </a:p>
        </p:txBody>
      </p:sp>
      <p:pic>
        <p:nvPicPr>
          <p:cNvPr id="5" name="Picture 4" descr="University of Wisconsin Sea Grant logo in white text on an orange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295281" y="2639930"/>
            <a:ext cx="1872275" cy="1872275"/>
          </a:xfrm>
          <a:prstGeom prst="rect">
            <a:avLst/>
          </a:prstGeom>
        </p:spPr>
      </p:pic>
      <p:sp>
        <p:nvSpPr>
          <p:cNvPr id="3" name="Rectangle 2">
            <a:extLst>
              <a:ext uri="{FF2B5EF4-FFF2-40B4-BE49-F238E27FC236}">
                <a16:creationId xmlns:a16="http://schemas.microsoft.com/office/drawing/2014/main" id="{BD7EDD83-5CB3-01A6-25AC-573FEF3A086D}"/>
              </a:ext>
              <a:ext uri="{C183D7F6-B498-43B3-948B-1728B52AA6E4}">
                <adec:decorative xmlns:adec="http://schemas.microsoft.com/office/drawing/2017/decorative" val="1"/>
              </a:ext>
            </a:extLst>
          </p:cNvPr>
          <p:cNvSpPr/>
          <p:nvPr/>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55DB2A53-E213-BE24-3E97-E376C1B9DF7F}"/>
              </a:ext>
            </a:extLst>
          </p:cNvPr>
          <p:cNvPicPr>
            <a:picLocks noChangeAspect="1"/>
          </p:cNvPicPr>
          <p:nvPr/>
        </p:nvPicPr>
        <p:blipFill>
          <a:blip r:embed="rId2"/>
          <a:srcRect/>
          <a:stretch/>
        </p:blipFill>
        <p:spPr>
          <a:xfrm>
            <a:off x="5295281" y="2639930"/>
            <a:ext cx="1872275" cy="1872275"/>
          </a:xfrm>
          <a:prstGeom prst="rect">
            <a:avLst/>
          </a:prstGeom>
        </p:spPr>
      </p:pic>
      <p:sp>
        <p:nvSpPr>
          <p:cNvPr id="7" name="Rectangle 6">
            <a:extLst>
              <a:ext uri="{FF2B5EF4-FFF2-40B4-BE49-F238E27FC236}">
                <a16:creationId xmlns:a16="http://schemas.microsoft.com/office/drawing/2014/main" id="{762A8E81-0AC3-ED8C-52C7-46A99078F1EA}"/>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n orange background">
            <a:extLst>
              <a:ext uri="{FF2B5EF4-FFF2-40B4-BE49-F238E27FC236}">
                <a16:creationId xmlns:a16="http://schemas.microsoft.com/office/drawing/2014/main" id="{FFAECA53-E680-1207-79CB-7A5EFB7E1F11}"/>
              </a:ext>
            </a:extLst>
          </p:cNvPr>
          <p:cNvPicPr>
            <a:picLocks noChangeAspect="1"/>
          </p:cNvPicPr>
          <p:nvPr userDrawn="1"/>
        </p:nvPicPr>
        <p:blipFill>
          <a:blip r:embed="rId2"/>
          <a:srcRect/>
          <a:stretch/>
        </p:blipFill>
        <p:spPr>
          <a:xfrm>
            <a:off x="5295281" y="2639930"/>
            <a:ext cx="1872275" cy="1872275"/>
          </a:xfrm>
          <a:prstGeom prst="rect">
            <a:avLst/>
          </a:prstGeom>
        </p:spPr>
      </p:pic>
    </p:spTree>
    <p:extLst>
      <p:ext uri="{BB962C8B-B14F-4D97-AF65-F5344CB8AC3E}">
        <p14:creationId xmlns:p14="http://schemas.microsoft.com/office/powerpoint/2010/main" val="519690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Title Slide_ligh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dirty="0"/>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
        <p:nvSpPr>
          <p:cNvPr id="3" name="Rectangle 2">
            <a:extLst>
              <a:ext uri="{FF2B5EF4-FFF2-40B4-BE49-F238E27FC236}">
                <a16:creationId xmlns:a16="http://schemas.microsoft.com/office/drawing/2014/main" id="{1BED399B-20A2-7799-2E29-1F4D77314A9C}"/>
              </a:ext>
              <a:ext uri="{C183D7F6-B498-43B3-948B-1728B52AA6E4}">
                <adec:decorative xmlns:adec="http://schemas.microsoft.com/office/drawing/2017/decorative" val="1"/>
              </a:ext>
            </a:extLst>
          </p:cNvPr>
          <p:cNvSpPr/>
          <p:nvPr userDrawn="1"/>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274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 uri="{C183D7F6-B498-43B3-948B-1728B52AA6E4}">
                <adec:decorative xmlns:adec="http://schemas.microsoft.com/office/drawing/2017/decorative" val="1"/>
              </a:ext>
            </a:extLst>
          </p:cNvPr>
          <p:cNvSpPr/>
          <p:nvPr/>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7B0E5A4-57E2-7602-491D-37B816FD39F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bg1"/>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162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dirty="0"/>
              <a:t>Insert name, position</a:t>
            </a:r>
          </a:p>
        </p:txBody>
      </p:sp>
      <p:pic>
        <p:nvPicPr>
          <p:cNvPr id="4" name="Picture 3" descr="University of Wisconsin Sea Grant logo in white text on an orange background">
            <a:extLst>
              <a:ext uri="{FF2B5EF4-FFF2-40B4-BE49-F238E27FC236}">
                <a16:creationId xmlns:a16="http://schemas.microsoft.com/office/drawing/2014/main" id="{C2B0DF0E-5B1F-B83E-A1C9-E064B44E0AAE}"/>
              </a:ext>
            </a:extLst>
          </p:cNvPr>
          <p:cNvPicPr>
            <a:picLocks noChangeAspect="1"/>
          </p:cNvPicPr>
          <p:nvPr/>
        </p:nvPicPr>
        <p:blipFill>
          <a:blip r:embed="rId2"/>
          <a:srcRect/>
          <a:stretch/>
        </p:blipFill>
        <p:spPr>
          <a:xfrm>
            <a:off x="10788541" y="0"/>
            <a:ext cx="1155700" cy="1155700"/>
          </a:xfrm>
          <a:prstGeom prst="rect">
            <a:avLst/>
          </a:prstGeom>
        </p:spPr>
      </p:pic>
      <p:sp>
        <p:nvSpPr>
          <p:cNvPr id="5" name="Rectangle 4">
            <a:extLst>
              <a:ext uri="{FF2B5EF4-FFF2-40B4-BE49-F238E27FC236}">
                <a16:creationId xmlns:a16="http://schemas.microsoft.com/office/drawing/2014/main" id="{204A3363-DA20-7356-535C-A57C1297B4D4}"/>
              </a:ext>
              <a:ext uri="{C183D7F6-B498-43B3-948B-1728B52AA6E4}">
                <adec:decorative xmlns:adec="http://schemas.microsoft.com/office/drawing/2017/decorative" val="1"/>
              </a:ext>
            </a:extLst>
          </p:cNvPr>
          <p:cNvSpPr/>
          <p:nvPr userDrawn="1"/>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74A13242-C482-7EDD-55E6-F76ABDFF2D72}"/>
              </a:ext>
            </a:extLst>
          </p:cNvPr>
          <p:cNvPicPr>
            <a:picLocks noChangeAspect="1"/>
          </p:cNvPicPr>
          <p:nvPr userDrawn="1"/>
        </p:nvPicPr>
        <p:blipFill>
          <a:blip r:embed="rId2"/>
          <a:srcRect/>
          <a:stretch/>
        </p:blipFill>
        <p:spPr>
          <a:xfrm>
            <a:off x="10788541" y="0"/>
            <a:ext cx="1155700" cy="1155700"/>
          </a:xfrm>
          <a:prstGeom prst="rect">
            <a:avLst/>
          </a:prstGeom>
        </p:spPr>
      </p:pic>
    </p:spTree>
    <p:extLst>
      <p:ext uri="{BB962C8B-B14F-4D97-AF65-F5344CB8AC3E}">
        <p14:creationId xmlns:p14="http://schemas.microsoft.com/office/powerpoint/2010/main" val="2953274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Tree>
    <p:extLst>
      <p:ext uri="{BB962C8B-B14F-4D97-AF65-F5344CB8AC3E}">
        <p14:creationId xmlns:p14="http://schemas.microsoft.com/office/powerpoint/2010/main" val="2831591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and Content_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316387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4" name="Rectangle 3">
            <a:extLst>
              <a:ext uri="{FF2B5EF4-FFF2-40B4-BE49-F238E27FC236}">
                <a16:creationId xmlns:a16="http://schemas.microsoft.com/office/drawing/2014/main" id="{35DCBE58-6662-44AC-FFFB-290C51C89CDB}"/>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955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tx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9FC0748B-B7DB-1756-005E-AB916F601033}"/>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0110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C90A6FD6-239D-95D2-E9C9-71BCC507332E}"/>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298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ection Header_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856EFDCA-0F37-B65D-EA97-DDFF7EC0B0CD}"/>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
        <p:nvSpPr>
          <p:cNvPr id="3" name="Rectangle 2">
            <a:extLst>
              <a:ext uri="{FF2B5EF4-FFF2-40B4-BE49-F238E27FC236}">
                <a16:creationId xmlns:a16="http://schemas.microsoft.com/office/drawing/2014/main" id="{CF965AEA-B461-A9E3-D30D-B587B7A8DC0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173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_ligh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BFF3FA-3EA8-B8D1-9427-A6FB58ADDC8D}"/>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dirty="0"/>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Tree>
    <p:extLst>
      <p:ext uri="{BB962C8B-B14F-4D97-AF65-F5344CB8AC3E}">
        <p14:creationId xmlns:p14="http://schemas.microsoft.com/office/powerpoint/2010/main" val="11413917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_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Wisconsin Sea Grant logo in white text on an orange background">
            <a:extLst>
              <a:ext uri="{FF2B5EF4-FFF2-40B4-BE49-F238E27FC236}">
                <a16:creationId xmlns:a16="http://schemas.microsoft.com/office/drawing/2014/main" id="{9442AFA6-CAED-D743-9BD0-FB7276EC21DE}"/>
              </a:ext>
            </a:extLst>
          </p:cNvPr>
          <p:cNvPicPr>
            <a:picLocks noChangeAspect="1"/>
          </p:cNvPicPr>
          <p:nvPr/>
        </p:nvPicPr>
        <p:blipFill>
          <a:blip r:embed="rId2"/>
          <a:srcRect/>
          <a:stretch/>
        </p:blipFill>
        <p:spPr>
          <a:xfrm>
            <a:off x="5161548" y="2639930"/>
            <a:ext cx="2139741" cy="1872275"/>
          </a:xfrm>
          <a:prstGeom prst="rect">
            <a:avLst/>
          </a:prstGeom>
        </p:spPr>
      </p:pic>
      <p:sp>
        <p:nvSpPr>
          <p:cNvPr id="2" name="Title 1">
            <a:extLst>
              <a:ext uri="{FF2B5EF4-FFF2-40B4-BE49-F238E27FC236}">
                <a16:creationId xmlns:a16="http://schemas.microsoft.com/office/drawing/2014/main" id="{A878A76A-7D1D-3E85-0AC5-9B02E65F248E}"/>
              </a:ext>
            </a:extLst>
          </p:cNvPr>
          <p:cNvSpPr>
            <a:spLocks noGrp="1"/>
          </p:cNvSpPr>
          <p:nvPr>
            <p:ph type="title" hasCustomPrompt="1"/>
          </p:nvPr>
        </p:nvSpPr>
        <p:spPr>
          <a:xfrm>
            <a:off x="0" y="-180060"/>
            <a:ext cx="10668000" cy="170121"/>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effectLst/>
                <a:latin typeface="Helvetica" pitchFamily="2" charset="0"/>
              </a:rPr>
              <a:t>Orange Closing Sign</a:t>
            </a:r>
          </a:p>
        </p:txBody>
      </p:sp>
      <p:sp>
        <p:nvSpPr>
          <p:cNvPr id="5" name="Rectangle 4">
            <a:extLst>
              <a:ext uri="{FF2B5EF4-FFF2-40B4-BE49-F238E27FC236}">
                <a16:creationId xmlns:a16="http://schemas.microsoft.com/office/drawing/2014/main" id="{D176AB46-3783-9B80-A11F-8BD0662D9B07}"/>
              </a:ext>
              <a:ext uri="{C183D7F6-B498-43B3-948B-1728B52AA6E4}">
                <adec:decorative xmlns:adec="http://schemas.microsoft.com/office/drawing/2017/decorative" val="1"/>
              </a:ext>
            </a:extLst>
          </p:cNvPr>
          <p:cNvSpPr/>
          <p:nvPr userDrawn="1"/>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8710A36C-7F68-F999-CA96-C68EA7456F3A}"/>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2021868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2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Black Closing Slide</a:t>
            </a:r>
          </a:p>
        </p:txBody>
      </p:sp>
      <p:pic>
        <p:nvPicPr>
          <p:cNvPr id="5" name="Picture 4" descr="University of Wisconsin Sea Grant logo in white text on a gray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161548" y="2639930"/>
            <a:ext cx="2139741" cy="1872275"/>
          </a:xfrm>
          <a:prstGeom prst="rect">
            <a:avLst/>
          </a:prstGeom>
        </p:spPr>
      </p:pic>
      <p:sp>
        <p:nvSpPr>
          <p:cNvPr id="3" name="Rectangle 2">
            <a:extLst>
              <a:ext uri="{FF2B5EF4-FFF2-40B4-BE49-F238E27FC236}">
                <a16:creationId xmlns:a16="http://schemas.microsoft.com/office/drawing/2014/main" id="{00DC18E5-73DD-E743-2541-1564D0E90034}"/>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 gray background">
            <a:extLst>
              <a:ext uri="{FF2B5EF4-FFF2-40B4-BE49-F238E27FC236}">
                <a16:creationId xmlns:a16="http://schemas.microsoft.com/office/drawing/2014/main" id="{C37A6815-CED3-3BE9-55AF-CA5B9264A240}"/>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729977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3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b="1" dirty="0">
                <a:solidFill>
                  <a:srgbClr val="181818"/>
                </a:solidFill>
                <a:effectLst/>
                <a:latin typeface="Arial" panose="020B0604020202020204" pitchFamily="34" charset="0"/>
              </a:rPr>
              <a:t>White Closing Slide</a:t>
            </a:r>
            <a:endParaRPr lang="en-US" dirty="0">
              <a:solidFill>
                <a:srgbClr val="181818"/>
              </a:solidFill>
              <a:effectLst/>
              <a:latin typeface="Arial" panose="020B0604020202020204" pitchFamily="34" charset="0"/>
            </a:endParaRPr>
          </a:p>
        </p:txBody>
      </p:sp>
      <p:pic>
        <p:nvPicPr>
          <p:cNvPr id="5" name="Picture 4" descr="University of Wisconsin Sea Grant logo in white text on an orange background">
            <a:extLst>
              <a:ext uri="{FF2B5EF4-FFF2-40B4-BE49-F238E27FC236}">
                <a16:creationId xmlns:a16="http://schemas.microsoft.com/office/drawing/2014/main" id="{2125341B-9FCD-D414-3259-5849E1198405}"/>
              </a:ext>
            </a:extLst>
          </p:cNvPr>
          <p:cNvPicPr>
            <a:picLocks noChangeAspect="1"/>
          </p:cNvPicPr>
          <p:nvPr/>
        </p:nvPicPr>
        <p:blipFill>
          <a:blip r:embed="rId2"/>
          <a:srcRect/>
          <a:stretch/>
        </p:blipFill>
        <p:spPr>
          <a:xfrm>
            <a:off x="5295281" y="2639930"/>
            <a:ext cx="1872275" cy="1872275"/>
          </a:xfrm>
          <a:prstGeom prst="rect">
            <a:avLst/>
          </a:prstGeom>
        </p:spPr>
      </p:pic>
      <p:sp>
        <p:nvSpPr>
          <p:cNvPr id="3" name="Rectangle 2">
            <a:extLst>
              <a:ext uri="{FF2B5EF4-FFF2-40B4-BE49-F238E27FC236}">
                <a16:creationId xmlns:a16="http://schemas.microsoft.com/office/drawing/2014/main" id="{955A22D4-C5A5-2DD4-2F5B-7317615B4EF2}"/>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FD4DD967-8F79-A1FC-9BF7-8899EE5FC368}"/>
              </a:ext>
            </a:extLst>
          </p:cNvPr>
          <p:cNvPicPr>
            <a:picLocks noChangeAspect="1"/>
          </p:cNvPicPr>
          <p:nvPr userDrawn="1"/>
        </p:nvPicPr>
        <p:blipFill>
          <a:blip r:embed="rId2"/>
          <a:srcRect/>
          <a:stretch/>
        </p:blipFill>
        <p:spPr>
          <a:xfrm>
            <a:off x="5295281" y="2639930"/>
            <a:ext cx="1872275" cy="1872275"/>
          </a:xfrm>
          <a:prstGeom prst="rect">
            <a:avLst/>
          </a:prstGeom>
        </p:spPr>
      </p:pic>
    </p:spTree>
    <p:extLst>
      <p:ext uri="{BB962C8B-B14F-4D97-AF65-F5344CB8AC3E}">
        <p14:creationId xmlns:p14="http://schemas.microsoft.com/office/powerpoint/2010/main" val="22592345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_1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6D9A27-B964-B89D-4657-569EC459926B}"/>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Tree>
    <p:extLst>
      <p:ext uri="{BB962C8B-B14F-4D97-AF65-F5344CB8AC3E}">
        <p14:creationId xmlns:p14="http://schemas.microsoft.com/office/powerpoint/2010/main" val="348111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_ligh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1AB265-C0D2-A543-B156-B0221787BF01}"/>
              </a:ext>
              <a:ext uri="{C183D7F6-B498-43B3-948B-1728B52AA6E4}">
                <adec:decorative xmlns:adec="http://schemas.microsoft.com/office/drawing/2017/decorative" val="1"/>
              </a:ext>
            </a:extLst>
          </p:cNvPr>
          <p:cNvSpPr/>
          <p:nvPr userDrawn="1"/>
        </p:nvSpPr>
        <p:spPr>
          <a:xfrm>
            <a:off x="0" y="5733906"/>
            <a:ext cx="12192000" cy="1124093"/>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20267"/>
            <a:ext cx="8334246" cy="701877"/>
          </a:xfrm>
        </p:spPr>
        <p:txBody>
          <a:bodyPr anchor="t">
            <a:noAutofit/>
          </a:bodyPr>
          <a:lstStyle>
            <a:lvl1pPr marL="0" indent="0">
              <a:buNone/>
              <a:defRPr sz="2300">
                <a:solidFill>
                  <a:schemeClr val="tx1">
                    <a:lumMod val="75000"/>
                    <a:lumOff val="2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bg1"/>
                </a:solidFill>
              </a:defRPr>
            </a:lvl1pPr>
          </a:lstStyle>
          <a:p>
            <a:pPr lvl="0"/>
            <a:r>
              <a:rPr lang="en-US" dirty="0"/>
              <a:t>Insert name, position</a:t>
            </a:r>
          </a:p>
        </p:txBody>
      </p:sp>
      <p:sp>
        <p:nvSpPr>
          <p:cNvPr id="2" name="Title 1">
            <a:extLst>
              <a:ext uri="{FF2B5EF4-FFF2-40B4-BE49-F238E27FC236}">
                <a16:creationId xmlns:a16="http://schemas.microsoft.com/office/drawing/2014/main" id="{47238E82-F276-E142-E87C-5EDAC740601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tx1">
                    <a:lumMod val="90000"/>
                    <a:lumOff val="10000"/>
                  </a:schemeClr>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Tree>
    <p:extLst>
      <p:ext uri="{BB962C8B-B14F-4D97-AF65-F5344CB8AC3E}">
        <p14:creationId xmlns:p14="http://schemas.microsoft.com/office/powerpoint/2010/main" val="4126455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 uri="{C183D7F6-B498-43B3-948B-1728B52AA6E4}">
                <adec:decorative xmlns:adec="http://schemas.microsoft.com/office/drawing/2017/decorative" val="1"/>
              </a:ext>
            </a:extLst>
          </p:cNvPr>
          <p:cNvSpPr/>
          <p:nvPr userDrawn="1"/>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7B0E5A4-57E2-7602-491D-37B816FD39F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bg1"/>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162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dirty="0"/>
              <a:t>Insert name, position</a:t>
            </a:r>
          </a:p>
        </p:txBody>
      </p:sp>
      <p:pic>
        <p:nvPicPr>
          <p:cNvPr id="4" name="Picture 3" descr="University of Wisconsin Sea Grant logo in white text on an orange background">
            <a:extLst>
              <a:ext uri="{FF2B5EF4-FFF2-40B4-BE49-F238E27FC236}">
                <a16:creationId xmlns:a16="http://schemas.microsoft.com/office/drawing/2014/main" id="{C2B0DF0E-5B1F-B83E-A1C9-E064B44E0AAE}"/>
              </a:ext>
            </a:extLst>
          </p:cNvPr>
          <p:cNvPicPr>
            <a:picLocks noChangeAspect="1"/>
          </p:cNvPicPr>
          <p:nvPr userDrawn="1"/>
        </p:nvPicPr>
        <p:blipFill>
          <a:blip r:embed="rId2"/>
          <a:srcRect/>
          <a:stretch/>
        </p:blipFill>
        <p:spPr>
          <a:xfrm>
            <a:off x="10788541" y="0"/>
            <a:ext cx="1155700" cy="1155700"/>
          </a:xfrm>
          <a:prstGeom prst="rect">
            <a:avLst/>
          </a:prstGeom>
        </p:spPr>
      </p:pic>
    </p:spTree>
    <p:extLst>
      <p:ext uri="{BB962C8B-B14F-4D97-AF65-F5344CB8AC3E}">
        <p14:creationId xmlns:p14="http://schemas.microsoft.com/office/powerpoint/2010/main" val="3437924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and Content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Tree>
    <p:extLst>
      <p:ext uri="{BB962C8B-B14F-4D97-AF65-F5344CB8AC3E}">
        <p14:creationId xmlns:p14="http://schemas.microsoft.com/office/powerpoint/2010/main" val="3626283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and Content_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37407670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p:txBody>
          <a:body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13" name="Text Placeholder 12">
            <a:extLst>
              <a:ext uri="{FF2B5EF4-FFF2-40B4-BE49-F238E27FC236}">
                <a16:creationId xmlns:a16="http://schemas.microsoft.com/office/drawing/2014/main" id="{73A315EF-C99D-DF4A-94FC-CDB4F9DECBFE}"/>
              </a:ext>
            </a:extLst>
          </p:cNvPr>
          <p:cNvSpPr>
            <a:spLocks noGrp="1"/>
          </p:cNvSpPr>
          <p:nvPr>
            <p:ph type="body" sz="quarter" idx="14" hasCustomPrompt="1"/>
          </p:nvPr>
        </p:nvSpPr>
        <p:spPr>
          <a:xfrm>
            <a:off x="0" y="6498293"/>
            <a:ext cx="6697346" cy="352084"/>
          </a:xfrm>
          <a:solidFill>
            <a:srgbClr val="555556"/>
          </a:solidFill>
          <a:ln>
            <a:noFill/>
          </a:ln>
        </p:spPr>
        <p:txBody>
          <a:bodyPr wrap="none" lIns="274320" tIns="64008" rIns="182880" bIns="91440" anchor="ctr" anchorCtr="0">
            <a:spAutoFit/>
          </a:bodyPr>
          <a:lstStyle>
            <a:lvl1pPr marL="0" indent="0">
              <a:buNone/>
              <a:defRPr sz="1400">
                <a:solidFill>
                  <a:schemeClr val="bg1"/>
                </a:solidFill>
              </a:defRPr>
            </a:lvl1pPr>
            <a:lvl2pPr>
              <a:defRPr sz="1400"/>
            </a:lvl2pPr>
            <a:lvl3pPr>
              <a:defRPr sz="1400"/>
            </a:lvl3pPr>
            <a:lvl4pPr>
              <a:defRPr sz="1400"/>
            </a:lvl4pPr>
            <a:lvl5pPr>
              <a:defRPr sz="1400"/>
            </a:lvl5pPr>
          </a:lstStyle>
          <a:p>
            <a:pPr lvl="0"/>
            <a:r>
              <a:rPr lang="en-US" dirty="0"/>
              <a:t>Insert presentation topic or department/unit name (text box will expand to fit)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146950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tx1"/>
                </a:solidFill>
              </a:defRPr>
            </a:lvl1pPr>
          </a:lstStyle>
          <a:p>
            <a:r>
              <a:rPr lang="en-US" dirty="0"/>
              <a:t>Insert section header slide title</a:t>
            </a:r>
          </a:p>
        </p:txBody>
      </p:sp>
    </p:spTree>
    <p:extLst>
      <p:ext uri="{BB962C8B-B14F-4D97-AF65-F5344CB8AC3E}">
        <p14:creationId xmlns:p14="http://schemas.microsoft.com/office/powerpoint/2010/main" val="2892427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B1C6F3-8D05-7245-98E0-6A89EF37B52B}"/>
              </a:ext>
              <a:ext uri="{C183D7F6-B498-43B3-948B-1728B52AA6E4}">
                <adec:decorative xmlns:adec="http://schemas.microsoft.com/office/drawing/2017/decorative" val="1"/>
              </a:ext>
            </a:extLst>
          </p:cNvPr>
          <p:cNvSpPr/>
          <p:nvPr/>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7B0E5A4-57E2-7602-491D-37B816FD39FE}"/>
              </a:ext>
            </a:extLst>
          </p:cNvPr>
          <p:cNvSpPr>
            <a:spLocks noGrp="1"/>
          </p:cNvSpPr>
          <p:nvPr>
            <p:ph type="title" hasCustomPrompt="1"/>
          </p:nvPr>
        </p:nvSpPr>
        <p:spPr>
          <a:xfrm>
            <a:off x="851888" y="905690"/>
            <a:ext cx="8334246" cy="2106570"/>
          </a:xfrm>
        </p:spPr>
        <p:txBody>
          <a:bodyPr rIns="91440">
            <a:normAutofit/>
          </a:bodyPr>
          <a:lstStyle>
            <a:lvl1pPr>
              <a:defRPr sz="4200" b="1" i="0">
                <a:solidFill>
                  <a:schemeClr val="bg1"/>
                </a:solidFill>
                <a:latin typeface="+mj-lt"/>
                <a:ea typeface="Red Hat Display" panose="02010303040201060303" pitchFamily="2" charset="0"/>
                <a:cs typeface="Red Hat Display" panose="02010303040201060303" pitchFamily="2" charset="0"/>
              </a:defRPr>
            </a:lvl1pPr>
          </a:lstStyle>
          <a:p>
            <a:r>
              <a:rPr lang="en-US" dirty="0"/>
              <a:t>Insert slide title in title or sentence case</a:t>
            </a:r>
          </a:p>
        </p:txBody>
      </p:sp>
      <p:sp>
        <p:nvSpPr>
          <p:cNvPr id="12" name="Text Placeholder 10">
            <a:extLst>
              <a:ext uri="{FF2B5EF4-FFF2-40B4-BE49-F238E27FC236}">
                <a16:creationId xmlns:a16="http://schemas.microsoft.com/office/drawing/2014/main" id="{BB10240F-B4BA-0448-B9CB-BAB80DBF6BF3}"/>
              </a:ext>
            </a:extLst>
          </p:cNvPr>
          <p:cNvSpPr>
            <a:spLocks noGrp="1"/>
          </p:cNvSpPr>
          <p:nvPr>
            <p:ph type="body" sz="quarter" idx="12" hasCustomPrompt="1"/>
          </p:nvPr>
        </p:nvSpPr>
        <p:spPr>
          <a:xfrm>
            <a:off x="851889" y="3316288"/>
            <a:ext cx="8334246" cy="701877"/>
          </a:xfrm>
        </p:spPr>
        <p:txBody>
          <a:bodyPr anchor="t">
            <a:noAutofit/>
          </a:bodyPr>
          <a:lstStyle>
            <a:lvl1pPr marL="0" indent="0">
              <a:buNone/>
              <a:defRPr sz="2300">
                <a:solidFill>
                  <a:schemeClr val="tx1">
                    <a:lumMod val="25000"/>
                    <a:lumOff val="75000"/>
                  </a:schemeClr>
                </a:solidFill>
              </a:defRPr>
            </a:lvl1pPr>
          </a:lstStyle>
          <a:p>
            <a:pPr lvl="0"/>
            <a:r>
              <a:rPr lang="en-US" dirty="0"/>
              <a:t>Insert subtitle, date or other important information, not to exceed two lines </a:t>
            </a:r>
          </a:p>
        </p:txBody>
      </p:sp>
      <p:sp>
        <p:nvSpPr>
          <p:cNvPr id="13" name="Text Placeholder 10">
            <a:extLst>
              <a:ext uri="{FF2B5EF4-FFF2-40B4-BE49-F238E27FC236}">
                <a16:creationId xmlns:a16="http://schemas.microsoft.com/office/drawing/2014/main" id="{254FFE49-5199-9649-BB93-1060548611E9}"/>
              </a:ext>
            </a:extLst>
          </p:cNvPr>
          <p:cNvSpPr>
            <a:spLocks noGrp="1"/>
          </p:cNvSpPr>
          <p:nvPr>
            <p:ph type="body" sz="quarter" idx="13" hasCustomPrompt="1"/>
          </p:nvPr>
        </p:nvSpPr>
        <p:spPr>
          <a:xfrm>
            <a:off x="851889" y="5953913"/>
            <a:ext cx="10311412" cy="523088"/>
          </a:xfrm>
        </p:spPr>
        <p:txBody>
          <a:bodyPr anchor="t" anchorCtr="0">
            <a:normAutofit/>
          </a:bodyPr>
          <a:lstStyle>
            <a:lvl1pPr marL="0" indent="0">
              <a:buNone/>
              <a:defRPr sz="1800" b="1">
                <a:solidFill>
                  <a:schemeClr val="tx1">
                    <a:lumMod val="90000"/>
                    <a:lumOff val="10000"/>
                  </a:schemeClr>
                </a:solidFill>
              </a:defRPr>
            </a:lvl1pPr>
          </a:lstStyle>
          <a:p>
            <a:pPr lvl="0"/>
            <a:r>
              <a:rPr lang="en-US" dirty="0"/>
              <a:t>Insert name, position</a:t>
            </a:r>
          </a:p>
        </p:txBody>
      </p:sp>
      <p:pic>
        <p:nvPicPr>
          <p:cNvPr id="4" name="Picture 3" descr="University of Wisconsin Sea Grant logo in white text on an orange background">
            <a:extLst>
              <a:ext uri="{FF2B5EF4-FFF2-40B4-BE49-F238E27FC236}">
                <a16:creationId xmlns:a16="http://schemas.microsoft.com/office/drawing/2014/main" id="{C2B0DF0E-5B1F-B83E-A1C9-E064B44E0AAE}"/>
              </a:ext>
            </a:extLst>
          </p:cNvPr>
          <p:cNvPicPr>
            <a:picLocks noChangeAspect="1"/>
          </p:cNvPicPr>
          <p:nvPr/>
        </p:nvPicPr>
        <p:blipFill>
          <a:blip r:embed="rId2"/>
          <a:srcRect/>
          <a:stretch/>
        </p:blipFill>
        <p:spPr>
          <a:xfrm>
            <a:off x="10788541" y="0"/>
            <a:ext cx="1155700" cy="1155700"/>
          </a:xfrm>
          <a:prstGeom prst="rect">
            <a:avLst/>
          </a:prstGeom>
        </p:spPr>
      </p:pic>
      <p:sp>
        <p:nvSpPr>
          <p:cNvPr id="5" name="Rectangle 4">
            <a:extLst>
              <a:ext uri="{FF2B5EF4-FFF2-40B4-BE49-F238E27FC236}">
                <a16:creationId xmlns:a16="http://schemas.microsoft.com/office/drawing/2014/main" id="{0383BF28-FA8A-1032-4D94-60B23160E948}"/>
              </a:ext>
              <a:ext uri="{C183D7F6-B498-43B3-948B-1728B52AA6E4}">
                <adec:decorative xmlns:adec="http://schemas.microsoft.com/office/drawing/2017/decorative" val="1"/>
              </a:ext>
            </a:extLst>
          </p:cNvPr>
          <p:cNvSpPr/>
          <p:nvPr/>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iversity of Wisconsin Sea Grant logo in white text on an orange background">
            <a:extLst>
              <a:ext uri="{FF2B5EF4-FFF2-40B4-BE49-F238E27FC236}">
                <a16:creationId xmlns:a16="http://schemas.microsoft.com/office/drawing/2014/main" id="{EFA19507-D6EF-4135-6D70-4BF172810D5D}"/>
              </a:ext>
            </a:extLst>
          </p:cNvPr>
          <p:cNvPicPr>
            <a:picLocks noChangeAspect="1"/>
          </p:cNvPicPr>
          <p:nvPr/>
        </p:nvPicPr>
        <p:blipFill>
          <a:blip r:embed="rId2"/>
          <a:srcRect/>
          <a:stretch/>
        </p:blipFill>
        <p:spPr>
          <a:xfrm>
            <a:off x="10788541" y="0"/>
            <a:ext cx="1155700" cy="1155700"/>
          </a:xfrm>
          <a:prstGeom prst="rect">
            <a:avLst/>
          </a:prstGeom>
        </p:spPr>
      </p:pic>
      <p:sp>
        <p:nvSpPr>
          <p:cNvPr id="7" name="Rectangle 6">
            <a:extLst>
              <a:ext uri="{FF2B5EF4-FFF2-40B4-BE49-F238E27FC236}">
                <a16:creationId xmlns:a16="http://schemas.microsoft.com/office/drawing/2014/main" id="{1862CCA4-8672-1A4E-5336-22C0ECE5E393}"/>
              </a:ext>
              <a:ext uri="{C183D7F6-B498-43B3-948B-1728B52AA6E4}">
                <adec:decorative xmlns:adec="http://schemas.microsoft.com/office/drawing/2017/decorative" val="1"/>
              </a:ext>
            </a:extLst>
          </p:cNvPr>
          <p:cNvSpPr/>
          <p:nvPr userDrawn="1"/>
        </p:nvSpPr>
        <p:spPr>
          <a:xfrm>
            <a:off x="0" y="0"/>
            <a:ext cx="12192000" cy="5733906"/>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University of Wisconsin Sea Grant logo in white text on an orange background">
            <a:extLst>
              <a:ext uri="{FF2B5EF4-FFF2-40B4-BE49-F238E27FC236}">
                <a16:creationId xmlns:a16="http://schemas.microsoft.com/office/drawing/2014/main" id="{93AD69DE-C82D-E449-618A-FCE4ED7FF109}"/>
              </a:ext>
            </a:extLst>
          </p:cNvPr>
          <p:cNvPicPr>
            <a:picLocks noChangeAspect="1"/>
          </p:cNvPicPr>
          <p:nvPr userDrawn="1"/>
        </p:nvPicPr>
        <p:blipFill>
          <a:blip r:embed="rId2"/>
          <a:srcRect/>
          <a:stretch/>
        </p:blipFill>
        <p:spPr>
          <a:xfrm>
            <a:off x="10788541" y="0"/>
            <a:ext cx="1155700" cy="1155700"/>
          </a:xfrm>
          <a:prstGeom prst="rect">
            <a:avLst/>
          </a:prstGeom>
        </p:spPr>
      </p:pic>
    </p:spTree>
    <p:extLst>
      <p:ext uri="{BB962C8B-B14F-4D97-AF65-F5344CB8AC3E}">
        <p14:creationId xmlns:p14="http://schemas.microsoft.com/office/powerpoint/2010/main" val="933676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Section Header_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userDrawn="1"/>
        </p:nvSpPr>
        <p:spPr>
          <a:xfrm>
            <a:off x="0" y="0"/>
            <a:ext cx="12192000" cy="6849766"/>
          </a:xfrm>
          <a:prstGeom prst="rect">
            <a:avLst/>
          </a:prstGeom>
          <a:solidFill>
            <a:srgbClr val="005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10000"/>
                    <a:lumOff val="90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989C382C-FEDF-9251-E54F-141B8D2101FA}"/>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Tree>
    <p:extLst>
      <p:ext uri="{BB962C8B-B14F-4D97-AF65-F5344CB8AC3E}">
        <p14:creationId xmlns:p14="http://schemas.microsoft.com/office/powerpoint/2010/main" val="1908296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Header_blac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C912DB-E11B-3D4C-9D09-221D4E87471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963DBCEB-EA83-B646-A716-9EAB713C5280}"/>
              </a:ext>
            </a:extLst>
          </p:cNvPr>
          <p:cNvSpPr>
            <a:spLocks noGrp="1"/>
          </p:cNvSpPr>
          <p:nvPr>
            <p:ph type="body" sz="quarter" idx="13" hasCustomPrompt="1"/>
          </p:nvPr>
        </p:nvSpPr>
        <p:spPr>
          <a:xfrm>
            <a:off x="1485900" y="4226928"/>
            <a:ext cx="5264150" cy="354459"/>
          </a:xfrm>
        </p:spPr>
        <p:txBody>
          <a:bodyPr>
            <a:noAutofit/>
          </a:bodyPr>
          <a:lstStyle>
            <a:lvl1pPr marL="0" indent="0">
              <a:buNone/>
              <a:defRPr sz="2300">
                <a:solidFill>
                  <a:schemeClr val="tx1">
                    <a:lumMod val="25000"/>
                    <a:lumOff val="75000"/>
                  </a:schemeClr>
                </a:solidFill>
              </a:defRPr>
            </a:lvl1pPr>
            <a:lvl2pPr>
              <a:defRPr sz="2100"/>
            </a:lvl2pPr>
            <a:lvl3pPr>
              <a:defRPr sz="2100"/>
            </a:lvl3pPr>
            <a:lvl4pPr>
              <a:defRPr sz="2100"/>
            </a:lvl4pPr>
            <a:lvl5pPr>
              <a:defRPr sz="2100"/>
            </a:lvl5pPr>
          </a:lstStyle>
          <a:p>
            <a:pPr lvl="0"/>
            <a:r>
              <a:rPr lang="en-US" dirty="0"/>
              <a:t>Insert subtitle if needed</a:t>
            </a:r>
          </a:p>
        </p:txBody>
      </p:sp>
      <p:sp>
        <p:nvSpPr>
          <p:cNvPr id="2" name="Title 1">
            <a:extLst>
              <a:ext uri="{FF2B5EF4-FFF2-40B4-BE49-F238E27FC236}">
                <a16:creationId xmlns:a16="http://schemas.microsoft.com/office/drawing/2014/main" id="{856EFDCA-0F37-B65D-EA97-DDFF7EC0B0CD}"/>
              </a:ext>
            </a:extLst>
          </p:cNvPr>
          <p:cNvSpPr>
            <a:spLocks noGrp="1"/>
          </p:cNvSpPr>
          <p:nvPr>
            <p:ph type="title" hasCustomPrompt="1"/>
          </p:nvPr>
        </p:nvSpPr>
        <p:spPr>
          <a:xfrm>
            <a:off x="1485900" y="2514600"/>
            <a:ext cx="8279202" cy="1367286"/>
          </a:xfrm>
        </p:spPr>
        <p:txBody>
          <a:bodyPr rIns="91440">
            <a:normAutofit/>
          </a:bodyPr>
          <a:lstStyle>
            <a:lvl1pPr>
              <a:defRPr sz="4000">
                <a:solidFill>
                  <a:schemeClr val="bg1"/>
                </a:solidFill>
              </a:defRPr>
            </a:lvl1pPr>
          </a:lstStyle>
          <a:p>
            <a:r>
              <a:rPr lang="en-US" dirty="0"/>
              <a:t>Insert section header slide title</a:t>
            </a:r>
          </a:p>
        </p:txBody>
      </p:sp>
    </p:spTree>
    <p:extLst>
      <p:ext uri="{BB962C8B-B14F-4D97-AF65-F5344CB8AC3E}">
        <p14:creationId xmlns:p14="http://schemas.microsoft.com/office/powerpoint/2010/main" val="2375710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End-r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userDrawn="1"/>
        </p:nvSpPr>
        <p:spPr>
          <a:xfrm>
            <a:off x="0" y="-9939"/>
            <a:ext cx="12192000" cy="6867938"/>
          </a:xfrm>
          <a:prstGeom prst="rect">
            <a:avLst/>
          </a:prstGeom>
          <a:solidFill>
            <a:srgbClr val="F04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University of Wisconsin Sea Grant logo in white text on an orange background">
            <a:extLst>
              <a:ext uri="{FF2B5EF4-FFF2-40B4-BE49-F238E27FC236}">
                <a16:creationId xmlns:a16="http://schemas.microsoft.com/office/drawing/2014/main" id="{9442AFA6-CAED-D743-9BD0-FB7276EC21DE}"/>
              </a:ext>
            </a:extLst>
          </p:cNvPr>
          <p:cNvPicPr>
            <a:picLocks noChangeAspect="1"/>
          </p:cNvPicPr>
          <p:nvPr userDrawn="1"/>
        </p:nvPicPr>
        <p:blipFill>
          <a:blip r:embed="rId2"/>
          <a:srcRect/>
          <a:stretch/>
        </p:blipFill>
        <p:spPr>
          <a:xfrm>
            <a:off x="5161548" y="2639930"/>
            <a:ext cx="2139741" cy="1872275"/>
          </a:xfrm>
          <a:prstGeom prst="rect">
            <a:avLst/>
          </a:prstGeom>
        </p:spPr>
      </p:pic>
      <p:sp>
        <p:nvSpPr>
          <p:cNvPr id="2" name="Title 1">
            <a:extLst>
              <a:ext uri="{FF2B5EF4-FFF2-40B4-BE49-F238E27FC236}">
                <a16:creationId xmlns:a16="http://schemas.microsoft.com/office/drawing/2014/main" id="{A878A76A-7D1D-3E85-0AC5-9B02E65F248E}"/>
              </a:ext>
            </a:extLst>
          </p:cNvPr>
          <p:cNvSpPr>
            <a:spLocks noGrp="1"/>
          </p:cNvSpPr>
          <p:nvPr>
            <p:ph type="title" hasCustomPrompt="1"/>
          </p:nvPr>
        </p:nvSpPr>
        <p:spPr>
          <a:xfrm>
            <a:off x="0" y="-180060"/>
            <a:ext cx="10668000" cy="170121"/>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effectLst/>
                <a:latin typeface="Helvetica" pitchFamily="2" charset="0"/>
              </a:rPr>
              <a:t>Orange Closing Sign</a:t>
            </a:r>
          </a:p>
        </p:txBody>
      </p:sp>
    </p:spTree>
    <p:extLst>
      <p:ext uri="{BB962C8B-B14F-4D97-AF65-F5344CB8AC3E}">
        <p14:creationId xmlns:p14="http://schemas.microsoft.com/office/powerpoint/2010/main" val="2583120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rgbClr val="55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dirty="0"/>
              <a:t>Black Closing Slide</a:t>
            </a:r>
          </a:p>
        </p:txBody>
      </p:sp>
      <p:pic>
        <p:nvPicPr>
          <p:cNvPr id="5" name="Picture 4" descr="University of Wisconsin Sea Grant logo in white text on a gray background">
            <a:extLst>
              <a:ext uri="{FF2B5EF4-FFF2-40B4-BE49-F238E27FC236}">
                <a16:creationId xmlns:a16="http://schemas.microsoft.com/office/drawing/2014/main" id="{2125341B-9FCD-D414-3259-5849E1198405}"/>
              </a:ext>
            </a:extLst>
          </p:cNvPr>
          <p:cNvPicPr>
            <a:picLocks noChangeAspect="1"/>
          </p:cNvPicPr>
          <p:nvPr userDrawn="1"/>
        </p:nvPicPr>
        <p:blipFill>
          <a:blip r:embed="rId2"/>
          <a:srcRect/>
          <a:stretch/>
        </p:blipFill>
        <p:spPr>
          <a:xfrm>
            <a:off x="5161548" y="2639930"/>
            <a:ext cx="2139741" cy="1872275"/>
          </a:xfrm>
          <a:prstGeom prst="rect">
            <a:avLst/>
          </a:prstGeom>
        </p:spPr>
      </p:pic>
    </p:spTree>
    <p:extLst>
      <p:ext uri="{BB962C8B-B14F-4D97-AF65-F5344CB8AC3E}">
        <p14:creationId xmlns:p14="http://schemas.microsoft.com/office/powerpoint/2010/main" val="2314827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5_End-blac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05D359-7029-C74B-8048-D1347E3FF64A}"/>
              </a:ext>
              <a:ext uri="{C183D7F6-B498-43B3-948B-1728B52AA6E4}">
                <adec:decorative xmlns:adec="http://schemas.microsoft.com/office/drawing/2017/decorative" val="1"/>
              </a:ext>
            </a:extLst>
          </p:cNvPr>
          <p:cNvSpPr/>
          <p:nvPr userDrawn="1"/>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DEFCB-76DD-8C96-B6DC-4040B702ADC1}"/>
              </a:ext>
            </a:extLst>
          </p:cNvPr>
          <p:cNvSpPr>
            <a:spLocks noGrp="1"/>
          </p:cNvSpPr>
          <p:nvPr>
            <p:ph type="title" hasCustomPrompt="1"/>
          </p:nvPr>
        </p:nvSpPr>
        <p:spPr>
          <a:xfrm>
            <a:off x="0" y="-201325"/>
            <a:ext cx="10668000" cy="191386"/>
          </a:xfrm>
        </p:spPr>
        <p:txBody>
          <a:bodyPr>
            <a:normAutofit/>
          </a:bodyPr>
          <a:lstStyle>
            <a:lvl1pPr>
              <a:defRPr sz="1200" b="0" i="0">
                <a:latin typeface="Red Hat Display" panose="02010303040201060303" pitchFamily="2" charset="0"/>
                <a:ea typeface="Red Hat Display" panose="02010303040201060303" pitchFamily="2" charset="0"/>
                <a:cs typeface="Red Hat Display" panose="02010303040201060303" pitchFamily="2" charset="0"/>
              </a:defRPr>
            </a:lvl1pPr>
          </a:lstStyle>
          <a:p>
            <a:r>
              <a:rPr lang="en-US" b="1" dirty="0">
                <a:solidFill>
                  <a:srgbClr val="181818"/>
                </a:solidFill>
                <a:effectLst/>
                <a:latin typeface="Arial" panose="020B0604020202020204" pitchFamily="34" charset="0"/>
              </a:rPr>
              <a:t>White Closing Slide</a:t>
            </a:r>
            <a:endParaRPr lang="en-US" dirty="0">
              <a:solidFill>
                <a:srgbClr val="181818"/>
              </a:solidFill>
              <a:effectLst/>
              <a:latin typeface="Arial" panose="020B0604020202020204" pitchFamily="34" charset="0"/>
            </a:endParaRPr>
          </a:p>
        </p:txBody>
      </p:sp>
      <p:pic>
        <p:nvPicPr>
          <p:cNvPr id="5" name="Picture 4" descr="University of Wisconsin Sea Grant logo in white text on an orange background">
            <a:extLst>
              <a:ext uri="{FF2B5EF4-FFF2-40B4-BE49-F238E27FC236}">
                <a16:creationId xmlns:a16="http://schemas.microsoft.com/office/drawing/2014/main" id="{2125341B-9FCD-D414-3259-5849E1198405}"/>
              </a:ext>
            </a:extLst>
          </p:cNvPr>
          <p:cNvPicPr>
            <a:picLocks noChangeAspect="1"/>
          </p:cNvPicPr>
          <p:nvPr userDrawn="1"/>
        </p:nvPicPr>
        <p:blipFill>
          <a:blip r:embed="rId2"/>
          <a:srcRect/>
          <a:stretch/>
        </p:blipFill>
        <p:spPr>
          <a:xfrm>
            <a:off x="5295281" y="2639930"/>
            <a:ext cx="1872275" cy="1872275"/>
          </a:xfrm>
          <a:prstGeom prst="rect">
            <a:avLst/>
          </a:prstGeom>
        </p:spPr>
      </p:pic>
    </p:spTree>
    <p:extLst>
      <p:ext uri="{BB962C8B-B14F-4D97-AF65-F5344CB8AC3E}">
        <p14:creationId xmlns:p14="http://schemas.microsoft.com/office/powerpoint/2010/main" val="4114244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_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defRPr>
                <a:latin typeface="+mn-lt"/>
                <a:cs typeface="Arial" panose="020B0604020202020204" pitchFamily="34" charset="0"/>
              </a:defRPr>
            </a:lvl1pPr>
          </a:lstStyle>
          <a:p>
            <a:r>
              <a:rPr lang="en-US"/>
              <a:t>Coastal Processes Demonstration: The Wave Tank</a:t>
            </a:r>
            <a:endParaRPr lang="en-US" dirty="0"/>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2826538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_1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6D9A27-B964-B89D-4657-569EC459926B}"/>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lgn="l">
              <a:defRPr>
                <a:latin typeface="+mn-lt"/>
                <a:cs typeface="Arial" panose="020B0604020202020204" pitchFamily="34" charset="0"/>
              </a:defRPr>
            </a:lvl1pPr>
          </a:lstStyle>
          <a:p>
            <a:r>
              <a:rPr lang="en-US"/>
              <a:t>Coastal Processes Demonstration: The Wave Tank</a:t>
            </a:r>
            <a:endParaRPr lang="en-US" dirty="0"/>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86683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and Content_1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6D9A27-B964-B89D-4657-569EC459926B}"/>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F2F59-3D81-9C0B-CDB4-B5F8B5CE84E5}"/>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9" name="Content Placeholder 10">
            <a:extLst>
              <a:ext uri="{FF2B5EF4-FFF2-40B4-BE49-F238E27FC236}">
                <a16:creationId xmlns:a16="http://schemas.microsoft.com/office/drawing/2014/main" id="{7EB79CAC-A89D-DA61-2EA5-56E2A8994CF2}"/>
              </a:ext>
            </a:extLst>
          </p:cNvPr>
          <p:cNvSpPr>
            <a:spLocks noGrp="1"/>
          </p:cNvSpPr>
          <p:nvPr>
            <p:ph sz="quarter" idx="15" hasCustomPrompt="1"/>
          </p:nvPr>
        </p:nvSpPr>
        <p:spPr>
          <a:xfrm>
            <a:off x="1485900" y="1840447"/>
            <a:ext cx="9677400"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3588969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_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lgn="l">
              <a:defRPr>
                <a:latin typeface="+mn-lt"/>
                <a:cs typeface="Arial" panose="020B0604020202020204" pitchFamily="34" charset="0"/>
              </a:defRPr>
            </a:lvl1p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102335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Content_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30764F-890A-1CEC-3771-52FEC8F9F850}"/>
              </a:ext>
              <a:ext uri="{C183D7F6-B498-43B3-948B-1728B52AA6E4}">
                <adec:decorative xmlns:adec="http://schemas.microsoft.com/office/drawing/2017/decorative" val="1"/>
              </a:ext>
            </a:extLst>
          </p:cNvPr>
          <p:cNvSpPr/>
          <p:nvPr/>
        </p:nvSpPr>
        <p:spPr>
          <a:xfrm>
            <a:off x="0" y="0"/>
            <a:ext cx="12192000" cy="6849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BE51D-BA97-2BBF-F3DF-C2B38B351A53}"/>
              </a:ext>
            </a:extLst>
          </p:cNvPr>
          <p:cNvSpPr>
            <a:spLocks noGrp="1"/>
          </p:cNvSpPr>
          <p:nvPr>
            <p:ph type="title" hasCustomPrompt="1"/>
          </p:nvPr>
        </p:nvSpPr>
        <p:spPr/>
        <p:txBody>
          <a:bodyPr rIns="91440">
            <a:normAutofit/>
          </a:bodyPr>
          <a:lstStyle>
            <a:lvl1pPr>
              <a:defRPr sz="3400" b="1" i="0">
                <a:solidFill>
                  <a:schemeClr val="tx1">
                    <a:lumMod val="90000"/>
                    <a:lumOff val="10000"/>
                  </a:schemeClr>
                </a:solidFill>
                <a:latin typeface="+mj-lt"/>
                <a:ea typeface="Red Hat Text" panose="02010303040201060303" pitchFamily="2" charset="0"/>
                <a:cs typeface="Red Hat Text" panose="02010303040201060303" pitchFamily="2" charset="0"/>
              </a:defRPr>
            </a:lvl1pPr>
          </a:lstStyle>
          <a:p>
            <a:r>
              <a:rPr lang="en-US" dirty="0"/>
              <a:t>Insert slide title in title or sentence case</a:t>
            </a:r>
          </a:p>
        </p:txBody>
      </p:sp>
      <p:sp>
        <p:nvSpPr>
          <p:cNvPr id="5" name="Footer Placeholder 4"/>
          <p:cNvSpPr>
            <a:spLocks noGrp="1"/>
          </p:cNvSpPr>
          <p:nvPr>
            <p:ph type="ftr" sz="quarter" idx="11"/>
          </p:nvPr>
        </p:nvSpPr>
        <p:spPr>
          <a:xfrm>
            <a:off x="0" y="6505056"/>
            <a:ext cx="12192000" cy="352943"/>
          </a:xfrm>
        </p:spPr>
        <p:txBody>
          <a:bodyPr/>
          <a:lstStyle>
            <a:lvl1pPr algn="l">
              <a:defRPr>
                <a:latin typeface="+mn-lt"/>
                <a:cs typeface="Arial" panose="020B0604020202020204" pitchFamily="34" charset="0"/>
              </a:defRPr>
            </a:lvl1pPr>
          </a:lstStyle>
          <a:p>
            <a:r>
              <a:rPr lang="en-US"/>
              <a:t>Coastal Processes Demonstration: The Wave Tank</a:t>
            </a:r>
            <a:endParaRPr lang="en-US" dirty="0"/>
          </a:p>
        </p:txBody>
      </p:sp>
      <p:sp>
        <p:nvSpPr>
          <p:cNvPr id="11" name="Content Placeholder 10">
            <a:extLst>
              <a:ext uri="{FF2B5EF4-FFF2-40B4-BE49-F238E27FC236}">
                <a16:creationId xmlns:a16="http://schemas.microsoft.com/office/drawing/2014/main" id="{733615FB-E867-334E-BB0E-3B18A2659575}"/>
              </a:ext>
            </a:extLst>
          </p:cNvPr>
          <p:cNvSpPr>
            <a:spLocks noGrp="1"/>
          </p:cNvSpPr>
          <p:nvPr>
            <p:ph sz="quarter" idx="13" hasCustomPrompt="1"/>
          </p:nvPr>
        </p:nvSpPr>
        <p:spPr>
          <a:xfrm>
            <a:off x="1485900" y="1840447"/>
            <a:ext cx="4482548" cy="4446053"/>
          </a:xfrm>
        </p:spPr>
        <p:txBody>
          <a:bodyPr>
            <a:normAutofit/>
          </a:bodyPr>
          <a:lstStyle>
            <a:lvl1pPr marL="228600" indent="-228600">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
        <p:nvSpPr>
          <p:cNvPr id="8" name="Content Placeholder 10">
            <a:extLst>
              <a:ext uri="{FF2B5EF4-FFF2-40B4-BE49-F238E27FC236}">
                <a16:creationId xmlns:a16="http://schemas.microsoft.com/office/drawing/2014/main" id="{B0DEE38D-2FF0-2A49-A7D1-AF607FA3AB7A}"/>
              </a:ext>
            </a:extLst>
          </p:cNvPr>
          <p:cNvSpPr>
            <a:spLocks noGrp="1"/>
          </p:cNvSpPr>
          <p:nvPr>
            <p:ph sz="quarter" idx="15" hasCustomPrompt="1"/>
          </p:nvPr>
        </p:nvSpPr>
        <p:spPr>
          <a:xfrm>
            <a:off x="6223554" y="1840447"/>
            <a:ext cx="4939746" cy="4446053"/>
          </a:xfrm>
        </p:spPr>
        <p:txBody>
          <a:bodyPr>
            <a:normAutofit/>
          </a:bodyPr>
          <a:lstStyle>
            <a:lvl1pPr marL="228600" indent="-228600">
              <a:buClr>
                <a:schemeClr val="accent1"/>
              </a:buClr>
              <a:buFont typeface="Arial" panose="020B0604020202020204" pitchFamily="34" charset="0"/>
              <a:buChar char="•"/>
              <a:tabLst/>
              <a:defRPr sz="2600">
                <a:solidFill>
                  <a:schemeClr val="tx1"/>
                </a:solidFill>
              </a:defRPr>
            </a:lvl1pPr>
            <a:lvl2pPr>
              <a:defRPr sz="2100"/>
            </a:lvl2pPr>
            <a:lvl3pPr>
              <a:defRPr sz="2100"/>
            </a:lvl3pPr>
            <a:lvl4pPr>
              <a:defRPr sz="2100"/>
            </a:lvl4pPr>
            <a:lvl5pPr>
              <a:defRPr sz="2100"/>
            </a:lvl5pPr>
          </a:lstStyle>
          <a:p>
            <a:pPr lvl="0"/>
            <a:r>
              <a:rPr lang="en-US" dirty="0"/>
              <a:t>Bulleted list</a:t>
            </a:r>
          </a:p>
          <a:p>
            <a:pPr lvl="0"/>
            <a:r>
              <a:rPr lang="en-US" dirty="0"/>
              <a:t>Bulleted list</a:t>
            </a:r>
          </a:p>
          <a:p>
            <a:pPr lvl="0"/>
            <a:r>
              <a:rPr lang="en-US" dirty="0"/>
              <a:t>Bulleted list</a:t>
            </a:r>
          </a:p>
        </p:txBody>
      </p:sp>
    </p:spTree>
    <p:extLst>
      <p:ext uri="{BB962C8B-B14F-4D97-AF65-F5344CB8AC3E}">
        <p14:creationId xmlns:p14="http://schemas.microsoft.com/office/powerpoint/2010/main" val="25134797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457200"/>
            <a:ext cx="10668000" cy="1066800"/>
          </a:xfrm>
          <a:prstGeom prst="rect">
            <a:avLst/>
          </a:prstGeom>
        </p:spPr>
        <p:txBody>
          <a:bodyPr vert="horz" lIns="0" tIns="45720" rIns="0" bIns="0" rtlCol="0" anchor="b" anchorCtr="0">
            <a:normAutofit/>
          </a:bodyPr>
          <a:lstStyle/>
          <a:p>
            <a:endParaRPr lang="en-US" dirty="0"/>
          </a:p>
        </p:txBody>
      </p:sp>
      <p:sp>
        <p:nvSpPr>
          <p:cNvPr id="3" name="Text Placeholder 2"/>
          <p:cNvSpPr>
            <a:spLocks noGrp="1"/>
          </p:cNvSpPr>
          <p:nvPr>
            <p:ph type="body" idx="1"/>
          </p:nvPr>
        </p:nvSpPr>
        <p:spPr>
          <a:xfrm>
            <a:off x="1485900" y="1828799"/>
            <a:ext cx="9677400" cy="4457701"/>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0" y="6505056"/>
            <a:ext cx="12192000" cy="352943"/>
          </a:xfrm>
          <a:prstGeom prst="rect">
            <a:avLst/>
          </a:prstGeom>
          <a:solidFill>
            <a:srgbClr val="555556"/>
          </a:solidFill>
          <a:ln>
            <a:noFill/>
          </a:ln>
        </p:spPr>
        <p:txBody>
          <a:bodyPr vert="horz" wrap="square" lIns="91440" tIns="64008" rIns="91440" bIns="64008" rtlCol="0" anchor="ctr">
            <a:spAutoFit/>
          </a:bodyPr>
          <a:lstStyle>
            <a:lvl1pPr algn="l">
              <a:defRPr sz="1400" b="0" i="0">
                <a:solidFill>
                  <a:schemeClr val="bg1"/>
                </a:solidFill>
                <a:latin typeface="+mn-lt"/>
                <a:ea typeface="Red Hat Text" panose="02010303040201060303" pitchFamily="2" charset="0"/>
                <a:cs typeface="Red Hat Text" panose="02010303040201060303" pitchFamily="2" charset="0"/>
              </a:defRPr>
            </a:lvl1pPr>
          </a:lstStyle>
          <a:p>
            <a:r>
              <a:rPr lang="en-US"/>
              <a:t>Coastal Processes Demonstration: The Wave Tank</a:t>
            </a:r>
            <a:endParaRPr lang="en-US" dirty="0"/>
          </a:p>
        </p:txBody>
      </p:sp>
      <p:pic>
        <p:nvPicPr>
          <p:cNvPr id="8" name="Picture 7" descr="University of Wisconsin Sea Grant logo in white text on an orange background">
            <a:extLst>
              <a:ext uri="{FF2B5EF4-FFF2-40B4-BE49-F238E27FC236}">
                <a16:creationId xmlns:a16="http://schemas.microsoft.com/office/drawing/2014/main" id="{0E552B7F-AB27-DB49-8004-05CB28567967}"/>
              </a:ext>
            </a:extLst>
          </p:cNvPr>
          <p:cNvPicPr>
            <a:picLocks noChangeAspect="1"/>
          </p:cNvPicPr>
          <p:nvPr/>
        </p:nvPicPr>
        <p:blipFill>
          <a:blip r:embed="rId46"/>
          <a:srcRect/>
          <a:stretch/>
        </p:blipFill>
        <p:spPr>
          <a:xfrm>
            <a:off x="10788541" y="0"/>
            <a:ext cx="1155700" cy="1155700"/>
          </a:xfrm>
          <a:prstGeom prst="rect">
            <a:avLst/>
          </a:prstGeom>
        </p:spPr>
      </p:pic>
      <p:pic>
        <p:nvPicPr>
          <p:cNvPr id="4" name="Picture 3" descr="University of Wisconsin Sea Grant logo in white text on an orange background">
            <a:extLst>
              <a:ext uri="{FF2B5EF4-FFF2-40B4-BE49-F238E27FC236}">
                <a16:creationId xmlns:a16="http://schemas.microsoft.com/office/drawing/2014/main" id="{8BF61B63-9D5E-A295-2037-7676A81FAF9D}"/>
              </a:ext>
            </a:extLst>
          </p:cNvPr>
          <p:cNvPicPr>
            <a:picLocks noChangeAspect="1"/>
          </p:cNvPicPr>
          <p:nvPr/>
        </p:nvPicPr>
        <p:blipFill>
          <a:blip r:embed="rId46"/>
          <a:srcRect/>
          <a:stretch/>
        </p:blipFill>
        <p:spPr>
          <a:xfrm>
            <a:off x="10788541" y="0"/>
            <a:ext cx="1155700" cy="1155700"/>
          </a:xfrm>
          <a:prstGeom prst="rect">
            <a:avLst/>
          </a:prstGeom>
        </p:spPr>
      </p:pic>
      <p:pic>
        <p:nvPicPr>
          <p:cNvPr id="6" name="Picture 5" descr="University of Wisconsin Sea Grant logo in white text on an orange background">
            <a:extLst>
              <a:ext uri="{FF2B5EF4-FFF2-40B4-BE49-F238E27FC236}">
                <a16:creationId xmlns:a16="http://schemas.microsoft.com/office/drawing/2014/main" id="{059C4759-7CB6-C953-4BA6-74A39F29B901}"/>
              </a:ext>
            </a:extLst>
          </p:cNvPr>
          <p:cNvPicPr>
            <a:picLocks noChangeAspect="1"/>
          </p:cNvPicPr>
          <p:nvPr userDrawn="1"/>
        </p:nvPicPr>
        <p:blipFill>
          <a:blip r:embed="rId46"/>
          <a:srcRect/>
          <a:stretch/>
        </p:blipFill>
        <p:spPr>
          <a:xfrm>
            <a:off x="10788541" y="0"/>
            <a:ext cx="1155700" cy="1155700"/>
          </a:xfrm>
          <a:prstGeom prst="rect">
            <a:avLst/>
          </a:prstGeom>
        </p:spPr>
      </p:pic>
    </p:spTree>
    <p:extLst>
      <p:ext uri="{BB962C8B-B14F-4D97-AF65-F5344CB8AC3E}">
        <p14:creationId xmlns:p14="http://schemas.microsoft.com/office/powerpoint/2010/main" val="28285016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07" r:id="rId33"/>
    <p:sldLayoutId id="2147483661" r:id="rId34"/>
    <p:sldLayoutId id="2147483672" r:id="rId35"/>
    <p:sldLayoutId id="2147483662" r:id="rId36"/>
    <p:sldLayoutId id="2147483674" r:id="rId37"/>
    <p:sldLayoutId id="2147483682" r:id="rId38"/>
    <p:sldLayoutId id="2147483663" r:id="rId39"/>
    <p:sldLayoutId id="2147483678" r:id="rId40"/>
    <p:sldLayoutId id="2147483673" r:id="rId41"/>
    <p:sldLayoutId id="2147483676" r:id="rId42"/>
    <p:sldLayoutId id="2147483677" r:id="rId43"/>
    <p:sldLayoutId id="2147483679" r:id="rId44"/>
  </p:sldLayoutIdLst>
  <p:hf sldNum="0" hdr="0" dt="0"/>
  <p:txStyles>
    <p:titleStyle>
      <a:lvl1pPr algn="l" defTabSz="914400" rtl="0" eaLnBrk="1" latinLnBrk="0" hangingPunct="1">
        <a:lnSpc>
          <a:spcPct val="90000"/>
        </a:lnSpc>
        <a:spcBef>
          <a:spcPct val="0"/>
        </a:spcBef>
        <a:buNone/>
        <a:defRPr sz="3200" b="1" i="0" kern="1200">
          <a:solidFill>
            <a:schemeClr val="tx1"/>
          </a:solidFill>
          <a:latin typeface="+mj-lt"/>
          <a:ea typeface="Red Hat Display" panose="02010303040201060303" pitchFamily="2" charset="0"/>
          <a:cs typeface="Red Hat Display" panose="02010303040201060303" pitchFamily="2" charset="0"/>
        </a:defRPr>
      </a:lvl1pPr>
    </p:titleStyle>
    <p:bodyStyle>
      <a:lvl1pPr marL="176213" indent="-176213" algn="l" defTabSz="914400" rtl="0" eaLnBrk="1" latinLnBrk="0" hangingPunct="1">
        <a:lnSpc>
          <a:spcPct val="90000"/>
        </a:lnSpc>
        <a:spcBef>
          <a:spcPts val="1000"/>
        </a:spcBef>
        <a:buClr>
          <a:schemeClr val="accent1"/>
        </a:buClr>
        <a:buSzPct val="90000"/>
        <a:buFont typeface="Arial" panose="020B0604020202020204" pitchFamily="34" charset="0"/>
        <a:buChar char="•"/>
        <a:tabLst/>
        <a:defRPr sz="2600" b="0" i="0" kern="1200">
          <a:solidFill>
            <a:schemeClr val="tx1"/>
          </a:solidFill>
          <a:latin typeface="+mn-lt"/>
          <a:ea typeface="Red Hat Text" panose="02010303040201060303" pitchFamily="2" charset="0"/>
          <a:cs typeface="Red Hat Text" panose="02010303040201060303" pitchFamily="2" charset="0"/>
        </a:defRPr>
      </a:lvl1pPr>
      <a:lvl2pPr marL="635000" indent="-177800" algn="l" defTabSz="914400" rtl="0" eaLnBrk="1" latinLnBrk="0" hangingPunct="1">
        <a:lnSpc>
          <a:spcPct val="90000"/>
        </a:lnSpc>
        <a:spcBef>
          <a:spcPts val="500"/>
        </a:spcBef>
        <a:buFont typeface="Arial" panose="020B0604020202020204" pitchFamily="34" charset="0"/>
        <a:buChar char="•"/>
        <a:tabLst/>
        <a:defRPr sz="2100" b="0" i="0" kern="1200">
          <a:solidFill>
            <a:schemeClr val="tx1"/>
          </a:solidFill>
          <a:latin typeface="+mn-lt"/>
          <a:ea typeface="Red Hat Text" panose="02010303040201060303" pitchFamily="2" charset="0"/>
          <a:cs typeface="Red Hat Text" panose="02010303040201060303" pitchFamily="2" charset="0"/>
        </a:defRPr>
      </a:lvl2pPr>
      <a:lvl3pPr marL="1092200" indent="-177800"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mn-lt"/>
          <a:ea typeface="Red Hat Text" panose="02010303040201060303" pitchFamily="2" charset="0"/>
          <a:cs typeface="Red Hat Text" panose="02010303040201060303" pitchFamily="2" charset="0"/>
        </a:defRPr>
      </a:lvl3pPr>
      <a:lvl4pPr marL="1543050" indent="-171450"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Red Hat Text" panose="02010303040201060303" pitchFamily="2" charset="0"/>
          <a:cs typeface="Red Hat Text" panose="02010303040201060303" pitchFamily="2" charset="0"/>
        </a:defRPr>
      </a:lvl4pPr>
      <a:lvl5pPr marL="20018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n-lt"/>
          <a:ea typeface="Red Hat Text" panose="02010303040201060303" pitchFamily="2" charset="0"/>
          <a:cs typeface="Red Hat Text" panose="02010303040201060303"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orient="horz" pos="72">
          <p15:clr>
            <a:srgbClr val="F26B43"/>
          </p15:clr>
        </p15:guide>
        <p15:guide id="14" pos="72">
          <p15:clr>
            <a:srgbClr val="F26B43"/>
          </p15:clr>
        </p15:guide>
        <p15:guide id="15" pos="7608">
          <p15:clr>
            <a:srgbClr val="F26B43"/>
          </p15:clr>
        </p15:guide>
        <p15:guide id="16" pos="312">
          <p15:clr>
            <a:srgbClr val="F26B43"/>
          </p15:clr>
        </p15:guide>
        <p15:guide id="17" pos="7248">
          <p15:clr>
            <a:srgbClr val="F26B43"/>
          </p15:clr>
        </p15:guide>
        <p15:guide id="18" orient="horz" pos="4248">
          <p15:clr>
            <a:srgbClr val="F26B43"/>
          </p15:clr>
        </p15:guide>
        <p15:guide id="19" orient="horz" pos="288">
          <p15:clr>
            <a:srgbClr val="F26B43"/>
          </p15:clr>
        </p15:guide>
        <p15:guide id="20" orient="horz" pos="960">
          <p15:clr>
            <a:srgbClr val="F26B43"/>
          </p15:clr>
        </p15:guide>
        <p15:guide id="21" pos="7032">
          <p15:clr>
            <a:srgbClr val="F26B43"/>
          </p15:clr>
        </p15:guide>
        <p15:guide id="22" pos="936">
          <p15:clr>
            <a:srgbClr val="F26B43"/>
          </p15:clr>
        </p15:guide>
        <p15:guide id="23" orient="horz" pos="1152">
          <p15:clr>
            <a:srgbClr val="F26B43"/>
          </p15:clr>
        </p15:guide>
        <p15:guide id="24" orient="horz" pos="3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hyperlink" Target="https://seagrant.wisc.edu/wp-content/uploads/coastal-engineering/lesson-3/lesson-3-distance-North-Beach.xlsx" TargetMode="External"/><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8.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D441-B578-9877-F47F-6BDE3C57DF1D}"/>
              </a:ext>
            </a:extLst>
          </p:cNvPr>
          <p:cNvSpPr>
            <a:spLocks noGrp="1"/>
          </p:cNvSpPr>
          <p:nvPr>
            <p:ph type="title"/>
          </p:nvPr>
        </p:nvSpPr>
        <p:spPr>
          <a:xfrm>
            <a:off x="851887" y="905690"/>
            <a:ext cx="9740769" cy="2106570"/>
          </a:xfrm>
        </p:spPr>
        <p:txBody>
          <a:bodyPr/>
          <a:lstStyle/>
          <a:p>
            <a:r>
              <a:rPr lang="en-US" sz="4400" dirty="0"/>
              <a:t>Map It on Google Earth Instructions</a:t>
            </a:r>
            <a:endParaRPr lang="en-US" dirty="0"/>
          </a:p>
        </p:txBody>
      </p:sp>
      <p:sp>
        <p:nvSpPr>
          <p:cNvPr id="2" name="Text Placeholder 1">
            <a:extLst>
              <a:ext uri="{FF2B5EF4-FFF2-40B4-BE49-F238E27FC236}">
                <a16:creationId xmlns:a16="http://schemas.microsoft.com/office/drawing/2014/main" id="{659AAFA8-73D2-7B09-F72F-02343124DC69}"/>
              </a:ext>
            </a:extLst>
          </p:cNvPr>
          <p:cNvSpPr>
            <a:spLocks noGrp="1"/>
          </p:cNvSpPr>
          <p:nvPr>
            <p:ph type="body" sz="quarter" idx="12"/>
          </p:nvPr>
        </p:nvSpPr>
        <p:spPr>
          <a:xfrm>
            <a:off x="851889" y="3320267"/>
            <a:ext cx="9316578" cy="701877"/>
          </a:xfrm>
        </p:spPr>
        <p:txBody>
          <a:bodyPr/>
          <a:lstStyle/>
          <a:p>
            <a:r>
              <a:rPr lang="en-US" dirty="0"/>
              <a:t>Lesson 3 Coastal Engineering Structures </a:t>
            </a:r>
            <a:r>
              <a:rPr lang="en-US" sz="2400" dirty="0"/>
              <a:t>– Protecting the Shoreline</a:t>
            </a:r>
            <a:endParaRPr lang="en-US" dirty="0"/>
          </a:p>
        </p:txBody>
      </p:sp>
      <p:sp>
        <p:nvSpPr>
          <p:cNvPr id="3" name="Text Placeholder 2">
            <a:extLst>
              <a:ext uri="{FF2B5EF4-FFF2-40B4-BE49-F238E27FC236}">
                <a16:creationId xmlns:a16="http://schemas.microsoft.com/office/drawing/2014/main" id="{6BD99ECE-C995-54C4-8165-B6F1D7EEBD78}"/>
              </a:ext>
            </a:extLst>
          </p:cNvPr>
          <p:cNvSpPr>
            <a:spLocks noGrp="1"/>
          </p:cNvSpPr>
          <p:nvPr>
            <p:ph type="body" sz="quarter" idx="13"/>
          </p:nvPr>
        </p:nvSpPr>
        <p:spPr>
          <a:xfrm>
            <a:off x="589280" y="5953913"/>
            <a:ext cx="10574021" cy="701876"/>
          </a:xfrm>
        </p:spPr>
        <p:txBody>
          <a:bodyPr/>
          <a:lstStyle/>
          <a:p>
            <a:pPr>
              <a:lnSpc>
                <a:spcPct val="120000"/>
              </a:lnSpc>
              <a:spcBef>
                <a:spcPts val="0"/>
              </a:spcBef>
              <a:spcAft>
                <a:spcPts val="500"/>
              </a:spcAft>
            </a:pPr>
            <a:r>
              <a:rPr lang="en-US" sz="800" b="0" dirty="0"/>
              <a:t>Wisconsin Sea Grant | October 2025  |  Coastal Engineering Education: People, Place and Practice: Lesson </a:t>
            </a:r>
            <a:r>
              <a:rPr lang="en-US" sz="800" dirty="0"/>
              <a:t>1:An Introduction to Coastal Engineering </a:t>
            </a:r>
            <a:r>
              <a:rPr lang="en-US" sz="800" dirty="0">
                <a:cs typeface="Arial"/>
              </a:rPr>
              <a:t>                                        Image used with written permission by JB the Explorer </a:t>
            </a:r>
            <a:endParaRPr lang="en-US" sz="800" b="0" dirty="0"/>
          </a:p>
          <a:p>
            <a:pPr>
              <a:lnSpc>
                <a:spcPct val="120000"/>
              </a:lnSpc>
              <a:spcBef>
                <a:spcPts val="0"/>
              </a:spcBef>
            </a:pPr>
            <a:r>
              <a:rPr lang="en-US" sz="800" b="0" dirty="0"/>
              <a:t>This curriculum was prepared by Adam </a:t>
            </a:r>
            <a:r>
              <a:rPr lang="en-US" sz="800" b="0" dirty="0" err="1"/>
              <a:t>Bechle</a:t>
            </a:r>
            <a:r>
              <a:rPr lang="en-US" sz="800" b="0" dirty="0"/>
              <a:t> , Ginny Carlton, and Anne </a:t>
            </a:r>
            <a:r>
              <a:rPr lang="en-US" sz="800" dirty="0"/>
              <a:t>Moser under</a:t>
            </a:r>
            <a:r>
              <a:rPr lang="en-US" sz="800" b="0" dirty="0"/>
              <a:t> award number NA21NOS4290005 from the Great Lakes Bay Watershed Education and Training (B-WET) program of the National Oceanic and Atmospheric Administration (NOAA), U.S. Department of Commerce. The statements, findings, conclusions and recommendations are those of the author(s) and do not necessarily reflect the views of NOAA or the U.S. Department of Commerce.</a:t>
            </a:r>
          </a:p>
        </p:txBody>
      </p:sp>
    </p:spTree>
    <p:extLst>
      <p:ext uri="{BB962C8B-B14F-4D97-AF65-F5344CB8AC3E}">
        <p14:creationId xmlns:p14="http://schemas.microsoft.com/office/powerpoint/2010/main" val="653933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Add a Placemark at an Important Location</a:t>
            </a:r>
          </a:p>
        </p:txBody>
      </p:sp>
      <p:pic>
        <p:nvPicPr>
          <p:cNvPr id="4" name="Google Shape;118;p5" descr="Google Earth screenshot of the City of Racine with a &quot;placemark&quot; added. &#10;&#10;The placemark is a light blue icon that looks like an inflated ballon with a plus sign in it.&#10;&#10;The &quot;placemark&quot; menu item, located at the bottom left corner of the screen is highlighted.">
            <a:extLst>
              <a:ext uri="{FF2B5EF4-FFF2-40B4-BE49-F238E27FC236}">
                <a16:creationId xmlns:a16="http://schemas.microsoft.com/office/drawing/2014/main" id="{AA802699-DB45-D9C5-C409-BC3024A4B141}"/>
              </a:ext>
            </a:extLst>
          </p:cNvPr>
          <p:cNvPicPr preferRelativeResize="0"/>
          <p:nvPr/>
        </p:nvPicPr>
        <p:blipFill>
          <a:blip r:embed="rId3"/>
          <a:srcRect/>
          <a:stretch/>
        </p:blipFill>
        <p:spPr>
          <a:xfrm>
            <a:off x="1475076" y="1509782"/>
            <a:ext cx="8956244" cy="4353729"/>
          </a:xfrm>
          <a:prstGeom prst="rect">
            <a:avLst/>
          </a:prstGeom>
          <a:noFill/>
          <a:ln>
            <a:noFill/>
          </a:ln>
        </p:spPr>
      </p:pic>
      <p:sp>
        <p:nvSpPr>
          <p:cNvPr id="6" name="Google Shape;144;p10">
            <a:extLst>
              <a:ext uri="{FF2B5EF4-FFF2-40B4-BE49-F238E27FC236}">
                <a16:creationId xmlns:a16="http://schemas.microsoft.com/office/drawing/2014/main" id="{658C004F-3863-DB47-32CD-363123B7EB43}"/>
              </a:ext>
              <a:ext uri="{C183D7F6-B498-43B3-948B-1728B52AA6E4}">
                <adec:decorative xmlns:adec="http://schemas.microsoft.com/office/drawing/2017/decorative" val="1"/>
              </a:ext>
            </a:extLst>
          </p:cNvPr>
          <p:cNvSpPr/>
          <p:nvPr/>
        </p:nvSpPr>
        <p:spPr>
          <a:xfrm>
            <a:off x="395712" y="5606583"/>
            <a:ext cx="1190025" cy="365400"/>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rtl="0"/>
            <a:endParaRPr sz="1350">
              <a:solidFill>
                <a:schemeClr val="lt1"/>
              </a:solidFill>
              <a:latin typeface="Arial"/>
              <a:ea typeface="Arial"/>
              <a:cs typeface="Arial"/>
              <a:sym typeface="Arial"/>
            </a:endParaRPr>
          </a:p>
        </p:txBody>
      </p:sp>
      <p:sp>
        <p:nvSpPr>
          <p:cNvPr id="7" name="Google Shape;146;p10">
            <a:extLst>
              <a:ext uri="{FF2B5EF4-FFF2-40B4-BE49-F238E27FC236}">
                <a16:creationId xmlns:a16="http://schemas.microsoft.com/office/drawing/2014/main" id="{D9301470-C1F0-DD3A-1DDD-299BFE00911F}"/>
              </a:ext>
              <a:ext uri="{C183D7F6-B498-43B3-948B-1728B52AA6E4}">
                <adec:decorative xmlns:adec="http://schemas.microsoft.com/office/drawing/2017/decorative" val="1"/>
              </a:ext>
            </a:extLst>
          </p:cNvPr>
          <p:cNvSpPr/>
          <p:nvPr/>
        </p:nvSpPr>
        <p:spPr>
          <a:xfrm>
            <a:off x="1655769" y="5337949"/>
            <a:ext cx="710550" cy="710550"/>
          </a:xfrm>
          <a:prstGeom prst="ellipse">
            <a:avLst/>
          </a:prstGeom>
          <a:noFill/>
          <a:ln w="28575" cap="flat" cmpd="sng">
            <a:solidFill>
              <a:srgbClr val="C00000"/>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8" name="Google Shape;147;p10">
            <a:extLst>
              <a:ext uri="{FF2B5EF4-FFF2-40B4-BE49-F238E27FC236}">
                <a16:creationId xmlns:a16="http://schemas.microsoft.com/office/drawing/2014/main" id="{2167DCB4-1519-75B2-606A-9B76568CC778}"/>
              </a:ext>
              <a:ext uri="{C183D7F6-B498-43B3-948B-1728B52AA6E4}">
                <adec:decorative xmlns:adec="http://schemas.microsoft.com/office/drawing/2017/decorative" val="1"/>
              </a:ext>
            </a:extLst>
          </p:cNvPr>
          <p:cNvSpPr/>
          <p:nvPr/>
        </p:nvSpPr>
        <p:spPr>
          <a:xfrm>
            <a:off x="7143269" y="3037848"/>
            <a:ext cx="710550" cy="710550"/>
          </a:xfrm>
          <a:prstGeom prst="ellipse">
            <a:avLst/>
          </a:prstGeom>
          <a:noFill/>
          <a:ln w="28575" cap="flat" cmpd="sng">
            <a:solidFill>
              <a:srgbClr val="C00000"/>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782405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Measuring Distance</a:t>
            </a:r>
          </a:p>
        </p:txBody>
      </p:sp>
      <p:sp>
        <p:nvSpPr>
          <p:cNvPr id="3" name="Footer Placeholder 2">
            <a:extLst>
              <a:ext uri="{FF2B5EF4-FFF2-40B4-BE49-F238E27FC236}">
                <a16:creationId xmlns:a16="http://schemas.microsoft.com/office/drawing/2014/main" id="{959CE3BD-99BB-C049-24DC-F1739C227625}"/>
              </a:ext>
            </a:extLst>
          </p:cNvPr>
          <p:cNvSpPr>
            <a:spLocks noGrp="1"/>
          </p:cNvSpPr>
          <p:nvPr>
            <p:ph type="ftr" sz="quarter" idx="11"/>
          </p:nvPr>
        </p:nvSpPr>
        <p:spPr/>
        <p:txBody>
          <a:bodyPr/>
          <a:lstStyle/>
          <a:p>
            <a:r>
              <a:rPr lang="en-US" dirty="0"/>
              <a:t>Map It on Google Earth Instructions</a:t>
            </a:r>
          </a:p>
        </p:txBody>
      </p:sp>
      <p:pic>
        <p:nvPicPr>
          <p:cNvPr id="4" name="Google Shape;118;p5" descr="Zoomed in view of Google Earth's view of the City of Racine, Wisconsin.&#10;&#10;The &quot;measure&quot; tool (appears as a ruler) within the lefthand menu item is highlighted.&#10;&#10;The distance between the Racine Art Museum (located on the south side of the Root River) and the Racine Zoo (located north and east of North Beach) is indicated by a yellow line connecting the two locations. &#10;&#10;A numerical distance of 2,196.54m is displayed in a pop-up window located in the upper right corner of the screen.">
            <a:extLst>
              <a:ext uri="{FF2B5EF4-FFF2-40B4-BE49-F238E27FC236}">
                <a16:creationId xmlns:a16="http://schemas.microsoft.com/office/drawing/2014/main" id="{AA802699-DB45-D9C5-C409-BC3024A4B141}"/>
              </a:ext>
            </a:extLst>
          </p:cNvPr>
          <p:cNvPicPr preferRelativeResize="0"/>
          <p:nvPr/>
        </p:nvPicPr>
        <p:blipFill>
          <a:blip r:embed="rId3"/>
          <a:srcRect/>
          <a:stretch/>
        </p:blipFill>
        <p:spPr>
          <a:xfrm>
            <a:off x="1475076" y="1512359"/>
            <a:ext cx="8956244" cy="4348574"/>
          </a:xfrm>
          <a:prstGeom prst="rect">
            <a:avLst/>
          </a:prstGeom>
          <a:noFill/>
          <a:ln>
            <a:noFill/>
          </a:ln>
        </p:spPr>
      </p:pic>
      <p:sp>
        <p:nvSpPr>
          <p:cNvPr id="6" name="Google Shape;144;p10">
            <a:extLst>
              <a:ext uri="{FF2B5EF4-FFF2-40B4-BE49-F238E27FC236}">
                <a16:creationId xmlns:a16="http://schemas.microsoft.com/office/drawing/2014/main" id="{658C004F-3863-DB47-32CD-363123B7EB43}"/>
              </a:ext>
              <a:ext uri="{C183D7F6-B498-43B3-948B-1728B52AA6E4}">
                <adec:decorative xmlns:adec="http://schemas.microsoft.com/office/drawing/2017/decorative" val="1"/>
              </a:ext>
            </a:extLst>
          </p:cNvPr>
          <p:cNvSpPr/>
          <p:nvPr/>
        </p:nvSpPr>
        <p:spPr>
          <a:xfrm>
            <a:off x="149132" y="3246300"/>
            <a:ext cx="1190025" cy="365400"/>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rtl="0"/>
            <a:endParaRPr sz="1350">
              <a:solidFill>
                <a:schemeClr val="lt1"/>
              </a:solidFill>
              <a:latin typeface="Arial"/>
              <a:ea typeface="Arial"/>
              <a:cs typeface="Arial"/>
              <a:sym typeface="Arial"/>
            </a:endParaRPr>
          </a:p>
        </p:txBody>
      </p:sp>
      <p:sp>
        <p:nvSpPr>
          <p:cNvPr id="5" name="Google Shape;158;p13">
            <a:extLst>
              <a:ext uri="{FF2B5EF4-FFF2-40B4-BE49-F238E27FC236}">
                <a16:creationId xmlns:a16="http://schemas.microsoft.com/office/drawing/2014/main" id="{3FD9BC9F-6200-77C0-7CC0-1D8FB94C3A07}"/>
              </a:ext>
              <a:ext uri="{C183D7F6-B498-43B3-948B-1728B52AA6E4}">
                <adec:decorative xmlns:adec="http://schemas.microsoft.com/office/drawing/2017/decorative" val="1"/>
              </a:ext>
            </a:extLst>
          </p:cNvPr>
          <p:cNvSpPr/>
          <p:nvPr/>
        </p:nvSpPr>
        <p:spPr>
          <a:xfrm>
            <a:off x="5228215" y="2001280"/>
            <a:ext cx="1117350" cy="3016125"/>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9" name="Google Shape;157;p13">
            <a:extLst>
              <a:ext uri="{FF2B5EF4-FFF2-40B4-BE49-F238E27FC236}">
                <a16:creationId xmlns:a16="http://schemas.microsoft.com/office/drawing/2014/main" id="{CA99F644-0450-5DCC-429F-43B7645F65DF}"/>
              </a:ext>
              <a:ext uri="{C183D7F6-B498-43B3-948B-1728B52AA6E4}">
                <adec:decorative xmlns:adec="http://schemas.microsoft.com/office/drawing/2017/decorative" val="1"/>
              </a:ext>
            </a:extLst>
          </p:cNvPr>
          <p:cNvSpPr/>
          <p:nvPr/>
        </p:nvSpPr>
        <p:spPr>
          <a:xfrm>
            <a:off x="8880376" y="1598041"/>
            <a:ext cx="1117350" cy="865800"/>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Tree>
    <p:extLst>
      <p:ext uri="{BB962C8B-B14F-4D97-AF65-F5344CB8AC3E}">
        <p14:creationId xmlns:p14="http://schemas.microsoft.com/office/powerpoint/2010/main" val="75895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To Do List – Find</a:t>
            </a:r>
          </a:p>
        </p:txBody>
      </p:sp>
      <p:sp>
        <p:nvSpPr>
          <p:cNvPr id="5" name="Google Shape;158;p13">
            <a:extLst>
              <a:ext uri="{FF2B5EF4-FFF2-40B4-BE49-F238E27FC236}">
                <a16:creationId xmlns:a16="http://schemas.microsoft.com/office/drawing/2014/main" id="{3FD9BC9F-6200-77C0-7CC0-1D8FB94C3A07}"/>
              </a:ext>
              <a:ext uri="{C183D7F6-B498-43B3-948B-1728B52AA6E4}">
                <adec:decorative xmlns:adec="http://schemas.microsoft.com/office/drawing/2017/decorative" val="1"/>
              </a:ext>
            </a:extLst>
          </p:cNvPr>
          <p:cNvSpPr/>
          <p:nvPr/>
        </p:nvSpPr>
        <p:spPr>
          <a:xfrm>
            <a:off x="5228215" y="2001280"/>
            <a:ext cx="1117350" cy="3016125"/>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9" name="Google Shape;157;p13">
            <a:extLst>
              <a:ext uri="{FF2B5EF4-FFF2-40B4-BE49-F238E27FC236}">
                <a16:creationId xmlns:a16="http://schemas.microsoft.com/office/drawing/2014/main" id="{CA99F644-0450-5DCC-429F-43B7645F65DF}"/>
              </a:ext>
              <a:ext uri="{C183D7F6-B498-43B3-948B-1728B52AA6E4}">
                <adec:decorative xmlns:adec="http://schemas.microsoft.com/office/drawing/2017/decorative" val="1"/>
              </a:ext>
            </a:extLst>
          </p:cNvPr>
          <p:cNvSpPr/>
          <p:nvPr/>
        </p:nvSpPr>
        <p:spPr>
          <a:xfrm>
            <a:off x="8880376" y="1598041"/>
            <a:ext cx="1117350" cy="865800"/>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7" name="Google Shape;165;geee9bfdbeb_0_39">
            <a:extLst>
              <a:ext uri="{FF2B5EF4-FFF2-40B4-BE49-F238E27FC236}">
                <a16:creationId xmlns:a16="http://schemas.microsoft.com/office/drawing/2014/main" id="{19A36E1C-9C3D-4F8D-CC0B-CB239F4CADD7}"/>
              </a:ext>
            </a:extLst>
          </p:cNvPr>
          <p:cNvSpPr txBox="1"/>
          <p:nvPr/>
        </p:nvSpPr>
        <p:spPr>
          <a:xfrm>
            <a:off x="569850" y="1465108"/>
            <a:ext cx="9591292" cy="3552297"/>
          </a:xfrm>
          <a:prstGeom prst="rect">
            <a:avLst/>
          </a:prstGeom>
          <a:noFill/>
          <a:ln>
            <a:noFill/>
          </a:ln>
        </p:spPr>
        <p:txBody>
          <a:bodyPr spcFirstLastPara="1" wrap="square" lIns="68569" tIns="68569" rIns="68569" bIns="68569" anchor="b" anchorCtr="0">
            <a:spAutoFit/>
          </a:bodyPr>
          <a:lstStyle/>
          <a:p>
            <a:pPr algn="l" rtl="0"/>
            <a:r>
              <a:rPr lang="en-US" sz="2400" dirty="0">
                <a:solidFill>
                  <a:schemeClr val="dk1"/>
                </a:solidFill>
                <a:latin typeface="Calibri"/>
                <a:ea typeface="Calibri"/>
                <a:cs typeface="Calibri"/>
                <a:sym typeface="Calibri"/>
              </a:rPr>
              <a:t>Create a Google Earth project and find the following features and locations:</a:t>
            </a:r>
            <a:endParaRPr sz="2400" dirty="0">
              <a:solidFill>
                <a:schemeClr val="dk1"/>
              </a:solidFill>
              <a:latin typeface="Calibri"/>
              <a:ea typeface="Calibri"/>
              <a:cs typeface="Calibri"/>
              <a:sym typeface="Calibri"/>
            </a:endParaRPr>
          </a:p>
          <a:p>
            <a:pPr marL="342900" algn="l" rtl="0"/>
            <a:endParaRPr sz="2400" dirty="0">
              <a:solidFill>
                <a:schemeClr val="dk1"/>
              </a:solidFill>
              <a:latin typeface="Calibri"/>
              <a:ea typeface="Calibri"/>
              <a:cs typeface="Calibri"/>
              <a:sym typeface="Calibri"/>
            </a:endParaRPr>
          </a:p>
          <a:p>
            <a:pPr marL="342900" indent="-280988" algn="l" rtl="0">
              <a:buClr>
                <a:schemeClr val="dk1"/>
              </a:buClr>
              <a:buSzPts val="2300"/>
              <a:buFont typeface="Calibri"/>
              <a:buChar char="●"/>
            </a:pPr>
            <a:r>
              <a:rPr lang="en-US" sz="2400" dirty="0">
                <a:solidFill>
                  <a:schemeClr val="dk1"/>
                </a:solidFill>
                <a:latin typeface="Calibri"/>
                <a:ea typeface="Calibri"/>
                <a:cs typeface="Calibri"/>
                <a:sym typeface="Calibri"/>
              </a:rPr>
              <a:t>Your school </a:t>
            </a:r>
            <a:r>
              <a:rPr lang="en-US" sz="2400" dirty="0">
                <a:solidFill>
                  <a:srgbClr val="C00000"/>
                </a:solidFill>
                <a:latin typeface="Calibri"/>
                <a:ea typeface="Calibri"/>
                <a:cs typeface="Calibri"/>
                <a:sym typeface="Calibri"/>
              </a:rPr>
              <a:t>(pin this feature)</a:t>
            </a:r>
            <a:endParaRPr sz="2400" dirty="0">
              <a:solidFill>
                <a:srgbClr val="C00000"/>
              </a:solidFill>
              <a:latin typeface="Calibri"/>
              <a:ea typeface="Calibri"/>
              <a:cs typeface="Calibri"/>
              <a:sym typeface="Calibri"/>
            </a:endParaRPr>
          </a:p>
          <a:p>
            <a:pPr marL="342900" indent="-280988" algn="l" rtl="0">
              <a:buClr>
                <a:schemeClr val="dk1"/>
              </a:buClr>
              <a:buSzPts val="2300"/>
              <a:buFont typeface="Calibri"/>
              <a:buChar char="●"/>
            </a:pPr>
            <a:r>
              <a:rPr lang="en-US" sz="2400" dirty="0">
                <a:solidFill>
                  <a:schemeClr val="dk1"/>
                </a:solidFill>
                <a:latin typeface="Calibri"/>
                <a:ea typeface="Calibri"/>
                <a:cs typeface="Calibri"/>
                <a:sym typeface="Calibri"/>
              </a:rPr>
              <a:t>Lake Michigan</a:t>
            </a:r>
            <a:endParaRPr sz="2400" dirty="0">
              <a:solidFill>
                <a:schemeClr val="dk1"/>
              </a:solidFill>
              <a:latin typeface="Calibri"/>
              <a:ea typeface="Calibri"/>
              <a:cs typeface="Calibri"/>
              <a:sym typeface="Calibri"/>
            </a:endParaRPr>
          </a:p>
          <a:p>
            <a:pPr marL="342900" indent="-280988" algn="l" rtl="0">
              <a:buClr>
                <a:schemeClr val="dk1"/>
              </a:buClr>
              <a:buSzPts val="2300"/>
              <a:buFont typeface="Calibri"/>
              <a:buChar char="●"/>
            </a:pPr>
            <a:r>
              <a:rPr lang="en-US" sz="2400" dirty="0">
                <a:solidFill>
                  <a:schemeClr val="dk1"/>
                </a:solidFill>
                <a:latin typeface="Calibri"/>
                <a:ea typeface="Calibri"/>
                <a:cs typeface="Calibri"/>
                <a:sym typeface="Calibri"/>
              </a:rPr>
              <a:t>A bend in the Root River </a:t>
            </a:r>
            <a:endParaRPr sz="2400" dirty="0">
              <a:solidFill>
                <a:schemeClr val="dk1"/>
              </a:solidFill>
              <a:latin typeface="Calibri"/>
              <a:ea typeface="Calibri"/>
              <a:cs typeface="Calibri"/>
              <a:sym typeface="Calibri"/>
            </a:endParaRPr>
          </a:p>
          <a:p>
            <a:pPr marL="342900" indent="-280988" algn="l" rtl="0">
              <a:buClr>
                <a:schemeClr val="dk1"/>
              </a:buClr>
              <a:buSzPts val="2300"/>
              <a:buFont typeface="Calibri"/>
              <a:buChar char="●"/>
            </a:pPr>
            <a:r>
              <a:rPr lang="en-US" sz="2400" dirty="0">
                <a:solidFill>
                  <a:schemeClr val="dk1"/>
                </a:solidFill>
                <a:latin typeface="Calibri"/>
                <a:ea typeface="Calibri"/>
                <a:cs typeface="Calibri"/>
                <a:sym typeface="Calibri"/>
              </a:rPr>
              <a:t>Where the Root River enters Lake Michigan</a:t>
            </a:r>
            <a:endParaRPr sz="2400" dirty="0">
              <a:solidFill>
                <a:schemeClr val="dk1"/>
              </a:solidFill>
              <a:latin typeface="Calibri"/>
              <a:ea typeface="Calibri"/>
              <a:cs typeface="Calibri"/>
              <a:sym typeface="Calibri"/>
            </a:endParaRPr>
          </a:p>
          <a:p>
            <a:pPr marL="342900" indent="-280988" algn="l" rtl="0">
              <a:buClr>
                <a:schemeClr val="dk1"/>
              </a:buClr>
              <a:buSzPts val="2300"/>
              <a:buFont typeface="Calibri"/>
              <a:buChar char="●"/>
            </a:pPr>
            <a:r>
              <a:rPr lang="en-US" sz="2400" dirty="0">
                <a:solidFill>
                  <a:schemeClr val="dk1"/>
                </a:solidFill>
                <a:latin typeface="Calibri"/>
                <a:ea typeface="Calibri"/>
                <a:cs typeface="Calibri"/>
                <a:sym typeface="Calibri"/>
              </a:rPr>
              <a:t>North Beach </a:t>
            </a:r>
            <a:r>
              <a:rPr lang="en-US" sz="2400" dirty="0">
                <a:solidFill>
                  <a:srgbClr val="C00000"/>
                </a:solidFill>
                <a:latin typeface="Calibri"/>
                <a:ea typeface="Calibri"/>
                <a:cs typeface="Calibri"/>
                <a:sym typeface="Calibri"/>
              </a:rPr>
              <a:t>(pin the top and the bottom of the sand beach)</a:t>
            </a:r>
            <a:endParaRPr sz="2400" dirty="0">
              <a:solidFill>
                <a:srgbClr val="C00000"/>
              </a:solidFill>
              <a:latin typeface="Calibri"/>
              <a:ea typeface="Calibri"/>
              <a:cs typeface="Calibri"/>
              <a:sym typeface="Calibri"/>
            </a:endParaRPr>
          </a:p>
          <a:p>
            <a:pPr marL="342900" indent="-280988" algn="l" rtl="0">
              <a:lnSpc>
                <a:spcPct val="107916"/>
              </a:lnSpc>
              <a:buClr>
                <a:schemeClr val="dk1"/>
              </a:buClr>
              <a:buSzPts val="2300"/>
              <a:buFont typeface="Calibri"/>
              <a:buChar char="●"/>
            </a:pPr>
            <a:r>
              <a:rPr lang="en-US" sz="2400" dirty="0">
                <a:solidFill>
                  <a:schemeClr val="dk1"/>
                </a:solidFill>
                <a:latin typeface="Calibri"/>
                <a:ea typeface="Calibri"/>
                <a:cs typeface="Calibri"/>
                <a:sym typeface="Calibri"/>
              </a:rPr>
              <a:t>Kids Cove Playground at North Beach</a:t>
            </a:r>
            <a:endParaRPr sz="2400" dirty="0">
              <a:solidFill>
                <a:schemeClr val="dk1"/>
              </a:solidFill>
              <a:latin typeface="Calibri"/>
              <a:ea typeface="Calibri"/>
              <a:cs typeface="Calibri"/>
              <a:sym typeface="Calibri"/>
            </a:endParaRPr>
          </a:p>
          <a:p>
            <a:pPr algn="l" rtl="0">
              <a:spcBef>
                <a:spcPts val="1050"/>
              </a:spcBef>
            </a:pPr>
            <a:endParaRPr sz="1875" dirty="0">
              <a:latin typeface="Calibri"/>
              <a:ea typeface="Calibri"/>
              <a:cs typeface="Calibri"/>
              <a:sym typeface="Calibri"/>
            </a:endParaRPr>
          </a:p>
        </p:txBody>
      </p:sp>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2372402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To Do List – Measure</a:t>
            </a:r>
          </a:p>
        </p:txBody>
      </p:sp>
      <p:sp>
        <p:nvSpPr>
          <p:cNvPr id="5" name="Google Shape;158;p13">
            <a:extLst>
              <a:ext uri="{FF2B5EF4-FFF2-40B4-BE49-F238E27FC236}">
                <a16:creationId xmlns:a16="http://schemas.microsoft.com/office/drawing/2014/main" id="{3FD9BC9F-6200-77C0-7CC0-1D8FB94C3A07}"/>
              </a:ext>
              <a:ext uri="{C183D7F6-B498-43B3-948B-1728B52AA6E4}">
                <adec:decorative xmlns:adec="http://schemas.microsoft.com/office/drawing/2017/decorative" val="1"/>
              </a:ext>
            </a:extLst>
          </p:cNvPr>
          <p:cNvSpPr/>
          <p:nvPr/>
        </p:nvSpPr>
        <p:spPr>
          <a:xfrm>
            <a:off x="5228215" y="2001280"/>
            <a:ext cx="1117350" cy="3016125"/>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9" name="Google Shape;157;p13">
            <a:extLst>
              <a:ext uri="{FF2B5EF4-FFF2-40B4-BE49-F238E27FC236}">
                <a16:creationId xmlns:a16="http://schemas.microsoft.com/office/drawing/2014/main" id="{CA99F644-0450-5DCC-429F-43B7645F65DF}"/>
              </a:ext>
              <a:ext uri="{C183D7F6-B498-43B3-948B-1728B52AA6E4}">
                <adec:decorative xmlns:adec="http://schemas.microsoft.com/office/drawing/2017/decorative" val="1"/>
              </a:ext>
            </a:extLst>
          </p:cNvPr>
          <p:cNvSpPr/>
          <p:nvPr/>
        </p:nvSpPr>
        <p:spPr>
          <a:xfrm>
            <a:off x="8880376" y="1598041"/>
            <a:ext cx="1117350" cy="865800"/>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4" name="Google Shape;172;geee9bfdbeb_0_57">
            <a:extLst>
              <a:ext uri="{FF2B5EF4-FFF2-40B4-BE49-F238E27FC236}">
                <a16:creationId xmlns:a16="http://schemas.microsoft.com/office/drawing/2014/main" id="{4C64AE22-2509-3B3C-7BAC-78A311511C76}"/>
              </a:ext>
            </a:extLst>
          </p:cNvPr>
          <p:cNvSpPr txBox="1"/>
          <p:nvPr/>
        </p:nvSpPr>
        <p:spPr>
          <a:xfrm>
            <a:off x="569850" y="1433785"/>
            <a:ext cx="8170425" cy="4520446"/>
          </a:xfrm>
          <a:prstGeom prst="rect">
            <a:avLst/>
          </a:prstGeom>
          <a:noFill/>
          <a:ln>
            <a:noFill/>
          </a:ln>
        </p:spPr>
        <p:txBody>
          <a:bodyPr spcFirstLastPara="1" wrap="square" lIns="68569" tIns="68569" rIns="68569" bIns="68569" anchor="b" anchorCtr="0">
            <a:spAutoFit/>
          </a:bodyPr>
          <a:lstStyle/>
          <a:p>
            <a:pPr algn="l" rtl="0"/>
            <a:r>
              <a:rPr lang="en-US" sz="2400" dirty="0">
                <a:solidFill>
                  <a:schemeClr val="dk1"/>
                </a:solidFill>
                <a:latin typeface="Calibri"/>
                <a:ea typeface="Calibri"/>
                <a:cs typeface="Calibri"/>
                <a:sym typeface="Calibri"/>
              </a:rPr>
              <a:t>Find the following features and locations:</a:t>
            </a:r>
            <a:endParaRPr sz="2400" dirty="0">
              <a:solidFill>
                <a:schemeClr val="dk1"/>
              </a:solidFill>
              <a:latin typeface="Calibri"/>
              <a:ea typeface="Calibri"/>
              <a:cs typeface="Calibri"/>
              <a:sym typeface="Calibri"/>
            </a:endParaRPr>
          </a:p>
          <a:p>
            <a:pPr marL="342900" algn="l" rtl="0"/>
            <a:endParaRPr sz="2400" dirty="0">
              <a:solidFill>
                <a:schemeClr val="dk1"/>
              </a:solidFill>
              <a:latin typeface="Calibri"/>
              <a:ea typeface="Calibri"/>
              <a:cs typeface="Calibri"/>
              <a:sym typeface="Calibri"/>
            </a:endParaRPr>
          </a:p>
          <a:p>
            <a:pPr marL="342900" indent="-280988" algn="l" rtl="0">
              <a:spcBef>
                <a:spcPts val="1050"/>
              </a:spcBef>
              <a:buClr>
                <a:schemeClr val="dk1"/>
              </a:buClr>
              <a:buSzPts val="2300"/>
              <a:buFont typeface="Calibri"/>
              <a:buChar char="●"/>
            </a:pPr>
            <a:r>
              <a:rPr lang="en-US" sz="2400" dirty="0">
                <a:solidFill>
                  <a:schemeClr val="dk1"/>
                </a:solidFill>
                <a:latin typeface="Calibri"/>
                <a:ea typeface="Calibri"/>
                <a:cs typeface="Calibri"/>
                <a:sym typeface="Calibri"/>
              </a:rPr>
              <a:t>Measure the distance from the Kids Cove Playground at North Beach to the school. </a:t>
            </a:r>
            <a:endParaRPr sz="2400" dirty="0">
              <a:solidFill>
                <a:schemeClr val="dk1"/>
              </a:solidFill>
              <a:latin typeface="Calibri"/>
              <a:ea typeface="Calibri"/>
              <a:cs typeface="Calibri"/>
              <a:sym typeface="Calibri"/>
            </a:endParaRPr>
          </a:p>
          <a:p>
            <a:pPr marL="342900" indent="-280988" algn="l" rtl="0">
              <a:buClr>
                <a:schemeClr val="dk1"/>
              </a:buClr>
              <a:buSzPts val="2300"/>
              <a:buFont typeface="Calibri"/>
              <a:buChar char="●"/>
            </a:pPr>
            <a:r>
              <a:rPr lang="en-US" sz="2400" dirty="0">
                <a:solidFill>
                  <a:schemeClr val="dk1"/>
                </a:solidFill>
                <a:latin typeface="Calibri"/>
                <a:ea typeface="Calibri"/>
                <a:cs typeface="Calibri"/>
                <a:sym typeface="Calibri"/>
              </a:rPr>
              <a:t>Measure the distance from your school and where the Root River empties into Lake Michigan.</a:t>
            </a:r>
            <a:r>
              <a:rPr lang="en-US" sz="2400" dirty="0">
                <a:solidFill>
                  <a:srgbClr val="0078D4"/>
                </a:solidFill>
                <a:latin typeface="Calibri"/>
                <a:ea typeface="Calibri"/>
                <a:cs typeface="Calibri"/>
                <a:sym typeface="Calibri"/>
              </a:rPr>
              <a:t>  </a:t>
            </a:r>
            <a:endParaRPr sz="2400" dirty="0">
              <a:solidFill>
                <a:schemeClr val="dk1"/>
              </a:solidFill>
              <a:latin typeface="Calibri"/>
              <a:ea typeface="Calibri"/>
              <a:cs typeface="Calibri"/>
              <a:sym typeface="Calibri"/>
            </a:endParaRPr>
          </a:p>
          <a:p>
            <a:pPr marL="342900" indent="-280988" algn="l" rtl="0">
              <a:buClr>
                <a:schemeClr val="dk1"/>
              </a:buClr>
              <a:buSzPts val="2300"/>
              <a:buFont typeface="Calibri"/>
              <a:buChar char="●"/>
            </a:pPr>
            <a:r>
              <a:rPr lang="en-US" sz="2400" dirty="0">
                <a:solidFill>
                  <a:schemeClr val="dk1"/>
                </a:solidFill>
                <a:latin typeface="Calibri"/>
                <a:ea typeface="Calibri"/>
                <a:cs typeface="Calibri"/>
                <a:sym typeface="Calibri"/>
              </a:rPr>
              <a:t>Record the data in the </a:t>
            </a:r>
            <a:r>
              <a:rPr lang="en-US" sz="2400" b="1">
                <a:solidFill>
                  <a:srgbClr val="C00000"/>
                </a:solidFill>
                <a:latin typeface="Calibri"/>
                <a:ea typeface="Calibri"/>
                <a:cs typeface="Calibri"/>
                <a:sym typeface="Calibri"/>
              </a:rPr>
              <a:t>Data Spreadsheet </a:t>
            </a:r>
            <a:r>
              <a:rPr lang="en-US" sz="2400" u="sng" dirty="0">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Distances to North Beach</a:t>
            </a:r>
            <a:r>
              <a:rPr lang="en-US" sz="2400" dirty="0">
                <a:solidFill>
                  <a:schemeClr val="dk1"/>
                </a:solidFill>
                <a:latin typeface="Calibri"/>
                <a:ea typeface="Calibri"/>
                <a:cs typeface="Calibri"/>
                <a:sym typeface="Calibri"/>
              </a:rPr>
              <a:t> (from this link or use the form on next slide).</a:t>
            </a:r>
            <a:endParaRPr sz="2400" dirty="0">
              <a:solidFill>
                <a:schemeClr val="dk1"/>
              </a:solidFill>
              <a:latin typeface="Calibri"/>
              <a:ea typeface="Calibri"/>
              <a:cs typeface="Calibri"/>
              <a:sym typeface="Calibri"/>
            </a:endParaRPr>
          </a:p>
          <a:p>
            <a:pPr marL="342900" indent="-280988" algn="l" rtl="0">
              <a:spcBef>
                <a:spcPts val="1050"/>
              </a:spcBef>
              <a:buClr>
                <a:schemeClr val="dk1"/>
              </a:buClr>
              <a:buSzPts val="2300"/>
              <a:buFont typeface="Calibri"/>
              <a:buChar char="●"/>
            </a:pPr>
            <a:r>
              <a:rPr lang="en-US" sz="2400" dirty="0">
                <a:solidFill>
                  <a:schemeClr val="dk1"/>
                </a:solidFill>
                <a:latin typeface="Calibri"/>
                <a:ea typeface="Calibri"/>
                <a:cs typeface="Calibri"/>
                <a:sym typeface="Calibri"/>
              </a:rPr>
              <a:t>BONUS! Find two other places of interest and measure their distance.</a:t>
            </a:r>
            <a:endParaRPr sz="2400" dirty="0">
              <a:solidFill>
                <a:schemeClr val="dk1"/>
              </a:solidFill>
              <a:latin typeface="Calibri"/>
              <a:ea typeface="Calibri"/>
              <a:cs typeface="Calibri"/>
              <a:sym typeface="Calibri"/>
            </a:endParaRPr>
          </a:p>
          <a:p>
            <a:pPr algn="l" rtl="0">
              <a:spcBef>
                <a:spcPts val="1050"/>
              </a:spcBef>
            </a:pPr>
            <a:endParaRPr sz="1725" dirty="0">
              <a:solidFill>
                <a:schemeClr val="dk1"/>
              </a:solidFill>
              <a:latin typeface="Calibri"/>
              <a:ea typeface="Calibri"/>
              <a:cs typeface="Calibri"/>
              <a:sym typeface="Calibri"/>
            </a:endParaRPr>
          </a:p>
        </p:txBody>
      </p:sp>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625378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To Do List – </a:t>
            </a:r>
            <a:r>
              <a:rPr lang="en-US"/>
              <a:t>Record Measurements</a:t>
            </a:r>
            <a:endParaRPr lang="en-US" dirty="0"/>
          </a:p>
        </p:txBody>
      </p:sp>
      <p:sp>
        <p:nvSpPr>
          <p:cNvPr id="5" name="Google Shape;158;p13">
            <a:extLst>
              <a:ext uri="{FF2B5EF4-FFF2-40B4-BE49-F238E27FC236}">
                <a16:creationId xmlns:a16="http://schemas.microsoft.com/office/drawing/2014/main" id="{3FD9BC9F-6200-77C0-7CC0-1D8FB94C3A07}"/>
              </a:ext>
              <a:ext uri="{C183D7F6-B498-43B3-948B-1728B52AA6E4}">
                <adec:decorative xmlns:adec="http://schemas.microsoft.com/office/drawing/2017/decorative" val="1"/>
              </a:ext>
            </a:extLst>
          </p:cNvPr>
          <p:cNvSpPr/>
          <p:nvPr/>
        </p:nvSpPr>
        <p:spPr>
          <a:xfrm>
            <a:off x="5228215" y="2001280"/>
            <a:ext cx="1117350" cy="3016125"/>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9" name="Google Shape;157;p13">
            <a:extLst>
              <a:ext uri="{FF2B5EF4-FFF2-40B4-BE49-F238E27FC236}">
                <a16:creationId xmlns:a16="http://schemas.microsoft.com/office/drawing/2014/main" id="{CA99F644-0450-5DCC-429F-43B7645F65DF}"/>
              </a:ext>
              <a:ext uri="{C183D7F6-B498-43B3-948B-1728B52AA6E4}">
                <adec:decorative xmlns:adec="http://schemas.microsoft.com/office/drawing/2017/decorative" val="1"/>
              </a:ext>
            </a:extLst>
          </p:cNvPr>
          <p:cNvSpPr/>
          <p:nvPr/>
        </p:nvSpPr>
        <p:spPr>
          <a:xfrm>
            <a:off x="8880376" y="1598041"/>
            <a:ext cx="1117350" cy="865800"/>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graphicFrame>
        <p:nvGraphicFramePr>
          <p:cNvPr id="6" name="Google Shape;178;geee9bfdbeb_0_63">
            <a:extLst>
              <a:ext uri="{FF2B5EF4-FFF2-40B4-BE49-F238E27FC236}">
                <a16:creationId xmlns:a16="http://schemas.microsoft.com/office/drawing/2014/main" id="{DF37D4D7-AB80-2B4E-2879-3F94CD9B0786}"/>
              </a:ext>
            </a:extLst>
          </p:cNvPr>
          <p:cNvGraphicFramePr/>
          <p:nvPr>
            <p:extLst>
              <p:ext uri="{D42A27DB-BD31-4B8C-83A1-F6EECF244321}">
                <p14:modId xmlns:p14="http://schemas.microsoft.com/office/powerpoint/2010/main" val="2963543179"/>
              </p:ext>
            </p:extLst>
          </p:nvPr>
        </p:nvGraphicFramePr>
        <p:xfrm>
          <a:off x="647272" y="986319"/>
          <a:ext cx="10376898" cy="5198723"/>
        </p:xfrm>
        <a:graphic>
          <a:graphicData uri="http://schemas.openxmlformats.org/drawingml/2006/table">
            <a:tbl>
              <a:tblPr firstRow="1">
                <a:noFill/>
              </a:tblPr>
              <a:tblGrid>
                <a:gridCol w="1729483">
                  <a:extLst>
                    <a:ext uri="{9D8B030D-6E8A-4147-A177-3AD203B41FA5}">
                      <a16:colId xmlns:a16="http://schemas.microsoft.com/office/drawing/2014/main" val="20000"/>
                    </a:ext>
                  </a:extLst>
                </a:gridCol>
                <a:gridCol w="1729483">
                  <a:extLst>
                    <a:ext uri="{9D8B030D-6E8A-4147-A177-3AD203B41FA5}">
                      <a16:colId xmlns:a16="http://schemas.microsoft.com/office/drawing/2014/main" val="20001"/>
                    </a:ext>
                  </a:extLst>
                </a:gridCol>
                <a:gridCol w="1729483">
                  <a:extLst>
                    <a:ext uri="{9D8B030D-6E8A-4147-A177-3AD203B41FA5}">
                      <a16:colId xmlns:a16="http://schemas.microsoft.com/office/drawing/2014/main" val="20002"/>
                    </a:ext>
                  </a:extLst>
                </a:gridCol>
                <a:gridCol w="1729483">
                  <a:extLst>
                    <a:ext uri="{9D8B030D-6E8A-4147-A177-3AD203B41FA5}">
                      <a16:colId xmlns:a16="http://schemas.microsoft.com/office/drawing/2014/main" val="20003"/>
                    </a:ext>
                  </a:extLst>
                </a:gridCol>
                <a:gridCol w="1729483">
                  <a:extLst>
                    <a:ext uri="{9D8B030D-6E8A-4147-A177-3AD203B41FA5}">
                      <a16:colId xmlns:a16="http://schemas.microsoft.com/office/drawing/2014/main" val="20004"/>
                    </a:ext>
                  </a:extLst>
                </a:gridCol>
                <a:gridCol w="1729483">
                  <a:extLst>
                    <a:ext uri="{9D8B030D-6E8A-4147-A177-3AD203B41FA5}">
                      <a16:colId xmlns:a16="http://schemas.microsoft.com/office/drawing/2014/main" val="20005"/>
                    </a:ext>
                  </a:extLst>
                </a:gridCol>
              </a:tblGrid>
              <a:tr h="1328223">
                <a:tc>
                  <a:txBody>
                    <a:bodyPr/>
                    <a:lstStyle/>
                    <a:p>
                      <a:pPr marL="0" lvl="0" indent="0" algn="ctr" rtl="0">
                        <a:spcBef>
                          <a:spcPts val="0"/>
                        </a:spcBef>
                        <a:spcAft>
                          <a:spcPts val="0"/>
                        </a:spcAft>
                        <a:buNone/>
                      </a:pPr>
                      <a:r>
                        <a:rPr lang="en-US" sz="1200" b="1" dirty="0">
                          <a:solidFill>
                            <a:schemeClr val="bg1"/>
                          </a:solidFill>
                          <a:latin typeface="Calibri"/>
                          <a:ea typeface="Calibri"/>
                          <a:cs typeface="Calibri"/>
                          <a:sym typeface="Calibri"/>
                        </a:rPr>
                        <a:t>Team Name</a:t>
                      </a:r>
                      <a:endParaRPr sz="1200" b="1" dirty="0">
                        <a:solidFill>
                          <a:schemeClr val="bg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79A8"/>
                    </a:solidFill>
                  </a:tcPr>
                </a:tc>
                <a:tc>
                  <a:txBody>
                    <a:bodyPr/>
                    <a:lstStyle/>
                    <a:p>
                      <a:pPr marL="0" lvl="0" indent="0" algn="ctr" rtl="0">
                        <a:spcBef>
                          <a:spcPts val="0"/>
                        </a:spcBef>
                        <a:spcAft>
                          <a:spcPts val="0"/>
                        </a:spcAft>
                        <a:buNone/>
                      </a:pPr>
                      <a:r>
                        <a:rPr lang="en-US" sz="1200" b="1" dirty="0">
                          <a:solidFill>
                            <a:schemeClr val="bg1"/>
                          </a:solidFill>
                          <a:latin typeface="Calibri"/>
                          <a:ea typeface="Calibri"/>
                          <a:cs typeface="Calibri"/>
                          <a:sym typeface="Calibri"/>
                        </a:rPr>
                        <a:t>Distance from School to</a:t>
                      </a:r>
                      <a:endParaRPr sz="1200" b="1" dirty="0">
                        <a:solidFill>
                          <a:schemeClr val="bg1"/>
                        </a:solidFill>
                        <a:latin typeface="Calibri"/>
                        <a:ea typeface="Calibri"/>
                        <a:cs typeface="Calibri"/>
                        <a:sym typeface="Calibri"/>
                      </a:endParaRPr>
                    </a:p>
                    <a:p>
                      <a:pPr marL="0" lvl="0" indent="0" algn="ctr" rtl="0">
                        <a:spcBef>
                          <a:spcPts val="0"/>
                        </a:spcBef>
                        <a:spcAft>
                          <a:spcPts val="0"/>
                        </a:spcAft>
                        <a:buNone/>
                      </a:pPr>
                      <a:r>
                        <a:rPr lang="en-US" sz="1200" b="1" dirty="0">
                          <a:solidFill>
                            <a:schemeClr val="bg1"/>
                          </a:solidFill>
                          <a:latin typeface="Calibri"/>
                          <a:ea typeface="Calibri"/>
                          <a:cs typeface="Calibri"/>
                          <a:sym typeface="Calibri"/>
                        </a:rPr>
                        <a:t>Kids Cove Playground at North Beach</a:t>
                      </a:r>
                      <a:endParaRPr sz="1200" b="1" dirty="0">
                        <a:solidFill>
                          <a:schemeClr val="bg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79A8"/>
                    </a:solidFill>
                  </a:tcPr>
                </a:tc>
                <a:tc>
                  <a:txBody>
                    <a:bodyPr/>
                    <a:lstStyle/>
                    <a:p>
                      <a:pPr marL="0" lvl="0" indent="0" algn="ctr" rtl="0">
                        <a:spcBef>
                          <a:spcPts val="0"/>
                        </a:spcBef>
                        <a:spcAft>
                          <a:spcPts val="0"/>
                        </a:spcAft>
                        <a:buNone/>
                      </a:pPr>
                      <a:r>
                        <a:rPr lang="en-US" sz="1200" b="1" dirty="0">
                          <a:solidFill>
                            <a:schemeClr val="bg1"/>
                          </a:solidFill>
                          <a:latin typeface="Calibri"/>
                          <a:ea typeface="Calibri"/>
                          <a:cs typeface="Calibri"/>
                          <a:sym typeface="Calibri"/>
                        </a:rPr>
                        <a:t>Distance from School</a:t>
                      </a:r>
                      <a:endParaRPr sz="1200" b="1" dirty="0">
                        <a:solidFill>
                          <a:schemeClr val="bg1"/>
                        </a:solidFill>
                        <a:latin typeface="Calibri"/>
                        <a:ea typeface="Calibri"/>
                        <a:cs typeface="Calibri"/>
                        <a:sym typeface="Calibri"/>
                      </a:endParaRPr>
                    </a:p>
                    <a:p>
                      <a:pPr marL="0" lvl="0" indent="0" algn="ctr" rtl="0">
                        <a:spcBef>
                          <a:spcPts val="0"/>
                        </a:spcBef>
                        <a:spcAft>
                          <a:spcPts val="0"/>
                        </a:spcAft>
                        <a:buNone/>
                      </a:pPr>
                      <a:r>
                        <a:rPr lang="en-US" sz="1200" b="1" dirty="0">
                          <a:solidFill>
                            <a:schemeClr val="bg1"/>
                          </a:solidFill>
                          <a:latin typeface="Calibri"/>
                          <a:ea typeface="Calibri"/>
                          <a:cs typeface="Calibri"/>
                          <a:sym typeface="Calibri"/>
                        </a:rPr>
                        <a:t> to</a:t>
                      </a:r>
                      <a:endParaRPr sz="1200" b="1" dirty="0">
                        <a:solidFill>
                          <a:schemeClr val="bg1"/>
                        </a:solidFill>
                        <a:latin typeface="Calibri"/>
                        <a:ea typeface="Calibri"/>
                        <a:cs typeface="Calibri"/>
                        <a:sym typeface="Calibri"/>
                      </a:endParaRPr>
                    </a:p>
                    <a:p>
                      <a:pPr marL="0" lvl="0" indent="0" algn="ctr" rtl="0">
                        <a:spcBef>
                          <a:spcPts val="0"/>
                        </a:spcBef>
                        <a:spcAft>
                          <a:spcPts val="0"/>
                        </a:spcAft>
                        <a:buNone/>
                      </a:pPr>
                      <a:r>
                        <a:rPr lang="en-US" sz="1200" b="1" dirty="0">
                          <a:solidFill>
                            <a:schemeClr val="bg1"/>
                          </a:solidFill>
                          <a:latin typeface="Calibri"/>
                          <a:ea typeface="Calibri"/>
                          <a:cs typeface="Calibri"/>
                          <a:sym typeface="Calibri"/>
                        </a:rPr>
                        <a:t> North Beach Bathhouse</a:t>
                      </a:r>
                      <a:endParaRPr sz="1200" b="1" dirty="0">
                        <a:solidFill>
                          <a:schemeClr val="bg1"/>
                        </a:solidFill>
                        <a:latin typeface="Calibri"/>
                        <a:ea typeface="Calibri"/>
                        <a:cs typeface="Calibri"/>
                        <a:sym typeface="Calibri"/>
                      </a:endParaRPr>
                    </a:p>
                  </a:txBody>
                  <a:tcPr marL="68569" marR="68569"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79A8"/>
                    </a:solidFill>
                  </a:tcPr>
                </a:tc>
                <a:tc>
                  <a:txBody>
                    <a:bodyPr/>
                    <a:lstStyle/>
                    <a:p>
                      <a:pPr marL="0" lvl="0" indent="0" algn="ctr" rtl="0">
                        <a:lnSpc>
                          <a:spcPct val="115000"/>
                        </a:lnSpc>
                        <a:spcBef>
                          <a:spcPts val="0"/>
                        </a:spcBef>
                        <a:spcAft>
                          <a:spcPts val="0"/>
                        </a:spcAft>
                        <a:buNone/>
                      </a:pPr>
                      <a:r>
                        <a:rPr lang="en-US" sz="1200" b="1" dirty="0">
                          <a:solidFill>
                            <a:schemeClr val="bg1"/>
                          </a:solidFill>
                          <a:latin typeface="Calibri"/>
                          <a:ea typeface="Calibri"/>
                          <a:cs typeface="Calibri"/>
                          <a:sym typeface="Calibri"/>
                        </a:rPr>
                        <a:t>BONUS! Location one</a:t>
                      </a:r>
                      <a:endParaRPr sz="1200" b="1" dirty="0">
                        <a:solidFill>
                          <a:schemeClr val="bg1"/>
                        </a:solidFill>
                        <a:latin typeface="Calibri"/>
                        <a:ea typeface="Calibri"/>
                        <a:cs typeface="Calibri"/>
                        <a:sym typeface="Calibri"/>
                      </a:endParaRPr>
                    </a:p>
                  </a:txBody>
                  <a:tcPr marL="21431" marR="21431"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79A8"/>
                    </a:solidFill>
                  </a:tcPr>
                </a:tc>
                <a:tc>
                  <a:txBody>
                    <a:bodyPr/>
                    <a:lstStyle/>
                    <a:p>
                      <a:pPr marL="0" lvl="0" indent="0" algn="ctr" rtl="0">
                        <a:lnSpc>
                          <a:spcPct val="115000"/>
                        </a:lnSpc>
                        <a:spcBef>
                          <a:spcPts val="0"/>
                        </a:spcBef>
                        <a:spcAft>
                          <a:spcPts val="0"/>
                        </a:spcAft>
                        <a:buNone/>
                      </a:pPr>
                      <a:r>
                        <a:rPr lang="en-US" sz="1200" b="1" dirty="0">
                          <a:solidFill>
                            <a:schemeClr val="bg1"/>
                          </a:solidFill>
                          <a:latin typeface="Calibri"/>
                          <a:ea typeface="Calibri"/>
                          <a:cs typeface="Calibri"/>
                          <a:sym typeface="Calibri"/>
                        </a:rPr>
                        <a:t>BONUS! Location two</a:t>
                      </a:r>
                      <a:endParaRPr sz="1200" b="1" dirty="0">
                        <a:solidFill>
                          <a:schemeClr val="bg1"/>
                        </a:solidFill>
                        <a:latin typeface="Calibri"/>
                        <a:ea typeface="Calibri"/>
                        <a:cs typeface="Calibri"/>
                        <a:sym typeface="Calibri"/>
                      </a:endParaRPr>
                    </a:p>
                  </a:txBody>
                  <a:tcPr marL="21431" marR="21431"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79A8"/>
                    </a:solidFill>
                  </a:tcPr>
                </a:tc>
                <a:tc>
                  <a:txBody>
                    <a:bodyPr/>
                    <a:lstStyle/>
                    <a:p>
                      <a:pPr marL="0" lvl="0" indent="0" algn="ctr" rtl="0">
                        <a:lnSpc>
                          <a:spcPct val="115000"/>
                        </a:lnSpc>
                        <a:spcBef>
                          <a:spcPts val="0"/>
                        </a:spcBef>
                        <a:spcAft>
                          <a:spcPts val="0"/>
                        </a:spcAft>
                        <a:buNone/>
                      </a:pPr>
                      <a:r>
                        <a:rPr lang="en-US" sz="1200" b="1" dirty="0">
                          <a:solidFill>
                            <a:schemeClr val="bg1"/>
                          </a:solidFill>
                          <a:latin typeface="Calibri"/>
                          <a:ea typeface="Calibri"/>
                          <a:cs typeface="Calibri"/>
                          <a:sym typeface="Calibri"/>
                        </a:rPr>
                        <a:t>BONUS! Distance from location one to location two</a:t>
                      </a:r>
                      <a:endParaRPr sz="1200" b="1" dirty="0">
                        <a:solidFill>
                          <a:schemeClr val="bg1"/>
                        </a:solidFill>
                        <a:latin typeface="Calibri"/>
                        <a:ea typeface="Calibri"/>
                        <a:cs typeface="Calibri"/>
                        <a:sym typeface="Calibri"/>
                      </a:endParaRPr>
                    </a:p>
                  </a:txBody>
                  <a:tcPr marL="21431" marR="21431" marT="68569" marB="6856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79A8"/>
                    </a:solidFill>
                  </a:tcPr>
                </a:tc>
                <a:extLst>
                  <a:ext uri="{0D108BD9-81ED-4DB2-BD59-A6C34878D82A}">
                    <a16:rowId xmlns:a16="http://schemas.microsoft.com/office/drawing/2014/main" val="10000"/>
                  </a:ext>
                </a:extLst>
              </a:tr>
              <a:tr h="967625">
                <a:tc>
                  <a:txBody>
                    <a:bodyPr/>
                    <a:lstStyle/>
                    <a:p>
                      <a:pPr marL="0" lvl="0" indent="0" algn="l" rtl="0">
                        <a:spcBef>
                          <a:spcPts val="0"/>
                        </a:spcBef>
                        <a:spcAft>
                          <a:spcPts val="0"/>
                        </a:spcAft>
                        <a:buNone/>
                      </a:pPr>
                      <a:endParaRPr sz="1100" dirty="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dirty="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dirty="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67625">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dirty="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dirty="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67625">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dirty="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967625">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dirty="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endParaRPr sz="1100" dirty="0"/>
                    </a:p>
                  </a:txBody>
                  <a:tcPr marL="68569" marR="68569" marT="68569" marB="685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1149305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To Do List – Coastal Engineering Structures</a:t>
            </a:r>
          </a:p>
        </p:txBody>
      </p:sp>
      <p:sp>
        <p:nvSpPr>
          <p:cNvPr id="5" name="Google Shape;158;p13">
            <a:extLst>
              <a:ext uri="{FF2B5EF4-FFF2-40B4-BE49-F238E27FC236}">
                <a16:creationId xmlns:a16="http://schemas.microsoft.com/office/drawing/2014/main" id="{3FD9BC9F-6200-77C0-7CC0-1D8FB94C3A07}"/>
              </a:ext>
              <a:ext uri="{C183D7F6-B498-43B3-948B-1728B52AA6E4}">
                <adec:decorative xmlns:adec="http://schemas.microsoft.com/office/drawing/2017/decorative" val="1"/>
              </a:ext>
            </a:extLst>
          </p:cNvPr>
          <p:cNvSpPr/>
          <p:nvPr/>
        </p:nvSpPr>
        <p:spPr>
          <a:xfrm>
            <a:off x="5228215" y="2001280"/>
            <a:ext cx="1117350" cy="3016125"/>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9" name="Google Shape;157;p13">
            <a:extLst>
              <a:ext uri="{FF2B5EF4-FFF2-40B4-BE49-F238E27FC236}">
                <a16:creationId xmlns:a16="http://schemas.microsoft.com/office/drawing/2014/main" id="{CA99F644-0450-5DCC-429F-43B7645F65DF}"/>
              </a:ext>
              <a:ext uri="{C183D7F6-B498-43B3-948B-1728B52AA6E4}">
                <adec:decorative xmlns:adec="http://schemas.microsoft.com/office/drawing/2017/decorative" val="1"/>
              </a:ext>
            </a:extLst>
          </p:cNvPr>
          <p:cNvSpPr/>
          <p:nvPr/>
        </p:nvSpPr>
        <p:spPr>
          <a:xfrm>
            <a:off x="8880376" y="1598041"/>
            <a:ext cx="1117350" cy="865800"/>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6" name="Google Shape;185;geee9bfdbeb_0_75">
            <a:extLst>
              <a:ext uri="{FF2B5EF4-FFF2-40B4-BE49-F238E27FC236}">
                <a16:creationId xmlns:a16="http://schemas.microsoft.com/office/drawing/2014/main" id="{9FE33CC8-3B00-9270-08DF-E13F4AAC838C}"/>
              </a:ext>
            </a:extLst>
          </p:cNvPr>
          <p:cNvSpPr txBox="1"/>
          <p:nvPr/>
        </p:nvSpPr>
        <p:spPr>
          <a:xfrm>
            <a:off x="1143002" y="1598041"/>
            <a:ext cx="8170425" cy="2989258"/>
          </a:xfrm>
          <a:prstGeom prst="rect">
            <a:avLst/>
          </a:prstGeom>
          <a:noFill/>
          <a:ln>
            <a:noFill/>
          </a:ln>
        </p:spPr>
        <p:txBody>
          <a:bodyPr spcFirstLastPara="1" wrap="square" lIns="68569" tIns="68569" rIns="68569" bIns="68569" anchor="b" anchorCtr="0">
            <a:spAutoFit/>
          </a:bodyPr>
          <a:lstStyle/>
          <a:p>
            <a:r>
              <a:rPr lang="en-US" sz="2400" dirty="0">
                <a:ea typeface="Calibri"/>
                <a:cs typeface="Calibri"/>
                <a:sym typeface="Calibri"/>
              </a:rPr>
              <a:t>Find the coastal engineering features listed below and pin them in your Google Earth project.</a:t>
            </a:r>
            <a:endParaRPr sz="2400" dirty="0">
              <a:ea typeface="Calibri"/>
              <a:cs typeface="Calibri"/>
              <a:sym typeface="Calibri"/>
            </a:endParaRPr>
          </a:p>
          <a:p>
            <a:pPr marL="342900" algn="l" rtl="0"/>
            <a:endParaRPr sz="2400" dirty="0">
              <a:ea typeface="Calibri"/>
              <a:cs typeface="Calibri"/>
              <a:sym typeface="Calibri"/>
            </a:endParaRPr>
          </a:p>
          <a:p>
            <a:pPr marL="723900" indent="-342900" algn="l" rtl="0">
              <a:buSzPts val="2800"/>
              <a:buFont typeface="Arial" panose="020B0604020202020204" pitchFamily="34" charset="0"/>
              <a:buChar char="•"/>
            </a:pPr>
            <a:r>
              <a:rPr lang="en-US" sz="2400" dirty="0">
                <a:ea typeface="Calibri"/>
                <a:cs typeface="Calibri"/>
                <a:sym typeface="Calibri"/>
              </a:rPr>
              <a:t>Revetment</a:t>
            </a:r>
            <a:endParaRPr sz="2400" dirty="0">
              <a:ea typeface="Calibri"/>
              <a:cs typeface="Calibri"/>
              <a:sym typeface="Calibri"/>
            </a:endParaRPr>
          </a:p>
          <a:p>
            <a:pPr marL="723900" indent="-342900" algn="l" rtl="0">
              <a:buSzPts val="2800"/>
              <a:buFont typeface="Arial" panose="020B0604020202020204" pitchFamily="34" charset="0"/>
              <a:buChar char="•"/>
            </a:pPr>
            <a:r>
              <a:rPr lang="en-US" sz="2400" dirty="0">
                <a:ea typeface="Calibri"/>
                <a:cs typeface="Calibri"/>
                <a:sym typeface="Calibri"/>
              </a:rPr>
              <a:t>Breakwater</a:t>
            </a:r>
            <a:endParaRPr sz="2400" dirty="0">
              <a:ea typeface="Calibri"/>
              <a:cs typeface="Calibri"/>
              <a:sym typeface="Calibri"/>
            </a:endParaRPr>
          </a:p>
          <a:p>
            <a:pPr marL="723900" indent="-342900" algn="l" rtl="0">
              <a:buSzPts val="2800"/>
              <a:buFont typeface="Arial" panose="020B0604020202020204" pitchFamily="34" charset="0"/>
              <a:buChar char="•"/>
            </a:pPr>
            <a:r>
              <a:rPr lang="en-US" sz="2400" dirty="0">
                <a:ea typeface="Calibri"/>
                <a:cs typeface="Calibri"/>
                <a:sym typeface="Calibri"/>
              </a:rPr>
              <a:t>Jetty</a:t>
            </a:r>
            <a:endParaRPr sz="2400" dirty="0">
              <a:ea typeface="Calibri"/>
              <a:cs typeface="Calibri"/>
              <a:sym typeface="Calibri"/>
            </a:endParaRPr>
          </a:p>
          <a:p>
            <a:pPr marL="723900" indent="-342900" algn="l" rtl="0">
              <a:buSzPts val="2800"/>
              <a:buFont typeface="Arial" panose="020B0604020202020204" pitchFamily="34" charset="0"/>
              <a:buChar char="•"/>
            </a:pPr>
            <a:r>
              <a:rPr lang="en-US" sz="2400" dirty="0">
                <a:ea typeface="Calibri"/>
                <a:cs typeface="Calibri"/>
                <a:sym typeface="Calibri"/>
              </a:rPr>
              <a:t>Seawall</a:t>
            </a:r>
            <a:endParaRPr sz="2400" dirty="0"/>
          </a:p>
          <a:p>
            <a:pPr algn="l" rtl="0"/>
            <a:endParaRPr sz="1725" dirty="0">
              <a:latin typeface="Calibri"/>
              <a:ea typeface="Calibri"/>
              <a:cs typeface="Calibri"/>
              <a:sym typeface="Calibri"/>
            </a:endParaRPr>
          </a:p>
        </p:txBody>
      </p:sp>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4044100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Hint – Look Up and Down the Coast!</a:t>
            </a:r>
          </a:p>
        </p:txBody>
      </p:sp>
      <p:sp>
        <p:nvSpPr>
          <p:cNvPr id="5" name="Google Shape;158;p13">
            <a:extLst>
              <a:ext uri="{FF2B5EF4-FFF2-40B4-BE49-F238E27FC236}">
                <a16:creationId xmlns:a16="http://schemas.microsoft.com/office/drawing/2014/main" id="{3FD9BC9F-6200-77C0-7CC0-1D8FB94C3A07}"/>
              </a:ext>
              <a:ext uri="{C183D7F6-B498-43B3-948B-1728B52AA6E4}">
                <adec:decorative xmlns:adec="http://schemas.microsoft.com/office/drawing/2017/decorative" val="1"/>
              </a:ext>
            </a:extLst>
          </p:cNvPr>
          <p:cNvSpPr/>
          <p:nvPr/>
        </p:nvSpPr>
        <p:spPr>
          <a:xfrm>
            <a:off x="5228215" y="2001280"/>
            <a:ext cx="1117350" cy="3016125"/>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9" name="Google Shape;157;p13">
            <a:extLst>
              <a:ext uri="{FF2B5EF4-FFF2-40B4-BE49-F238E27FC236}">
                <a16:creationId xmlns:a16="http://schemas.microsoft.com/office/drawing/2014/main" id="{CA99F644-0450-5DCC-429F-43B7645F65DF}"/>
              </a:ext>
              <a:ext uri="{C183D7F6-B498-43B3-948B-1728B52AA6E4}">
                <adec:decorative xmlns:adec="http://schemas.microsoft.com/office/drawing/2017/decorative" val="1"/>
              </a:ext>
            </a:extLst>
          </p:cNvPr>
          <p:cNvSpPr/>
          <p:nvPr/>
        </p:nvSpPr>
        <p:spPr>
          <a:xfrm>
            <a:off x="8880376" y="1598041"/>
            <a:ext cx="1117350" cy="865800"/>
          </a:xfrm>
          <a:prstGeom prst="ellipse">
            <a:avLst/>
          </a:prstGeom>
          <a:noFill/>
          <a:ln w="762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pic>
        <p:nvPicPr>
          <p:cNvPr id="4" name="Google Shape;192;geee9bfdbeb_0_26" descr="Satellite image of the northern portion of the City of Racine, Wisconsin from approximately Augusta Street south past Yout Street featuring the area of shoreline of Zoo Beach.">
            <a:extLst>
              <a:ext uri="{FF2B5EF4-FFF2-40B4-BE49-F238E27FC236}">
                <a16:creationId xmlns:a16="http://schemas.microsoft.com/office/drawing/2014/main" id="{8ED0FE8A-8020-C05B-5336-F6AA4B118F43}"/>
              </a:ext>
            </a:extLst>
          </p:cNvPr>
          <p:cNvPicPr preferRelativeResize="0">
            <a:picLocks noChangeAspect="1"/>
          </p:cNvPicPr>
          <p:nvPr/>
        </p:nvPicPr>
        <p:blipFill>
          <a:blip r:embed="rId3">
            <a:alphaModFix/>
          </a:blip>
          <a:stretch>
            <a:fillRect/>
          </a:stretch>
        </p:blipFill>
        <p:spPr>
          <a:xfrm>
            <a:off x="228819" y="1175608"/>
            <a:ext cx="3839366" cy="5292269"/>
          </a:xfrm>
          <a:prstGeom prst="rect">
            <a:avLst/>
          </a:prstGeom>
          <a:noFill/>
          <a:ln>
            <a:noFill/>
          </a:ln>
        </p:spPr>
      </p:pic>
      <p:pic>
        <p:nvPicPr>
          <p:cNvPr id="7" name="Google Shape;193;geee9bfdbeb_0_26" descr="Satellite image of the northcentral portion of the City of Racine, Wisconsin from approximately Goold Street south past High Street featuring the area of shoreline of the northern end of North Beach.">
            <a:extLst>
              <a:ext uri="{FF2B5EF4-FFF2-40B4-BE49-F238E27FC236}">
                <a16:creationId xmlns:a16="http://schemas.microsoft.com/office/drawing/2014/main" id="{4DBCDD6D-5D35-6F71-83B2-F20E7BFA5C3C}"/>
              </a:ext>
            </a:extLst>
          </p:cNvPr>
          <p:cNvPicPr preferRelativeResize="0">
            <a:picLocks noChangeAspect="1"/>
          </p:cNvPicPr>
          <p:nvPr/>
        </p:nvPicPr>
        <p:blipFill>
          <a:blip r:embed="rId4">
            <a:alphaModFix/>
          </a:blip>
          <a:stretch>
            <a:fillRect/>
          </a:stretch>
        </p:blipFill>
        <p:spPr>
          <a:xfrm>
            <a:off x="4388726" y="1175608"/>
            <a:ext cx="4406215" cy="5292269"/>
          </a:xfrm>
          <a:prstGeom prst="rect">
            <a:avLst/>
          </a:prstGeom>
          <a:noFill/>
          <a:ln>
            <a:noFill/>
          </a:ln>
        </p:spPr>
      </p:pic>
      <p:pic>
        <p:nvPicPr>
          <p:cNvPr id="8" name="Google Shape;194;geee9bfdbeb_0_26" descr="Satellite image of the Racine Harbor area within the City of Racine, Wisconsin from approximately High Street south past the Root River featuring the area of shoreline at the southern end of North Beach and the Reef Point Marina.">
            <a:extLst>
              <a:ext uri="{FF2B5EF4-FFF2-40B4-BE49-F238E27FC236}">
                <a16:creationId xmlns:a16="http://schemas.microsoft.com/office/drawing/2014/main" id="{2E6F22EC-74E9-9731-305C-C4B1AE9D12B9}"/>
              </a:ext>
            </a:extLst>
          </p:cNvPr>
          <p:cNvPicPr preferRelativeResize="0">
            <a:picLocks noChangeAspect="1"/>
          </p:cNvPicPr>
          <p:nvPr/>
        </p:nvPicPr>
        <p:blipFill>
          <a:blip r:embed="rId5">
            <a:alphaModFix/>
          </a:blip>
          <a:stretch>
            <a:fillRect/>
          </a:stretch>
        </p:blipFill>
        <p:spPr>
          <a:xfrm>
            <a:off x="8998219" y="2030940"/>
            <a:ext cx="2964962" cy="2911291"/>
          </a:xfrm>
          <a:prstGeom prst="rect">
            <a:avLst/>
          </a:prstGeom>
          <a:noFill/>
          <a:ln>
            <a:noFill/>
          </a:ln>
        </p:spPr>
      </p:pic>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1568005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Gravel Revetment | Pond Rock Revetment</a:t>
            </a:r>
          </a:p>
        </p:txBody>
      </p:sp>
      <p:pic>
        <p:nvPicPr>
          <p:cNvPr id="5" name="Picture 4" descr="Clear plastic shoebox (&quot;wave tank&quot;) with sand pushed into a pile at one end. Viewed from the top there is a flat plateau of sand.&#10;&#10;The gently sloping bluff face is now armored with rocks. The left half of the bluff face has small (pea gravel size) stones. The right side of the box has larger (approximately half inch) stones.">
            <a:extLst>
              <a:ext uri="{FF2B5EF4-FFF2-40B4-BE49-F238E27FC236}">
                <a16:creationId xmlns:a16="http://schemas.microsoft.com/office/drawing/2014/main" id="{98F1B971-0B4B-EBE7-5236-953C37821FFF}"/>
              </a:ext>
            </a:extLst>
          </p:cNvPr>
          <p:cNvPicPr>
            <a:picLocks noGrp="1" noChangeAspect="1"/>
          </p:cNvPicPr>
          <p:nvPr isPhoto="1"/>
        </p:nvPicPr>
        <p:blipFill>
          <a:blip r:embed="rId3"/>
          <a:srcRect/>
          <a:stretch/>
        </p:blipFill>
        <p:spPr>
          <a:xfrm>
            <a:off x="2581743" y="1020567"/>
            <a:ext cx="7086598" cy="5314949"/>
          </a:xfrm>
          <a:prstGeom prst="rect">
            <a:avLst/>
          </a:prstGeom>
        </p:spPr>
      </p:pic>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Coastal Engineering Structures: The Wave Tank</a:t>
            </a:r>
          </a:p>
        </p:txBody>
      </p:sp>
    </p:spTree>
    <p:extLst>
      <p:ext uri="{BB962C8B-B14F-4D97-AF65-F5344CB8AC3E}">
        <p14:creationId xmlns:p14="http://schemas.microsoft.com/office/powerpoint/2010/main" val="4288439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Map It on Google Earth</a:t>
            </a:r>
          </a:p>
        </p:txBody>
      </p:sp>
      <p:pic>
        <p:nvPicPr>
          <p:cNvPr id="4" name="Google Shape;89;p1" descr="Historical (1919) nautical chart of Lake Michigan.">
            <a:extLst>
              <a:ext uri="{FF2B5EF4-FFF2-40B4-BE49-F238E27FC236}">
                <a16:creationId xmlns:a16="http://schemas.microsoft.com/office/drawing/2014/main" id="{5CCC3C97-D6DE-A1E0-1C4E-7A06AC393F07}"/>
              </a:ext>
            </a:extLst>
          </p:cNvPr>
          <p:cNvPicPr preferRelativeResize="0"/>
          <p:nvPr/>
        </p:nvPicPr>
        <p:blipFill rotWithShape="1">
          <a:blip r:embed="rId3">
            <a:alphaModFix/>
          </a:blip>
          <a:srcRect/>
          <a:stretch/>
        </p:blipFill>
        <p:spPr>
          <a:xfrm>
            <a:off x="492150" y="910865"/>
            <a:ext cx="3040096" cy="5166490"/>
          </a:xfrm>
          <a:prstGeom prst="rect">
            <a:avLst/>
          </a:prstGeom>
          <a:noFill/>
          <a:ln>
            <a:noFill/>
          </a:ln>
        </p:spPr>
      </p:pic>
      <p:pic>
        <p:nvPicPr>
          <p:cNvPr id="6" name="Google Shape;91;p1" descr="Google Earth map of eastern Wisconsin, Lake Michigan, Lake Huron, Michigan, Lake Erie and western portion of Ontario.">
            <a:extLst>
              <a:ext uri="{FF2B5EF4-FFF2-40B4-BE49-F238E27FC236}">
                <a16:creationId xmlns:a16="http://schemas.microsoft.com/office/drawing/2014/main" id="{6510E936-CDAC-3EB8-5DDA-73D056EC2EFB}"/>
              </a:ext>
            </a:extLst>
          </p:cNvPr>
          <p:cNvPicPr preferRelativeResize="0"/>
          <p:nvPr/>
        </p:nvPicPr>
        <p:blipFill rotWithShape="1">
          <a:blip r:embed="rId4">
            <a:alphaModFix/>
          </a:blip>
          <a:srcRect/>
          <a:stretch/>
        </p:blipFill>
        <p:spPr>
          <a:xfrm>
            <a:off x="3500833" y="1003009"/>
            <a:ext cx="7002460" cy="4782131"/>
          </a:xfrm>
          <a:prstGeom prst="rect">
            <a:avLst/>
          </a:prstGeom>
          <a:noFill/>
          <a:ln>
            <a:noFill/>
          </a:ln>
        </p:spPr>
      </p:pic>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223515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Google Earth Overview</a:t>
            </a:r>
          </a:p>
        </p:txBody>
      </p:sp>
      <p:pic>
        <p:nvPicPr>
          <p:cNvPr id="5" name="Google Shape;98;geee9bfdbeb_0_45" descr="Google Earth map of eastern Wisconsin, Lake Michigan, Lake Huron, Michigan, Lake Erie and western portion of Ontario.">
            <a:extLst>
              <a:ext uri="{FF2B5EF4-FFF2-40B4-BE49-F238E27FC236}">
                <a16:creationId xmlns:a16="http://schemas.microsoft.com/office/drawing/2014/main" id="{8DF430AB-EFCC-F740-31EC-BC4AD1309D56}"/>
              </a:ext>
            </a:extLst>
          </p:cNvPr>
          <p:cNvPicPr preferRelativeResize="0"/>
          <p:nvPr/>
        </p:nvPicPr>
        <p:blipFill rotWithShape="1">
          <a:blip r:embed="rId3">
            <a:alphaModFix/>
          </a:blip>
          <a:srcRect/>
          <a:stretch/>
        </p:blipFill>
        <p:spPr>
          <a:xfrm>
            <a:off x="1619761" y="1132915"/>
            <a:ext cx="7678351" cy="5082950"/>
          </a:xfrm>
          <a:prstGeom prst="rect">
            <a:avLst/>
          </a:prstGeom>
          <a:noFill/>
          <a:ln>
            <a:noFill/>
          </a:ln>
        </p:spPr>
      </p:pic>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3061229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Google Earth Open Screen</a:t>
            </a:r>
          </a:p>
        </p:txBody>
      </p:sp>
      <p:pic>
        <p:nvPicPr>
          <p:cNvPr id="4" name="Google Shape;104;p3" descr="Screenshot of Google Earth website homepage.">
            <a:extLst>
              <a:ext uri="{FF2B5EF4-FFF2-40B4-BE49-F238E27FC236}">
                <a16:creationId xmlns:a16="http://schemas.microsoft.com/office/drawing/2014/main" id="{9F4B4ABD-083A-7CC1-FAD6-B48507D14DCD}"/>
              </a:ext>
            </a:extLst>
          </p:cNvPr>
          <p:cNvPicPr preferRelativeResize="0"/>
          <p:nvPr/>
        </p:nvPicPr>
        <p:blipFill>
          <a:blip r:embed="rId3">
            <a:alphaModFix/>
          </a:blip>
          <a:stretch>
            <a:fillRect/>
          </a:stretch>
        </p:blipFill>
        <p:spPr>
          <a:xfrm>
            <a:off x="1644799" y="1197291"/>
            <a:ext cx="8902401" cy="4854188"/>
          </a:xfrm>
          <a:prstGeom prst="rect">
            <a:avLst/>
          </a:prstGeom>
          <a:noFill/>
          <a:ln>
            <a:noFill/>
          </a:ln>
        </p:spPr>
      </p:pic>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4096453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Starting a Project</a:t>
            </a:r>
          </a:p>
        </p:txBody>
      </p:sp>
      <p:pic>
        <p:nvPicPr>
          <p:cNvPr id="5" name="Google Shape;110;p4" descr="Screenshot of Google Earth software with menu items in lefthand column.  The &quot;projects&quot; icon - an inflated balloon shape symbol with a plus sign in it over a &quot;base&quot; in the shape of a letter v- is highlighted.">
            <a:extLst>
              <a:ext uri="{FF2B5EF4-FFF2-40B4-BE49-F238E27FC236}">
                <a16:creationId xmlns:a16="http://schemas.microsoft.com/office/drawing/2014/main" id="{C4E0724F-10E8-4E07-7385-6E60CBB50B3E}"/>
              </a:ext>
            </a:extLst>
          </p:cNvPr>
          <p:cNvPicPr preferRelativeResize="0">
            <a:picLocks/>
          </p:cNvPicPr>
          <p:nvPr/>
        </p:nvPicPr>
        <p:blipFill rotWithShape="1">
          <a:blip r:embed="rId3"/>
          <a:srcRect/>
          <a:stretch/>
        </p:blipFill>
        <p:spPr>
          <a:xfrm>
            <a:off x="2490988" y="1237197"/>
            <a:ext cx="8584553" cy="4825196"/>
          </a:xfrm>
          <a:prstGeom prst="rect">
            <a:avLst/>
          </a:prstGeom>
          <a:noFill/>
          <a:ln>
            <a:noFill/>
          </a:ln>
        </p:spPr>
      </p:pic>
      <p:sp>
        <p:nvSpPr>
          <p:cNvPr id="6" name="Google Shape;111;p4">
            <a:extLst>
              <a:ext uri="{FF2B5EF4-FFF2-40B4-BE49-F238E27FC236}">
                <a16:creationId xmlns:a16="http://schemas.microsoft.com/office/drawing/2014/main" id="{9282A582-A858-F506-0BCB-668C0B68CB75}"/>
              </a:ext>
              <a:ext uri="{C183D7F6-B498-43B3-948B-1728B52AA6E4}">
                <adec:decorative xmlns:adec="http://schemas.microsoft.com/office/drawing/2017/decorative" val="1"/>
              </a:ext>
            </a:extLst>
          </p:cNvPr>
          <p:cNvSpPr/>
          <p:nvPr/>
        </p:nvSpPr>
        <p:spPr>
          <a:xfrm rot="-5400000">
            <a:off x="1190581" y="2873415"/>
            <a:ext cx="524027" cy="2076787"/>
          </a:xfrm>
          <a:prstGeom prst="downArrow">
            <a:avLst>
              <a:gd name="adj1" fmla="val 50000"/>
              <a:gd name="adj2" fmla="val 50000"/>
            </a:avLst>
          </a:prstGeom>
          <a:solidFill>
            <a:srgbClr val="C00000"/>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algn="ctr" rtl="0"/>
            <a:endParaRPr sz="1350">
              <a:solidFill>
                <a:schemeClr val="lt1"/>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1747238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Create a “New Project in Google Drive”</a:t>
            </a:r>
          </a:p>
        </p:txBody>
      </p:sp>
      <p:pic>
        <p:nvPicPr>
          <p:cNvPr id="4" name="Google Shape;118;p5" descr="Screenshot of Google Earth with &quot;Make a New Project&quot; menu open indicating where to create the project.  Create project in Google Drive is highlighted.">
            <a:extLst>
              <a:ext uri="{FF2B5EF4-FFF2-40B4-BE49-F238E27FC236}">
                <a16:creationId xmlns:a16="http://schemas.microsoft.com/office/drawing/2014/main" id="{AA802699-DB45-D9C5-C409-BC3024A4B141}"/>
              </a:ext>
            </a:extLst>
          </p:cNvPr>
          <p:cNvPicPr preferRelativeResize="0"/>
          <p:nvPr/>
        </p:nvPicPr>
        <p:blipFill>
          <a:blip r:embed="rId3">
            <a:alphaModFix/>
          </a:blip>
          <a:stretch>
            <a:fillRect/>
          </a:stretch>
        </p:blipFill>
        <p:spPr>
          <a:xfrm>
            <a:off x="995243" y="1167703"/>
            <a:ext cx="9915912" cy="5037887"/>
          </a:xfrm>
          <a:prstGeom prst="rect">
            <a:avLst/>
          </a:prstGeom>
          <a:noFill/>
          <a:ln>
            <a:noFill/>
          </a:ln>
        </p:spPr>
      </p:pic>
      <p:sp>
        <p:nvSpPr>
          <p:cNvPr id="7" name="Google Shape;119;p5">
            <a:extLst>
              <a:ext uri="{FF2B5EF4-FFF2-40B4-BE49-F238E27FC236}">
                <a16:creationId xmlns:a16="http://schemas.microsoft.com/office/drawing/2014/main" id="{39B08CB7-F646-2CC1-5E30-ECC1A23CF8FC}"/>
              </a:ext>
              <a:ext uri="{C183D7F6-B498-43B3-948B-1728B52AA6E4}">
                <adec:decorative xmlns:adec="http://schemas.microsoft.com/office/drawing/2017/decorative" val="1"/>
              </a:ext>
            </a:extLst>
          </p:cNvPr>
          <p:cNvSpPr/>
          <p:nvPr/>
        </p:nvSpPr>
        <p:spPr>
          <a:xfrm>
            <a:off x="2315309" y="4479533"/>
            <a:ext cx="1773806" cy="444990"/>
          </a:xfrm>
          <a:prstGeom prst="ellipse">
            <a:avLst/>
          </a:prstGeom>
          <a:noFill/>
          <a:ln w="28575" cap="flat" cmpd="sng">
            <a:solidFill>
              <a:srgbClr val="C00000"/>
            </a:solidFill>
            <a:prstDash val="solid"/>
            <a:round/>
            <a:headEnd type="none" w="sm" len="sm"/>
            <a:tailEnd type="none" w="sm" len="sm"/>
          </a:ln>
        </p:spPr>
        <p:txBody>
          <a:bodyPr spcFirstLastPara="1" wrap="square" lIns="68569" tIns="68569" rIns="68569" bIns="68569" anchor="ctr" anchorCtr="0">
            <a:noAutofit/>
          </a:bodyPr>
          <a:lstStyle/>
          <a:p>
            <a:pPr algn="l" rtl="0"/>
            <a:endParaRPr/>
          </a:p>
        </p:txBody>
      </p:sp>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157554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Name Your Project</a:t>
            </a:r>
          </a:p>
        </p:txBody>
      </p:sp>
      <p:pic>
        <p:nvPicPr>
          <p:cNvPr id="4" name="Google Shape;118;p5" descr="Screenshot of Google Earth's depiction of the City of Racine, Wisconsin. &#10;&#10;The name your project field item has been completed with the name &quot;We love the Bucks!&quot;">
            <a:extLst>
              <a:ext uri="{FF2B5EF4-FFF2-40B4-BE49-F238E27FC236}">
                <a16:creationId xmlns:a16="http://schemas.microsoft.com/office/drawing/2014/main" id="{AA802699-DB45-D9C5-C409-BC3024A4B141}"/>
              </a:ext>
            </a:extLst>
          </p:cNvPr>
          <p:cNvPicPr preferRelativeResize="0"/>
          <p:nvPr/>
        </p:nvPicPr>
        <p:blipFill>
          <a:blip r:embed="rId3"/>
          <a:srcRect/>
          <a:stretch/>
        </p:blipFill>
        <p:spPr>
          <a:xfrm>
            <a:off x="1152788" y="1167703"/>
            <a:ext cx="9600821" cy="5037887"/>
          </a:xfrm>
          <a:prstGeom prst="rect">
            <a:avLst/>
          </a:prstGeom>
          <a:noFill/>
          <a:ln>
            <a:noFill/>
          </a:ln>
        </p:spPr>
      </p:pic>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1277339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Find a Location</a:t>
            </a:r>
          </a:p>
        </p:txBody>
      </p:sp>
      <p:pic>
        <p:nvPicPr>
          <p:cNvPr id="4" name="Google Shape;118;p5" descr="Screenshot of Google Earth software with menu items in lefthand column.  The &quot;search&quot; icon - a magnifying glass is highlighted. The word &quot;racine&quot; has been entered into the search field.&#10;&#10;Three locations are displayed: Racine Wisconsin (City in Wisconsin), Racine Trail, Austin, TX and Racine's Feed Garden &amp; Supply Inc. (Garden center in Robertsdale, Alabama">
            <a:extLst>
              <a:ext uri="{FF2B5EF4-FFF2-40B4-BE49-F238E27FC236}">
                <a16:creationId xmlns:a16="http://schemas.microsoft.com/office/drawing/2014/main" id="{AA802699-DB45-D9C5-C409-BC3024A4B141}"/>
              </a:ext>
            </a:extLst>
          </p:cNvPr>
          <p:cNvPicPr preferRelativeResize="0"/>
          <p:nvPr/>
        </p:nvPicPr>
        <p:blipFill>
          <a:blip r:embed="rId3"/>
          <a:srcRect/>
          <a:stretch/>
        </p:blipFill>
        <p:spPr>
          <a:xfrm>
            <a:off x="1470892" y="1167703"/>
            <a:ext cx="8964612" cy="5037887"/>
          </a:xfrm>
          <a:prstGeom prst="rect">
            <a:avLst/>
          </a:prstGeom>
          <a:noFill/>
          <a:ln>
            <a:noFill/>
          </a:ln>
        </p:spPr>
      </p:pic>
      <p:sp>
        <p:nvSpPr>
          <p:cNvPr id="5" name="Google Shape;132;p8">
            <a:extLst>
              <a:ext uri="{FF2B5EF4-FFF2-40B4-BE49-F238E27FC236}">
                <a16:creationId xmlns:a16="http://schemas.microsoft.com/office/drawing/2014/main" id="{0B65E6EC-7BE2-3626-1B66-22AC8D70243A}"/>
              </a:ext>
              <a:ext uri="{C183D7F6-B498-43B3-948B-1728B52AA6E4}">
                <adec:decorative xmlns:adec="http://schemas.microsoft.com/office/drawing/2017/decorative" val="1"/>
              </a:ext>
            </a:extLst>
          </p:cNvPr>
          <p:cNvSpPr/>
          <p:nvPr/>
        </p:nvSpPr>
        <p:spPr>
          <a:xfrm>
            <a:off x="591016" y="2501955"/>
            <a:ext cx="736469" cy="365288"/>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rtl="0"/>
            <a:endParaRPr sz="1350">
              <a:solidFill>
                <a:schemeClr val="lt1"/>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2307723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126F-861E-F2F6-755A-5AFCBBC2A8DF}"/>
              </a:ext>
            </a:extLst>
          </p:cNvPr>
          <p:cNvSpPr>
            <a:spLocks noGrp="1"/>
          </p:cNvSpPr>
          <p:nvPr>
            <p:ph type="title"/>
          </p:nvPr>
        </p:nvSpPr>
        <p:spPr>
          <a:xfrm>
            <a:off x="495300" y="-272265"/>
            <a:ext cx="10668000" cy="1066800"/>
          </a:xfrm>
        </p:spPr>
        <p:txBody>
          <a:bodyPr/>
          <a:lstStyle/>
          <a:p>
            <a:r>
              <a:rPr lang="en-US" dirty="0"/>
              <a:t>Voila! Racine</a:t>
            </a:r>
          </a:p>
        </p:txBody>
      </p:sp>
      <p:pic>
        <p:nvPicPr>
          <p:cNvPr id="4" name="Google Shape;118;p5" descr="Google Earth screenshot of Racine, Wisconsin with the city's borders outlined by a red line. &#10;&#10;Additional communities to the west of Racine, including Mt. Pleasant, Sturtevant, Sylvania, Yorkville, and Raymond are also visible.">
            <a:extLst>
              <a:ext uri="{FF2B5EF4-FFF2-40B4-BE49-F238E27FC236}">
                <a16:creationId xmlns:a16="http://schemas.microsoft.com/office/drawing/2014/main" id="{AA802699-DB45-D9C5-C409-BC3024A4B141}"/>
              </a:ext>
            </a:extLst>
          </p:cNvPr>
          <p:cNvPicPr preferRelativeResize="0"/>
          <p:nvPr/>
        </p:nvPicPr>
        <p:blipFill>
          <a:blip r:embed="rId3"/>
          <a:srcRect/>
          <a:stretch/>
        </p:blipFill>
        <p:spPr>
          <a:xfrm>
            <a:off x="1475076" y="1167703"/>
            <a:ext cx="8956244" cy="5037887"/>
          </a:xfrm>
          <a:prstGeom prst="rect">
            <a:avLst/>
          </a:prstGeom>
          <a:noFill/>
          <a:ln>
            <a:noFill/>
          </a:ln>
        </p:spPr>
      </p:pic>
      <p:sp>
        <p:nvSpPr>
          <p:cNvPr id="5" name="Google Shape;132;p8">
            <a:extLst>
              <a:ext uri="{FF2B5EF4-FFF2-40B4-BE49-F238E27FC236}">
                <a16:creationId xmlns:a16="http://schemas.microsoft.com/office/drawing/2014/main" id="{0B65E6EC-7BE2-3626-1B66-22AC8D70243A}"/>
              </a:ext>
              <a:ext uri="{C183D7F6-B498-43B3-948B-1728B52AA6E4}">
                <adec:decorative xmlns:adec="http://schemas.microsoft.com/office/drawing/2017/decorative" val="1"/>
              </a:ext>
            </a:extLst>
          </p:cNvPr>
          <p:cNvSpPr/>
          <p:nvPr/>
        </p:nvSpPr>
        <p:spPr>
          <a:xfrm>
            <a:off x="591016" y="2501955"/>
            <a:ext cx="736469" cy="365288"/>
          </a:xfrm>
          <a:prstGeom prst="rightArrow">
            <a:avLst>
              <a:gd name="adj1" fmla="val 50000"/>
              <a:gd name="adj2" fmla="val 50000"/>
            </a:avLst>
          </a:prstGeom>
          <a:solidFill>
            <a:srgbClr val="C00000"/>
          </a:solidFill>
          <a:ln w="12700" cap="flat" cmpd="sng">
            <a:solidFill>
              <a:srgbClr val="C00000"/>
            </a:solidFill>
            <a:prstDash val="solid"/>
            <a:miter lim="800000"/>
            <a:headEnd type="none" w="sm" len="sm"/>
            <a:tailEnd type="none" w="sm" len="sm"/>
          </a:ln>
        </p:spPr>
        <p:txBody>
          <a:bodyPr spcFirstLastPara="1" wrap="square" lIns="68569" tIns="34275" rIns="68569" bIns="34275" anchor="ctr" anchorCtr="0">
            <a:noAutofit/>
          </a:bodyPr>
          <a:lstStyle/>
          <a:p>
            <a:pPr algn="ctr" rtl="0"/>
            <a:endParaRPr sz="1350">
              <a:solidFill>
                <a:schemeClr val="lt1"/>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959CE3BD-99BB-C049-24DC-F1739C227625}"/>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Map It on Google Earth Instructions</a:t>
            </a:r>
          </a:p>
        </p:txBody>
      </p:sp>
    </p:spTree>
    <p:extLst>
      <p:ext uri="{BB962C8B-B14F-4D97-AF65-F5344CB8AC3E}">
        <p14:creationId xmlns:p14="http://schemas.microsoft.com/office/powerpoint/2010/main" val="565559539"/>
      </p:ext>
    </p:extLst>
  </p:cSld>
  <p:clrMapOvr>
    <a:masterClrMapping/>
  </p:clrMapOvr>
</p:sld>
</file>

<file path=ppt/theme/theme1.xml><?xml version="1.0" encoding="utf-8"?>
<a:theme xmlns:a="http://schemas.openxmlformats.org/drawingml/2006/main" name="lesson-2-template">
  <a:themeElements>
    <a:clrScheme name="WISG PPT 0424">
      <a:dk1>
        <a:srgbClr val="202020"/>
      </a:dk1>
      <a:lt1>
        <a:srgbClr val="FFFFFF"/>
      </a:lt1>
      <a:dk2>
        <a:srgbClr val="101010"/>
      </a:dk2>
      <a:lt2>
        <a:srgbClr val="DADFE1"/>
      </a:lt2>
      <a:accent1>
        <a:srgbClr val="F04923"/>
      </a:accent1>
      <a:accent2>
        <a:srgbClr val="555556"/>
      </a:accent2>
      <a:accent3>
        <a:srgbClr val="77787B"/>
      </a:accent3>
      <a:accent4>
        <a:srgbClr val="77787B"/>
      </a:accent4>
      <a:accent5>
        <a:srgbClr val="77787B"/>
      </a:accent5>
      <a:accent6>
        <a:srgbClr val="77787B"/>
      </a:accent6>
      <a:hlink>
        <a:srgbClr val="04597C"/>
      </a:hlink>
      <a:folHlink>
        <a:srgbClr val="0459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sson02" id="{49C7C3D6-4363-6649-BE77-37CF47A2125C}" vid="{F72CA58B-9125-7047-A8FD-A3F4C41C4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lesson-2-template</Template>
  <TotalTime>2941</TotalTime>
  <Words>729</Words>
  <Application>Microsoft Office PowerPoint</Application>
  <PresentationFormat>Widescreen</PresentationFormat>
  <Paragraphs>98</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Calibri</vt:lpstr>
      <vt:lpstr>Helvetica</vt:lpstr>
      <vt:lpstr>Red Hat Display</vt:lpstr>
      <vt:lpstr>lesson-2-template</vt:lpstr>
      <vt:lpstr>Map It on Google Earth Instructions</vt:lpstr>
      <vt:lpstr>Map It on Google Earth</vt:lpstr>
      <vt:lpstr>Google Earth Overview</vt:lpstr>
      <vt:lpstr>Google Earth Open Screen</vt:lpstr>
      <vt:lpstr>Starting a Project</vt:lpstr>
      <vt:lpstr>Create a “New Project in Google Drive”</vt:lpstr>
      <vt:lpstr>Name Your Project</vt:lpstr>
      <vt:lpstr>Find a Location</vt:lpstr>
      <vt:lpstr>Voila! Racine</vt:lpstr>
      <vt:lpstr>Add a Placemark at an Important Location</vt:lpstr>
      <vt:lpstr>Measuring Distance</vt:lpstr>
      <vt:lpstr>To Do List – Find</vt:lpstr>
      <vt:lpstr>To Do List – Measure</vt:lpstr>
      <vt:lpstr>To Do List – Record Measurements</vt:lpstr>
      <vt:lpstr>To Do List – Coastal Engineering Structures</vt:lpstr>
      <vt:lpstr>Hint – Look Up and Down the Coast!</vt:lpstr>
      <vt:lpstr>Gravel Revetment | Pond Rock Revetment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 Map it on Google Earth Instructions</dc:title>
  <dc:subject/>
  <dc:creator>Wisconsin Sea Grant;Ginny Carlton</dc:creator>
  <cp:keywords/>
  <dc:description/>
  <cp:lastModifiedBy>Ginny Carlton</cp:lastModifiedBy>
  <cp:revision>76</cp:revision>
  <dcterms:created xsi:type="dcterms:W3CDTF">2024-07-16T17:27:48Z</dcterms:created>
  <dcterms:modified xsi:type="dcterms:W3CDTF">2026-02-13T14:08:35Z</dcterms:modified>
  <cp:category/>
</cp:coreProperties>
</file>