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8" r:id="rId1"/>
  </p:sldMasterIdLst>
  <p:notesMasterIdLst>
    <p:notesMasterId r:id="rId36"/>
  </p:notesMasterIdLst>
  <p:handoutMasterIdLst>
    <p:handoutMasterId r:id="rId37"/>
  </p:handoutMasterIdLst>
  <p:sldIdLst>
    <p:sldId id="275" r:id="rId2"/>
    <p:sldId id="339" r:id="rId3"/>
    <p:sldId id="340" r:id="rId4"/>
    <p:sldId id="342" r:id="rId5"/>
    <p:sldId id="343" r:id="rId6"/>
    <p:sldId id="344" r:id="rId7"/>
    <p:sldId id="345" r:id="rId8"/>
    <p:sldId id="346" r:id="rId9"/>
    <p:sldId id="347" r:id="rId10"/>
    <p:sldId id="348" r:id="rId11"/>
    <p:sldId id="349" r:id="rId12"/>
    <p:sldId id="350" r:id="rId13"/>
    <p:sldId id="351" r:id="rId14"/>
    <p:sldId id="352" r:id="rId15"/>
    <p:sldId id="353" r:id="rId16"/>
    <p:sldId id="354" r:id="rId17"/>
    <p:sldId id="355" r:id="rId18"/>
    <p:sldId id="356" r:id="rId19"/>
    <p:sldId id="357" r:id="rId20"/>
    <p:sldId id="358" r:id="rId21"/>
    <p:sldId id="359" r:id="rId22"/>
    <p:sldId id="360" r:id="rId23"/>
    <p:sldId id="361" r:id="rId24"/>
    <p:sldId id="362" r:id="rId25"/>
    <p:sldId id="363" r:id="rId26"/>
    <p:sldId id="364" r:id="rId27"/>
    <p:sldId id="365" r:id="rId28"/>
    <p:sldId id="366" r:id="rId29"/>
    <p:sldId id="367" r:id="rId30"/>
    <p:sldId id="368" r:id="rId31"/>
    <p:sldId id="369" r:id="rId32"/>
    <p:sldId id="370" r:id="rId33"/>
    <p:sldId id="371" r:id="rId34"/>
    <p:sldId id="373"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5DF601D-57DB-997B-8E15-CE2AAEF67309}" name="Adam Bechle" initials="AB" userId="m6dbfxMc6AL7OKBDT2i0dFIKXQbNlI52cJ1G7lDqrf0=" providerId="None"/>
  <p188:author id="{01B3021E-E267-383D-AECF-B915DE4217B8}" name="Elizabeth White" initials="EW" userId="DcaNPlbhXZ+wpAOjMvZjmzVvMoNYqq0UMSeBWqmvqgc=" providerId="None"/>
  <p188:author id="{1D39161F-DFC5-2925-7C08-BE58405E9CA4}" name="Ginny Carlton" initials="GC" userId="b3c111b55f5d181a" providerId="Windows Live"/>
  <p188:author id="{FF7ECFBB-7F03-3AB1-6E49-F92B4A24DFC9}" name="Ginny Carlton" initials="GC" userId="S::vcarlton@wisc.edu::560f39a4-b96c-41f3-afe9-8d655cd1595f" providerId="AD"/>
  <p188:author id="{F57D14CF-B165-7104-2867-3BF418B76FAD}" name="ELIZABETH A WHITE" initials="EW" userId="S::eawhite2@wisc.edu::31c18dc9-abaf-4c1a-befe-66a091c015d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B586"/>
    <a:srgbClr val="77787B"/>
    <a:srgbClr val="F04923"/>
    <a:srgbClr val="555556"/>
    <a:srgbClr val="005A90"/>
    <a:srgbClr val="0076BB"/>
    <a:srgbClr val="292B29"/>
    <a:srgbClr val="C5050C"/>
    <a:srgbClr val="0479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DA99FD-BE06-4239-B5D3-96EDEB2235AA}" v="116" dt="2025-11-18T22:04:47.1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46" autoAdjust="0"/>
    <p:restoredTop sz="60597" autoAdjust="0"/>
  </p:normalViewPr>
  <p:slideViewPr>
    <p:cSldViewPr snapToGrid="0" snapToObjects="1">
      <p:cViewPr varScale="1">
        <p:scale>
          <a:sx n="38" d="100"/>
          <a:sy n="38" d="100"/>
        </p:scale>
        <p:origin x="952" y="3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10" d="100"/>
          <a:sy n="110" d="100"/>
        </p:scale>
        <p:origin x="3856"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zabeth White" userId="DcaNPlbhXZ+wpAOjMvZjmzVvMoNYqq0UMSeBWqmvqgc=" providerId="None" clId="Web-{AF6B3C1C-D81E-4809-80AF-1FFEFD44735F}"/>
    <pc:docChg chg="mod modSld">
      <pc:chgData name="Elizabeth White" userId="DcaNPlbhXZ+wpAOjMvZjmzVvMoNYqq0UMSeBWqmvqgc=" providerId="None" clId="Web-{AF6B3C1C-D81E-4809-80AF-1FFEFD44735F}" dt="2025-11-14T17:01:51.967" v="90"/>
      <pc:docMkLst>
        <pc:docMk/>
      </pc:docMkLst>
      <pc:sldChg chg="modNotes">
        <pc:chgData name="Elizabeth White" userId="DcaNPlbhXZ+wpAOjMvZjmzVvMoNYqq0UMSeBWqmvqgc=" providerId="None" clId="Web-{AF6B3C1C-D81E-4809-80AF-1FFEFD44735F}" dt="2025-11-14T16:38:39.274" v="15"/>
        <pc:sldMkLst>
          <pc:docMk/>
          <pc:sldMk cId="713425965" sldId="343"/>
        </pc:sldMkLst>
      </pc:sldChg>
      <pc:sldChg chg="modNotes">
        <pc:chgData name="Elizabeth White" userId="DcaNPlbhXZ+wpAOjMvZjmzVvMoNYqq0UMSeBWqmvqgc=" providerId="None" clId="Web-{AF6B3C1C-D81E-4809-80AF-1FFEFD44735F}" dt="2025-11-14T16:38:18.728" v="11"/>
        <pc:sldMkLst>
          <pc:docMk/>
          <pc:sldMk cId="3787943937" sldId="344"/>
        </pc:sldMkLst>
      </pc:sldChg>
      <pc:sldChg chg="modNotes">
        <pc:chgData name="Elizabeth White" userId="DcaNPlbhXZ+wpAOjMvZjmzVvMoNYqq0UMSeBWqmvqgc=" providerId="None" clId="Web-{AF6B3C1C-D81E-4809-80AF-1FFEFD44735F}" dt="2025-11-14T16:48:45.693" v="22"/>
        <pc:sldMkLst>
          <pc:docMk/>
          <pc:sldMk cId="549641841" sldId="349"/>
        </pc:sldMkLst>
      </pc:sldChg>
      <pc:sldChg chg="modNotes">
        <pc:chgData name="Elizabeth White" userId="DcaNPlbhXZ+wpAOjMvZjmzVvMoNYqq0UMSeBWqmvqgc=" providerId="None" clId="Web-{AF6B3C1C-D81E-4809-80AF-1FFEFD44735F}" dt="2025-11-14T16:50:33.130" v="32"/>
        <pc:sldMkLst>
          <pc:docMk/>
          <pc:sldMk cId="3805548537" sldId="350"/>
        </pc:sldMkLst>
      </pc:sldChg>
      <pc:sldChg chg="modSp">
        <pc:chgData name="Elizabeth White" userId="DcaNPlbhXZ+wpAOjMvZjmzVvMoNYqq0UMSeBWqmvqgc=" providerId="None" clId="Web-{AF6B3C1C-D81E-4809-80AF-1FFEFD44735F}" dt="2025-11-14T16:51:05.942" v="42" actId="20577"/>
        <pc:sldMkLst>
          <pc:docMk/>
          <pc:sldMk cId="2868103344" sldId="351"/>
        </pc:sldMkLst>
        <pc:spChg chg="mod">
          <ac:chgData name="Elizabeth White" userId="DcaNPlbhXZ+wpAOjMvZjmzVvMoNYqq0UMSeBWqmvqgc=" providerId="None" clId="Web-{AF6B3C1C-D81E-4809-80AF-1FFEFD44735F}" dt="2025-11-14T16:51:05.942" v="42" actId="20577"/>
          <ac:spMkLst>
            <pc:docMk/>
            <pc:sldMk cId="2868103344" sldId="351"/>
            <ac:spMk id="2" creationId="{78E5126F-861E-F2F6-755A-5AFCBBC2A8DF}"/>
          </ac:spMkLst>
        </pc:spChg>
      </pc:sldChg>
      <pc:sldChg chg="modNotes">
        <pc:chgData name="Elizabeth White" userId="DcaNPlbhXZ+wpAOjMvZjmzVvMoNYqq0UMSeBWqmvqgc=" providerId="None" clId="Web-{AF6B3C1C-D81E-4809-80AF-1FFEFD44735F}" dt="2025-11-14T16:51:58.301" v="55"/>
        <pc:sldMkLst>
          <pc:docMk/>
          <pc:sldMk cId="1144725299" sldId="352"/>
        </pc:sldMkLst>
      </pc:sldChg>
      <pc:sldChg chg="modNotes">
        <pc:chgData name="Elizabeth White" userId="DcaNPlbhXZ+wpAOjMvZjmzVvMoNYqq0UMSeBWqmvqgc=" providerId="None" clId="Web-{AF6B3C1C-D81E-4809-80AF-1FFEFD44735F}" dt="2025-11-14T16:31:07.091" v="2"/>
        <pc:sldMkLst>
          <pc:docMk/>
          <pc:sldMk cId="624682063" sldId="353"/>
        </pc:sldMkLst>
      </pc:sldChg>
      <pc:sldChg chg="modNotes">
        <pc:chgData name="Elizabeth White" userId="DcaNPlbhXZ+wpAOjMvZjmzVvMoNYqq0UMSeBWqmvqgc=" providerId="None" clId="Web-{AF6B3C1C-D81E-4809-80AF-1FFEFD44735F}" dt="2025-11-14T16:53:21.363" v="59"/>
        <pc:sldMkLst>
          <pc:docMk/>
          <pc:sldMk cId="3397812428" sldId="356"/>
        </pc:sldMkLst>
      </pc:sldChg>
      <pc:sldChg chg="modSp">
        <pc:chgData name="Elizabeth White" userId="DcaNPlbhXZ+wpAOjMvZjmzVvMoNYqq0UMSeBWqmvqgc=" providerId="None" clId="Web-{AF6B3C1C-D81E-4809-80AF-1FFEFD44735F}" dt="2025-11-14T16:56:57.875" v="63" actId="20577"/>
        <pc:sldMkLst>
          <pc:docMk/>
          <pc:sldMk cId="3685688691" sldId="360"/>
        </pc:sldMkLst>
        <pc:spChg chg="mod">
          <ac:chgData name="Elizabeth White" userId="DcaNPlbhXZ+wpAOjMvZjmzVvMoNYqq0UMSeBWqmvqgc=" providerId="None" clId="Web-{AF6B3C1C-D81E-4809-80AF-1FFEFD44735F}" dt="2025-11-14T16:56:57.875" v="63" actId="20577"/>
          <ac:spMkLst>
            <pc:docMk/>
            <pc:sldMk cId="3685688691" sldId="360"/>
            <ac:spMk id="5" creationId="{E6072B65-C44B-762A-5124-6F0DE2EEBB58}"/>
          </ac:spMkLst>
        </pc:spChg>
      </pc:sldChg>
      <pc:sldChg chg="modNotes">
        <pc:chgData name="Elizabeth White" userId="DcaNPlbhXZ+wpAOjMvZjmzVvMoNYqq0UMSeBWqmvqgc=" providerId="None" clId="Web-{AF6B3C1C-D81E-4809-80AF-1FFEFD44735F}" dt="2025-11-14T16:59:36.233" v="71"/>
        <pc:sldMkLst>
          <pc:docMk/>
          <pc:sldMk cId="567045018" sldId="366"/>
        </pc:sldMkLst>
      </pc:sldChg>
      <pc:sldChg chg="modNotes">
        <pc:chgData name="Elizabeth White" userId="DcaNPlbhXZ+wpAOjMvZjmzVvMoNYqq0UMSeBWqmvqgc=" providerId="None" clId="Web-{AF6B3C1C-D81E-4809-80AF-1FFEFD44735F}" dt="2025-11-14T17:01:02.155" v="79"/>
        <pc:sldMkLst>
          <pc:docMk/>
          <pc:sldMk cId="1170135562" sldId="367"/>
        </pc:sldMkLst>
      </pc:sldChg>
      <pc:sldChg chg="modNotes">
        <pc:chgData name="Elizabeth White" userId="DcaNPlbhXZ+wpAOjMvZjmzVvMoNYqq0UMSeBWqmvqgc=" providerId="None" clId="Web-{AF6B3C1C-D81E-4809-80AF-1FFEFD44735F}" dt="2025-11-14T17:01:37.874" v="84"/>
        <pc:sldMkLst>
          <pc:docMk/>
          <pc:sldMk cId="2240390246" sldId="369"/>
        </pc:sldMkLst>
      </pc:sldChg>
      <pc:sldChg chg="modNotes">
        <pc:chgData name="Elizabeth White" userId="DcaNPlbhXZ+wpAOjMvZjmzVvMoNYqq0UMSeBWqmvqgc=" providerId="None" clId="Web-{AF6B3C1C-D81E-4809-80AF-1FFEFD44735F}" dt="2025-11-14T17:01:51.967" v="90"/>
        <pc:sldMkLst>
          <pc:docMk/>
          <pc:sldMk cId="682805325" sldId="370"/>
        </pc:sldMkLst>
      </pc:sldChg>
    </pc:docChg>
  </pc:docChgLst>
  <pc:docChgLst>
    <pc:chgData name="Adam Bechle" userId="m6dbfxMc6AL7OKBDT2i0dFIKXQbNlI52cJ1G7lDqrf0=" providerId="None" clId="Web-{0EDA99FD-BE06-4239-B5D3-96EDEB2235AA}"/>
    <pc:docChg chg="addSld delSld modSld">
      <pc:chgData name="Adam Bechle" userId="m6dbfxMc6AL7OKBDT2i0dFIKXQbNlI52cJ1G7lDqrf0=" providerId="None" clId="Web-{0EDA99FD-BE06-4239-B5D3-96EDEB2235AA}" dt="2025-11-18T22:04:45.474" v="132" actId="20577"/>
      <pc:docMkLst>
        <pc:docMk/>
      </pc:docMkLst>
      <pc:sldChg chg="modNotes">
        <pc:chgData name="Adam Bechle" userId="m6dbfxMc6AL7OKBDT2i0dFIKXQbNlI52cJ1G7lDqrf0=" providerId="None" clId="Web-{0EDA99FD-BE06-4239-B5D3-96EDEB2235AA}" dt="2025-11-18T21:50:48.788" v="3"/>
        <pc:sldMkLst>
          <pc:docMk/>
          <pc:sldMk cId="567045018" sldId="366"/>
        </pc:sldMkLst>
      </pc:sldChg>
      <pc:sldChg chg="modNotes">
        <pc:chgData name="Adam Bechle" userId="m6dbfxMc6AL7OKBDT2i0dFIKXQbNlI52cJ1G7lDqrf0=" providerId="None" clId="Web-{0EDA99FD-BE06-4239-B5D3-96EDEB2235AA}" dt="2025-11-18T21:51:14.367" v="5"/>
        <pc:sldMkLst>
          <pc:docMk/>
          <pc:sldMk cId="1170135562" sldId="367"/>
        </pc:sldMkLst>
      </pc:sldChg>
      <pc:sldChg chg="modNotes">
        <pc:chgData name="Adam Bechle" userId="m6dbfxMc6AL7OKBDT2i0dFIKXQbNlI52cJ1G7lDqrf0=" providerId="None" clId="Web-{0EDA99FD-BE06-4239-B5D3-96EDEB2235AA}" dt="2025-11-18T21:51:37.666" v="9"/>
        <pc:sldMkLst>
          <pc:docMk/>
          <pc:sldMk cId="181416959" sldId="368"/>
        </pc:sldMkLst>
      </pc:sldChg>
      <pc:sldChg chg="modNotes">
        <pc:chgData name="Adam Bechle" userId="m6dbfxMc6AL7OKBDT2i0dFIKXQbNlI52cJ1G7lDqrf0=" providerId="None" clId="Web-{0EDA99FD-BE06-4239-B5D3-96EDEB2235AA}" dt="2025-11-18T21:52:01.152" v="15"/>
        <pc:sldMkLst>
          <pc:docMk/>
          <pc:sldMk cId="2240390246" sldId="369"/>
        </pc:sldMkLst>
      </pc:sldChg>
      <pc:sldChg chg="modNotes">
        <pc:chgData name="Adam Bechle" userId="m6dbfxMc6AL7OKBDT2i0dFIKXQbNlI52cJ1G7lDqrf0=" providerId="None" clId="Web-{0EDA99FD-BE06-4239-B5D3-96EDEB2235AA}" dt="2025-11-18T21:52:21.793" v="19"/>
        <pc:sldMkLst>
          <pc:docMk/>
          <pc:sldMk cId="682805325" sldId="370"/>
        </pc:sldMkLst>
      </pc:sldChg>
      <pc:sldChg chg="new del">
        <pc:chgData name="Adam Bechle" userId="m6dbfxMc6AL7OKBDT2i0dFIKXQbNlI52cJ1G7lDqrf0=" providerId="None" clId="Web-{0EDA99FD-BE06-4239-B5D3-96EDEB2235AA}" dt="2025-11-18T21:54:01.001" v="22"/>
        <pc:sldMkLst>
          <pc:docMk/>
          <pc:sldMk cId="1165339092" sldId="372"/>
        </pc:sldMkLst>
      </pc:sldChg>
      <pc:sldChg chg="addSp delSp modSp new modNotes">
        <pc:chgData name="Adam Bechle" userId="m6dbfxMc6AL7OKBDT2i0dFIKXQbNlI52cJ1G7lDqrf0=" providerId="None" clId="Web-{0EDA99FD-BE06-4239-B5D3-96EDEB2235AA}" dt="2025-11-18T22:04:45.474" v="132" actId="20577"/>
        <pc:sldMkLst>
          <pc:docMk/>
          <pc:sldMk cId="393428475" sldId="373"/>
        </pc:sldMkLst>
        <pc:spChg chg="mod">
          <ac:chgData name="Adam Bechle" userId="m6dbfxMc6AL7OKBDT2i0dFIKXQbNlI52cJ1G7lDqrf0=" providerId="None" clId="Web-{0EDA99FD-BE06-4239-B5D3-96EDEB2235AA}" dt="2025-11-18T22:04:45.474" v="132" actId="20577"/>
          <ac:spMkLst>
            <pc:docMk/>
            <pc:sldMk cId="393428475" sldId="373"/>
            <ac:spMk id="2" creationId="{558F510E-5A54-63C8-EFC8-AF5A0C7355D6}"/>
          </ac:spMkLst>
        </pc:spChg>
        <pc:spChg chg="del">
          <ac:chgData name="Adam Bechle" userId="m6dbfxMc6AL7OKBDT2i0dFIKXQbNlI52cJ1G7lDqrf0=" providerId="None" clId="Web-{0EDA99FD-BE06-4239-B5D3-96EDEB2235AA}" dt="2025-11-18T21:56:23.709" v="78"/>
          <ac:spMkLst>
            <pc:docMk/>
            <pc:sldMk cId="393428475" sldId="373"/>
            <ac:spMk id="3" creationId="{272D3FF7-90A3-DF7E-4DB3-757A1A18BC72}"/>
          </ac:spMkLst>
        </pc:spChg>
        <pc:picChg chg="add mod ord">
          <ac:chgData name="Adam Bechle" userId="m6dbfxMc6AL7OKBDT2i0dFIKXQbNlI52cJ1G7lDqrf0=" providerId="None" clId="Web-{0EDA99FD-BE06-4239-B5D3-96EDEB2235AA}" dt="2025-11-18T21:58:44.509" v="94"/>
          <ac:picMkLst>
            <pc:docMk/>
            <pc:sldMk cId="393428475" sldId="373"/>
            <ac:picMk id="4" creationId="{0FE48CB4-55E8-CB1E-0562-CC8C411D32B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698BC5-C7A1-3B0E-9377-D8D8A58680B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43FEB50-B249-D967-C3A9-143E6A5BC1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4ED2E04-F34B-B944-9514-DCF2CF3644F6}" type="datetimeFigureOut">
              <a:rPr lang="en-US" smtClean="0"/>
              <a:t>2/13/2026</a:t>
            </a:fld>
            <a:endParaRPr lang="en-US"/>
          </a:p>
        </p:txBody>
      </p:sp>
      <p:sp>
        <p:nvSpPr>
          <p:cNvPr id="4" name="Footer Placeholder 3">
            <a:extLst>
              <a:ext uri="{FF2B5EF4-FFF2-40B4-BE49-F238E27FC236}">
                <a16:creationId xmlns:a16="http://schemas.microsoft.com/office/drawing/2014/main" id="{3A2F88BD-4F98-C7DB-58C4-10B6CC000E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14366DA-E14D-6DFE-EBC4-B4CC235627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19BD7FA-ABA2-8549-9E7A-86639CAF8383}" type="slidenum">
              <a:rPr lang="en-US" smtClean="0"/>
              <a:t>‹#›</a:t>
            </a:fld>
            <a:endParaRPr lang="en-US"/>
          </a:p>
        </p:txBody>
      </p:sp>
    </p:spTree>
    <p:extLst>
      <p:ext uri="{BB962C8B-B14F-4D97-AF65-F5344CB8AC3E}">
        <p14:creationId xmlns:p14="http://schemas.microsoft.com/office/powerpoint/2010/main" val="2306292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621671-7E6C-7746-AF0D-CD197AFDFB61}" type="datetimeFigureOut">
              <a:rPr lang="en-US" smtClean="0"/>
              <a:t>2/13/2026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80FB02-D9C2-6A4D-8A7B-43D279C71DB2}" type="slidenum">
              <a:rPr lang="en-US" smtClean="0"/>
              <a:t>‹#›</a:t>
            </a:fld>
            <a:endParaRPr lang="en-US"/>
          </a:p>
        </p:txBody>
      </p:sp>
    </p:spTree>
    <p:extLst>
      <p:ext uri="{BB962C8B-B14F-4D97-AF65-F5344CB8AC3E}">
        <p14:creationId xmlns:p14="http://schemas.microsoft.com/office/powerpoint/2010/main" val="2492903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lickr.com/photos/producerjb/43643260870"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x.com/ExplorerJB"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Image Source: </a:t>
            </a:r>
            <a:r>
              <a:rPr lang="en-US" dirty="0">
                <a:solidFill>
                  <a:srgbClr val="444444"/>
                </a:solidFill>
                <a:hlinkClick r:id="rId3">
                  <a:extLst>
                    <a:ext uri="{A12FA001-AC4F-418D-AE19-62706E023703}">
                      <ahyp:hlinkClr xmlns:ahyp="http://schemas.microsoft.com/office/drawing/2018/hyperlinkcolor" val="tx"/>
                    </a:ext>
                  </a:extLst>
                </a:hlinkClick>
              </a:rPr>
              <a:t>https://www.flickr.com/photos/producerjb/43643260870</a:t>
            </a:r>
            <a:r>
              <a:rPr lang="en-US"/>
              <a:t> Racine Breakwater Lighthouse</a:t>
            </a:r>
            <a:endParaRPr lang="en-US">
              <a:solidFill>
                <a:srgbClr val="444444"/>
              </a:solidFill>
            </a:endParaRPr>
          </a:p>
          <a:p>
            <a:r>
              <a:rPr lang="en-US"/>
              <a:t>JB the Explorer  took this photo of the Racine Breakwater Lighthouse in July of 2017 while at the Racine Harbor.</a:t>
            </a:r>
            <a:endParaRPr lang="en-US" dirty="0">
              <a:solidFill>
                <a:srgbClr val="444444"/>
              </a:solidFill>
            </a:endParaRPr>
          </a:p>
          <a:p>
            <a:r>
              <a:rPr lang="en-US"/>
              <a:t>This lighthouse was first lit in November of 1901.</a:t>
            </a:r>
            <a:endParaRPr lang="en-US" dirty="0">
              <a:solidFill>
                <a:srgbClr val="444444"/>
              </a:solidFill>
            </a:endParaRPr>
          </a:p>
          <a:p>
            <a:r>
              <a:rPr lang="en-US"/>
              <a:t>In the distance, you can see the Wind Point Lighthouse.</a:t>
            </a:r>
            <a:endParaRPr lang="en-US" dirty="0">
              <a:solidFill>
                <a:srgbClr val="444444"/>
              </a:solidFill>
            </a:endParaRPr>
          </a:p>
          <a:p>
            <a:endParaRPr lang="en-US" dirty="0">
              <a:solidFill>
                <a:srgbClr val="444444"/>
              </a:solidFill>
            </a:endParaRPr>
          </a:p>
          <a:p>
            <a:r>
              <a:rPr lang="en-US"/>
              <a:t>Image used with written permission by JB the Explorer as provided via JB's Native Garden@PlantNativeWI</a:t>
            </a:r>
            <a:endParaRPr lang="en-US" dirty="0">
              <a:solidFill>
                <a:srgbClr val="444444"/>
              </a:solidFill>
            </a:endParaRPr>
          </a:p>
          <a:p>
            <a:r>
              <a:rPr lang="en-US"/>
              <a:t>Previously on Twitter and now on X </a:t>
            </a:r>
            <a:r>
              <a:rPr lang="en-US" dirty="0">
                <a:solidFill>
                  <a:srgbClr val="444444"/>
                </a:solidFill>
                <a:hlinkClick r:id="rId4"/>
              </a:rPr>
              <a:t>@ExplorerJB</a:t>
            </a:r>
            <a:endParaRPr lang="en-US"/>
          </a:p>
          <a:p>
            <a:endParaRPr lang="en-US" dirty="0"/>
          </a:p>
        </p:txBody>
      </p:sp>
      <p:sp>
        <p:nvSpPr>
          <p:cNvPr id="4" name="Slide Number Placeholder 3"/>
          <p:cNvSpPr>
            <a:spLocks noGrp="1"/>
          </p:cNvSpPr>
          <p:nvPr>
            <p:ph type="sldNum" sz="quarter" idx="5"/>
          </p:nvPr>
        </p:nvSpPr>
        <p:spPr/>
        <p:txBody>
          <a:bodyPr/>
          <a:lstStyle/>
          <a:p>
            <a:fld id="{0080FB02-D9C2-6A4D-8A7B-43D279C71DB2}" type="slidenum">
              <a:rPr lang="en-US" smtClean="0"/>
              <a:t>1</a:t>
            </a:fld>
            <a:endParaRPr lang="en-US"/>
          </a:p>
        </p:txBody>
      </p:sp>
    </p:spTree>
    <p:extLst>
      <p:ext uri="{BB962C8B-B14F-4D97-AF65-F5344CB8AC3E}">
        <p14:creationId xmlns:p14="http://schemas.microsoft.com/office/powerpoint/2010/main" val="695708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IMG_20210709_144756111</a:t>
            </a:r>
          </a:p>
          <a:p>
            <a:endParaRPr lang="en-US" dirty="0"/>
          </a:p>
          <a:p>
            <a:r>
              <a:rPr lang="en-US" dirty="0"/>
              <a:t>Clear plastic shoebox ("wave tank") with sand pushed into a pile at one end. Viewed from the top there is a flat plateau of sand.</a:t>
            </a:r>
          </a:p>
          <a:p>
            <a:endParaRPr lang="en-US" dirty="0"/>
          </a:p>
          <a:p>
            <a:r>
              <a:rPr lang="en-US" dirty="0"/>
              <a:t>The gently sloping bluff face is now armored with rocks. The left half of the bluff face has small (pea gravel size) stones. The right side of the box has larger (approximately half-inch) stones. Both of these areas have been overlaid with another layer of half-inch stone.</a:t>
            </a:r>
            <a:endParaRPr lang="en-US" dirty="0">
              <a:ea typeface="Calibri"/>
              <a:cs typeface="Calibri"/>
            </a:endParaRPr>
          </a:p>
          <a:p>
            <a:endParaRPr lang="en-US" dirty="0"/>
          </a:p>
          <a:p>
            <a:r>
              <a:rPr lang="en-US" dirty="0"/>
              <a:t>The putty knife was previously used to create waves. The water is now turbid with suspended sand particles, and sand particles have also settled out onto this portion of the box.</a:t>
            </a:r>
          </a:p>
          <a:p>
            <a:endParaRPr lang="en-US" dirty="0"/>
          </a:p>
        </p:txBody>
      </p:sp>
      <p:sp>
        <p:nvSpPr>
          <p:cNvPr id="4" name="Slide Number Placeholder 3"/>
          <p:cNvSpPr>
            <a:spLocks noGrp="1"/>
          </p:cNvSpPr>
          <p:nvPr>
            <p:ph type="sldNum" sz="quarter" idx="5"/>
          </p:nvPr>
        </p:nvSpPr>
        <p:spPr/>
        <p:txBody>
          <a:bodyPr/>
          <a:lstStyle/>
          <a:p>
            <a:fld id="{0080FB02-D9C2-6A4D-8A7B-43D279C71DB2}" type="slidenum">
              <a:rPr lang="en-US" smtClean="0"/>
              <a:t>11</a:t>
            </a:fld>
            <a:endParaRPr lang="en-US"/>
          </a:p>
        </p:txBody>
      </p:sp>
    </p:spTree>
    <p:extLst>
      <p:ext uri="{BB962C8B-B14F-4D97-AF65-F5344CB8AC3E}">
        <p14:creationId xmlns:p14="http://schemas.microsoft.com/office/powerpoint/2010/main" val="3129661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IMG_20210709_144800700</a:t>
            </a:r>
          </a:p>
          <a:p>
            <a:endParaRPr lang="en-US" dirty="0"/>
          </a:p>
          <a:p>
            <a:r>
              <a:rPr lang="en-US" dirty="0"/>
              <a:t>Wave tank  as viewed from the pond rock (half-inch rock) side of the box showing the original black line coastal profile and new profile (after 50 waves) drawn onto the long side of the wave tank box.  The new profile is at a reduced height and slope. Additionally, the sand now extends all the way across the bottom of the box.</a:t>
            </a:r>
            <a:endParaRPr lang="en-US" dirty="0">
              <a:ea typeface="Calibri"/>
              <a:cs typeface="Calibri"/>
            </a:endParaRPr>
          </a:p>
          <a:p>
            <a:endParaRPr lang="en-US" dirty="0"/>
          </a:p>
          <a:p>
            <a:r>
              <a:rPr lang="en-US" dirty="0"/>
              <a:t>A second layer of pond rock (half-inch rock) has been placed over the original layer.</a:t>
            </a:r>
            <a:endParaRPr lang="en-US" dirty="0">
              <a:ea typeface="Calibri"/>
              <a:cs typeface="Calibri"/>
            </a:endParaRPr>
          </a:p>
          <a:p>
            <a:endParaRPr lang="en-US" dirty="0"/>
          </a:p>
        </p:txBody>
      </p:sp>
      <p:sp>
        <p:nvSpPr>
          <p:cNvPr id="4" name="Slide Number Placeholder 3"/>
          <p:cNvSpPr>
            <a:spLocks noGrp="1"/>
          </p:cNvSpPr>
          <p:nvPr>
            <p:ph type="sldNum" sz="quarter" idx="5"/>
          </p:nvPr>
        </p:nvSpPr>
        <p:spPr/>
        <p:txBody>
          <a:bodyPr/>
          <a:lstStyle/>
          <a:p>
            <a:fld id="{0080FB02-D9C2-6A4D-8A7B-43D279C71DB2}" type="slidenum">
              <a:rPr lang="en-US" smtClean="0"/>
              <a:t>12</a:t>
            </a:fld>
            <a:endParaRPr lang="en-US"/>
          </a:p>
        </p:txBody>
      </p:sp>
    </p:spTree>
    <p:extLst>
      <p:ext uri="{BB962C8B-B14F-4D97-AF65-F5344CB8AC3E}">
        <p14:creationId xmlns:p14="http://schemas.microsoft.com/office/powerpoint/2010/main" val="2197417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IMG_20210709_144920858</a:t>
            </a:r>
          </a:p>
          <a:p>
            <a:endParaRPr lang="en-US" dirty="0"/>
          </a:p>
          <a:p>
            <a:r>
              <a:rPr lang="en-US" dirty="0"/>
              <a:t>Wave tank as viewed from the pond-rock side of the box. After the putty knife was used to create an additional set of waves, the coastal profile marked in green is once again reduced in height and slope. The depth of the sand at the far end of the box has increased.</a:t>
            </a:r>
          </a:p>
          <a:p>
            <a:endParaRPr lang="en-US" dirty="0"/>
          </a:p>
        </p:txBody>
      </p:sp>
      <p:sp>
        <p:nvSpPr>
          <p:cNvPr id="4" name="Slide Number Placeholder 3"/>
          <p:cNvSpPr>
            <a:spLocks noGrp="1"/>
          </p:cNvSpPr>
          <p:nvPr>
            <p:ph type="sldNum" sz="quarter" idx="5"/>
          </p:nvPr>
        </p:nvSpPr>
        <p:spPr/>
        <p:txBody>
          <a:bodyPr/>
          <a:lstStyle/>
          <a:p>
            <a:fld id="{0080FB02-D9C2-6A4D-8A7B-43D279C71DB2}" type="slidenum">
              <a:rPr lang="en-US" smtClean="0"/>
              <a:t>13</a:t>
            </a:fld>
            <a:endParaRPr lang="en-US"/>
          </a:p>
        </p:txBody>
      </p:sp>
    </p:spTree>
    <p:extLst>
      <p:ext uri="{BB962C8B-B14F-4D97-AF65-F5344CB8AC3E}">
        <p14:creationId xmlns:p14="http://schemas.microsoft.com/office/powerpoint/2010/main" val="1131924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IMG_20210709_144807007</a:t>
            </a:r>
          </a:p>
          <a:p>
            <a:endParaRPr lang="en-US" dirty="0"/>
          </a:p>
          <a:p>
            <a:r>
              <a:rPr lang="en-US" dirty="0"/>
              <a:t>Wave tank as viewed from the gravel revetment side showing the original small stones (pea gravel) and additional layer of pond rock (half-inch stones). </a:t>
            </a:r>
            <a:endParaRPr lang="en-US" dirty="0">
              <a:ea typeface="Calibri"/>
              <a:cs typeface="Calibri"/>
            </a:endParaRPr>
          </a:p>
          <a:p>
            <a:endParaRPr lang="en-US" dirty="0"/>
          </a:p>
          <a:p>
            <a:r>
              <a:rPr lang="en-US" dirty="0"/>
              <a:t>The original black line coastal profile and new profile (after 50 waves) are drawn onto the long side of the wave tank box. </a:t>
            </a:r>
          </a:p>
          <a:p>
            <a:endParaRPr lang="en-US" dirty="0"/>
          </a:p>
          <a:p>
            <a:r>
              <a:rPr lang="en-US" dirty="0"/>
              <a:t>The new profile is at approximately the same height and slope as the original profile.</a:t>
            </a:r>
          </a:p>
          <a:p>
            <a:endParaRPr lang="en-US" dirty="0"/>
          </a:p>
        </p:txBody>
      </p:sp>
      <p:sp>
        <p:nvSpPr>
          <p:cNvPr id="4" name="Slide Number Placeholder 3"/>
          <p:cNvSpPr>
            <a:spLocks noGrp="1"/>
          </p:cNvSpPr>
          <p:nvPr>
            <p:ph type="sldNum" sz="quarter" idx="5"/>
          </p:nvPr>
        </p:nvSpPr>
        <p:spPr/>
        <p:txBody>
          <a:bodyPr/>
          <a:lstStyle/>
          <a:p>
            <a:fld id="{0080FB02-D9C2-6A4D-8A7B-43D279C71DB2}" type="slidenum">
              <a:rPr lang="en-US" smtClean="0"/>
              <a:t>14</a:t>
            </a:fld>
            <a:endParaRPr lang="en-US"/>
          </a:p>
        </p:txBody>
      </p:sp>
    </p:spTree>
    <p:extLst>
      <p:ext uri="{BB962C8B-B14F-4D97-AF65-F5344CB8AC3E}">
        <p14:creationId xmlns:p14="http://schemas.microsoft.com/office/powerpoint/2010/main" val="880563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IMG_20210709_144910800</a:t>
            </a:r>
          </a:p>
          <a:p>
            <a:endParaRPr lang="en-US" dirty="0"/>
          </a:p>
          <a:p>
            <a:r>
              <a:rPr lang="en-US" dirty="0"/>
              <a:t>Wave tank as viewed from the gravel revetment side showing the original small stones (pea gravel) and additional layer of pond rock (1/2" stones). </a:t>
            </a:r>
          </a:p>
          <a:p>
            <a:endParaRPr lang="en-US" dirty="0"/>
          </a:p>
          <a:p>
            <a:r>
              <a:rPr lang="en-US" dirty="0"/>
              <a:t>The original black line coastal profile and new profile (after 50 waves) are drawn onto the long side of the wave tank box. </a:t>
            </a:r>
          </a:p>
          <a:p>
            <a:endParaRPr lang="en-US" dirty="0"/>
          </a:p>
          <a:p>
            <a:r>
              <a:rPr lang="en-US" dirty="0"/>
              <a:t>A third coastal profile (testing the original pea gravel and the pond rock) is drawn in green on the long side of the wave tank box. The new green line coastal profile is at approximately the same height and slope as the original black-lined profile and profile from the first wave test.</a:t>
            </a:r>
            <a:endParaRPr lang="en-US" dirty="0">
              <a:ea typeface="Calibri"/>
              <a:cs typeface="Calibri"/>
            </a:endParaRPr>
          </a:p>
          <a:p>
            <a:endParaRPr lang="en-US" dirty="0"/>
          </a:p>
        </p:txBody>
      </p:sp>
      <p:sp>
        <p:nvSpPr>
          <p:cNvPr id="4" name="Slide Number Placeholder 3"/>
          <p:cNvSpPr>
            <a:spLocks noGrp="1"/>
          </p:cNvSpPr>
          <p:nvPr>
            <p:ph type="sldNum" sz="quarter" idx="5"/>
          </p:nvPr>
        </p:nvSpPr>
        <p:spPr/>
        <p:txBody>
          <a:bodyPr/>
          <a:lstStyle/>
          <a:p>
            <a:fld id="{0080FB02-D9C2-6A4D-8A7B-43D279C71DB2}" type="slidenum">
              <a:rPr lang="en-US" smtClean="0"/>
              <a:t>15</a:t>
            </a:fld>
            <a:endParaRPr lang="en-US"/>
          </a:p>
        </p:txBody>
      </p:sp>
    </p:spTree>
    <p:extLst>
      <p:ext uri="{BB962C8B-B14F-4D97-AF65-F5344CB8AC3E}">
        <p14:creationId xmlns:p14="http://schemas.microsoft.com/office/powerpoint/2010/main" val="39200001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IMG_20210709_144933046</a:t>
            </a:r>
          </a:p>
          <a:p>
            <a:endParaRPr lang="en-US" dirty="0"/>
          </a:p>
          <a:p>
            <a:r>
              <a:rPr lang="en-US" dirty="0"/>
              <a:t>Top view of wave tank with pea gravel and layer of pond rock on the left and two layers of pond rock on the right.</a:t>
            </a:r>
          </a:p>
          <a:p>
            <a:endParaRPr lang="en-US" dirty="0"/>
          </a:p>
          <a:p>
            <a:r>
              <a:rPr lang="en-US" dirty="0"/>
              <a:t>After creating additional waves, there is notable erosion in the right-hand corner and right side of the wave tank.</a:t>
            </a:r>
          </a:p>
          <a:p>
            <a:endParaRPr lang="en-US" dirty="0"/>
          </a:p>
        </p:txBody>
      </p:sp>
      <p:sp>
        <p:nvSpPr>
          <p:cNvPr id="4" name="Slide Number Placeholder 3"/>
          <p:cNvSpPr>
            <a:spLocks noGrp="1"/>
          </p:cNvSpPr>
          <p:nvPr>
            <p:ph type="sldNum" sz="quarter" idx="5"/>
          </p:nvPr>
        </p:nvSpPr>
        <p:spPr/>
        <p:txBody>
          <a:bodyPr/>
          <a:lstStyle/>
          <a:p>
            <a:fld id="{0080FB02-D9C2-6A4D-8A7B-43D279C71DB2}" type="slidenum">
              <a:rPr lang="en-US" smtClean="0"/>
              <a:t>16</a:t>
            </a:fld>
            <a:endParaRPr lang="en-US"/>
          </a:p>
        </p:txBody>
      </p:sp>
    </p:spTree>
    <p:extLst>
      <p:ext uri="{BB962C8B-B14F-4D97-AF65-F5344CB8AC3E}">
        <p14:creationId xmlns:p14="http://schemas.microsoft.com/office/powerpoint/2010/main" val="14669624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80FB02-D9C2-6A4D-8A7B-43D279C71DB2}" type="slidenum">
              <a:rPr lang="en-US" smtClean="0"/>
              <a:t>17</a:t>
            </a:fld>
            <a:endParaRPr lang="en-US"/>
          </a:p>
        </p:txBody>
      </p:sp>
    </p:spTree>
    <p:extLst>
      <p:ext uri="{BB962C8B-B14F-4D97-AF65-F5344CB8AC3E}">
        <p14:creationId xmlns:p14="http://schemas.microsoft.com/office/powerpoint/2010/main" val="1998649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IMG_20210709_145635930</a:t>
            </a:r>
          </a:p>
          <a:p>
            <a:endParaRPr lang="en-US" dirty="0"/>
          </a:p>
          <a:p>
            <a:r>
              <a:rPr lang="en-US" dirty="0"/>
              <a:t>Top view of the wave tank with small stones (pea gravel) and pond stones (half-inch stones) on the left. Two layers of pond stones on the right, covered with an additional layer of sand (nourishment).</a:t>
            </a:r>
            <a:endParaRPr lang="en-US" dirty="0">
              <a:ea typeface="Calibri"/>
              <a:cs typeface="Calibri"/>
            </a:endParaRPr>
          </a:p>
          <a:p>
            <a:endParaRPr lang="en-US" dirty="0"/>
          </a:p>
        </p:txBody>
      </p:sp>
      <p:sp>
        <p:nvSpPr>
          <p:cNvPr id="4" name="Slide Number Placeholder 3"/>
          <p:cNvSpPr>
            <a:spLocks noGrp="1"/>
          </p:cNvSpPr>
          <p:nvPr>
            <p:ph type="sldNum" sz="quarter" idx="5"/>
          </p:nvPr>
        </p:nvSpPr>
        <p:spPr/>
        <p:txBody>
          <a:bodyPr/>
          <a:lstStyle/>
          <a:p>
            <a:fld id="{0080FB02-D9C2-6A4D-8A7B-43D279C71DB2}" type="slidenum">
              <a:rPr lang="en-US" smtClean="0"/>
              <a:t>18</a:t>
            </a:fld>
            <a:endParaRPr lang="en-US"/>
          </a:p>
        </p:txBody>
      </p:sp>
    </p:spTree>
    <p:extLst>
      <p:ext uri="{BB962C8B-B14F-4D97-AF65-F5344CB8AC3E}">
        <p14:creationId xmlns:p14="http://schemas.microsoft.com/office/powerpoint/2010/main" val="15934678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IMG_20210709_145632772</a:t>
            </a:r>
          </a:p>
          <a:p>
            <a:endParaRPr lang="en-US" dirty="0"/>
          </a:p>
          <a:p>
            <a:r>
              <a:rPr lang="en-US" dirty="0"/>
              <a:t>Side view of the pond stone side of the wave tank with two layers of pond stones covered with an additional layer of sand (nourishment).</a:t>
            </a:r>
          </a:p>
          <a:p>
            <a:endParaRPr lang="en-US" dirty="0"/>
          </a:p>
          <a:p>
            <a:r>
              <a:rPr lang="en-US" dirty="0"/>
              <a:t>The original coastal profile is marked in black. The new coastal profile (at a higher level, due to the addition of nourishment sand) is marked with a dashed line. </a:t>
            </a:r>
          </a:p>
          <a:p>
            <a:endParaRPr lang="en-US" dirty="0"/>
          </a:p>
        </p:txBody>
      </p:sp>
      <p:sp>
        <p:nvSpPr>
          <p:cNvPr id="4" name="Slide Number Placeholder 3"/>
          <p:cNvSpPr>
            <a:spLocks noGrp="1"/>
          </p:cNvSpPr>
          <p:nvPr>
            <p:ph type="sldNum" sz="quarter" idx="5"/>
          </p:nvPr>
        </p:nvSpPr>
        <p:spPr/>
        <p:txBody>
          <a:bodyPr/>
          <a:lstStyle/>
          <a:p>
            <a:fld id="{0080FB02-D9C2-6A4D-8A7B-43D279C71DB2}" type="slidenum">
              <a:rPr lang="en-US" smtClean="0"/>
              <a:t>19</a:t>
            </a:fld>
            <a:endParaRPr lang="en-US"/>
          </a:p>
        </p:txBody>
      </p:sp>
    </p:spTree>
    <p:extLst>
      <p:ext uri="{BB962C8B-B14F-4D97-AF65-F5344CB8AC3E}">
        <p14:creationId xmlns:p14="http://schemas.microsoft.com/office/powerpoint/2010/main" val="960157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IMG_20210709_145742382</a:t>
            </a:r>
          </a:p>
          <a:p>
            <a:endParaRPr lang="en-US" dirty="0"/>
          </a:p>
          <a:p>
            <a:r>
              <a:rPr lang="en-US" dirty="0"/>
              <a:t>Side view of pond rock side of the wave tank after putty knife has been used to create waves. </a:t>
            </a:r>
          </a:p>
          <a:p>
            <a:endParaRPr lang="en-US" dirty="0"/>
          </a:p>
          <a:p>
            <a:r>
              <a:rPr lang="en-US" dirty="0"/>
              <a:t>The resulting coastal profile is marked with a blue line. The profile lies above the original coastal profile and below the nourishment profile.  Sand has extended further across the long side of the box, almost reaching the end. </a:t>
            </a:r>
          </a:p>
          <a:p>
            <a:endParaRPr lang="en-US" dirty="0"/>
          </a:p>
        </p:txBody>
      </p:sp>
      <p:sp>
        <p:nvSpPr>
          <p:cNvPr id="4" name="Slide Number Placeholder 3"/>
          <p:cNvSpPr>
            <a:spLocks noGrp="1"/>
          </p:cNvSpPr>
          <p:nvPr>
            <p:ph type="sldNum" sz="quarter" idx="5"/>
          </p:nvPr>
        </p:nvSpPr>
        <p:spPr/>
        <p:txBody>
          <a:bodyPr/>
          <a:lstStyle/>
          <a:p>
            <a:fld id="{0080FB02-D9C2-6A4D-8A7B-43D279C71DB2}" type="slidenum">
              <a:rPr lang="en-US" smtClean="0"/>
              <a:t>20</a:t>
            </a:fld>
            <a:endParaRPr lang="en-US"/>
          </a:p>
        </p:txBody>
      </p:sp>
    </p:spTree>
    <p:extLst>
      <p:ext uri="{BB962C8B-B14F-4D97-AF65-F5344CB8AC3E}">
        <p14:creationId xmlns:p14="http://schemas.microsoft.com/office/powerpoint/2010/main" val="1589400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IMG_20210709_142925142</a:t>
            </a:r>
          </a:p>
          <a:p>
            <a:endParaRPr lang="en-US" dirty="0"/>
          </a:p>
          <a:p>
            <a:r>
              <a:rPr lang="en-US" dirty="0"/>
              <a:t>Clear plastic shoebox ("wave tank") with sand pushed into a pile at one end. Viewed from the side, the sand pile is a flat plateau at the left of the box and slopes gently down with the sand extending approximately half the length of the box.</a:t>
            </a:r>
          </a:p>
          <a:p>
            <a:endParaRPr lang="en-US" dirty="0"/>
          </a:p>
          <a:p>
            <a:r>
              <a:rPr lang="en-US" dirty="0"/>
              <a:t>Approximately an inch of clear water is in the right-hand side of the box. A 6" putty knife rests along the right-hand wall of the box, parallel to the short end of the box.</a:t>
            </a:r>
          </a:p>
          <a:p>
            <a:endParaRPr lang="en-US" dirty="0"/>
          </a:p>
          <a:p>
            <a:r>
              <a:rPr lang="en-US" dirty="0"/>
              <a:t>A black dry-erase line marks the coastal profile on the long edge of the box.</a:t>
            </a:r>
          </a:p>
          <a:p>
            <a:endParaRPr lang="en-US" dirty="0"/>
          </a:p>
        </p:txBody>
      </p:sp>
      <p:sp>
        <p:nvSpPr>
          <p:cNvPr id="4" name="Slide Number Placeholder 3"/>
          <p:cNvSpPr>
            <a:spLocks noGrp="1"/>
          </p:cNvSpPr>
          <p:nvPr>
            <p:ph type="sldNum" sz="quarter" idx="5"/>
          </p:nvPr>
        </p:nvSpPr>
        <p:spPr/>
        <p:txBody>
          <a:bodyPr/>
          <a:lstStyle/>
          <a:p>
            <a:fld id="{0080FB02-D9C2-6A4D-8A7B-43D279C71DB2}" type="slidenum">
              <a:rPr lang="en-US" smtClean="0"/>
              <a:t>3</a:t>
            </a:fld>
            <a:endParaRPr lang="en-US"/>
          </a:p>
        </p:txBody>
      </p:sp>
    </p:spTree>
    <p:extLst>
      <p:ext uri="{BB962C8B-B14F-4D97-AF65-F5344CB8AC3E}">
        <p14:creationId xmlns:p14="http://schemas.microsoft.com/office/powerpoint/2010/main" val="18420316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IMG_20210709_145748196</a:t>
            </a:r>
          </a:p>
          <a:p>
            <a:endParaRPr lang="en-US" dirty="0"/>
          </a:p>
          <a:p>
            <a:r>
              <a:rPr lang="en-US" dirty="0"/>
              <a:t>Top view of the wave tank with small gravel (pea gravel) and pond stone on the left and "nourished" beach on the right.  </a:t>
            </a:r>
          </a:p>
          <a:p>
            <a:endParaRPr lang="en-US" dirty="0"/>
          </a:p>
          <a:p>
            <a:r>
              <a:rPr lang="en-US" dirty="0"/>
              <a:t>After the putty knife has been used to create waves, sand from the nourished beach has washed into the water, creating a bluff face with a distinct edge between the bluff face and the top of the bluff. </a:t>
            </a:r>
          </a:p>
          <a:p>
            <a:endParaRPr lang="en-US" dirty="0"/>
          </a:p>
        </p:txBody>
      </p:sp>
      <p:sp>
        <p:nvSpPr>
          <p:cNvPr id="4" name="Slide Number Placeholder 3"/>
          <p:cNvSpPr>
            <a:spLocks noGrp="1"/>
          </p:cNvSpPr>
          <p:nvPr>
            <p:ph type="sldNum" sz="quarter" idx="5"/>
          </p:nvPr>
        </p:nvSpPr>
        <p:spPr/>
        <p:txBody>
          <a:bodyPr/>
          <a:lstStyle/>
          <a:p>
            <a:fld id="{0080FB02-D9C2-6A4D-8A7B-43D279C71DB2}" type="slidenum">
              <a:rPr lang="en-US" smtClean="0"/>
              <a:t>21</a:t>
            </a:fld>
            <a:endParaRPr lang="en-US"/>
          </a:p>
        </p:txBody>
      </p:sp>
    </p:spTree>
    <p:extLst>
      <p:ext uri="{BB962C8B-B14F-4D97-AF65-F5344CB8AC3E}">
        <p14:creationId xmlns:p14="http://schemas.microsoft.com/office/powerpoint/2010/main" val="4730893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80FB02-D9C2-6A4D-8A7B-43D279C71DB2}" type="slidenum">
              <a:rPr lang="en-US" smtClean="0"/>
              <a:t>22</a:t>
            </a:fld>
            <a:endParaRPr lang="en-US"/>
          </a:p>
        </p:txBody>
      </p:sp>
    </p:spTree>
    <p:extLst>
      <p:ext uri="{BB962C8B-B14F-4D97-AF65-F5344CB8AC3E}">
        <p14:creationId xmlns:p14="http://schemas.microsoft.com/office/powerpoint/2010/main" val="26950108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IMG_20210709_145907446</a:t>
            </a:r>
          </a:p>
          <a:p>
            <a:endParaRPr lang="en-US" dirty="0"/>
          </a:p>
          <a:p>
            <a:r>
              <a:rPr lang="en-US" dirty="0"/>
              <a:t>Top view of the wave tank with small gravel (pea gravel) and pond stone on the left and "nourished" beach on the right. </a:t>
            </a:r>
          </a:p>
          <a:p>
            <a:endParaRPr lang="en-US" dirty="0"/>
          </a:p>
          <a:p>
            <a:r>
              <a:rPr lang="en-US" dirty="0"/>
              <a:t>A 3" putty knife has been inserted vertically into the bluff face, just below the bluff edge.  This putty knife serves to model a seawall. </a:t>
            </a:r>
          </a:p>
          <a:p>
            <a:endParaRPr lang="en-US" dirty="0"/>
          </a:p>
        </p:txBody>
      </p:sp>
      <p:sp>
        <p:nvSpPr>
          <p:cNvPr id="4" name="Slide Number Placeholder 3"/>
          <p:cNvSpPr>
            <a:spLocks noGrp="1"/>
          </p:cNvSpPr>
          <p:nvPr>
            <p:ph type="sldNum" sz="quarter" idx="5"/>
          </p:nvPr>
        </p:nvSpPr>
        <p:spPr/>
        <p:txBody>
          <a:bodyPr/>
          <a:lstStyle/>
          <a:p>
            <a:fld id="{0080FB02-D9C2-6A4D-8A7B-43D279C71DB2}" type="slidenum">
              <a:rPr lang="en-US" smtClean="0"/>
              <a:t>23</a:t>
            </a:fld>
            <a:endParaRPr lang="en-US"/>
          </a:p>
        </p:txBody>
      </p:sp>
    </p:spTree>
    <p:extLst>
      <p:ext uri="{BB962C8B-B14F-4D97-AF65-F5344CB8AC3E}">
        <p14:creationId xmlns:p14="http://schemas.microsoft.com/office/powerpoint/2010/main" val="899914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IMG_20210709_145902821</a:t>
            </a:r>
          </a:p>
          <a:p>
            <a:endParaRPr lang="en-US" dirty="0"/>
          </a:p>
          <a:p>
            <a:r>
              <a:rPr lang="en-US" dirty="0"/>
              <a:t>Side view of the wave tank from the "nourished" beach side. </a:t>
            </a:r>
          </a:p>
          <a:p>
            <a:endParaRPr lang="en-US" dirty="0"/>
          </a:p>
          <a:p>
            <a:r>
              <a:rPr lang="en-US" dirty="0"/>
              <a:t>A 3" putty knife has been inserted vertically into the bluff face, just below the bluff edge.  This putty knife serves to model a seawall. </a:t>
            </a:r>
          </a:p>
          <a:p>
            <a:endParaRPr lang="en-US" dirty="0"/>
          </a:p>
        </p:txBody>
      </p:sp>
      <p:sp>
        <p:nvSpPr>
          <p:cNvPr id="4" name="Slide Number Placeholder 3"/>
          <p:cNvSpPr>
            <a:spLocks noGrp="1"/>
          </p:cNvSpPr>
          <p:nvPr>
            <p:ph type="sldNum" sz="quarter" idx="5"/>
          </p:nvPr>
        </p:nvSpPr>
        <p:spPr/>
        <p:txBody>
          <a:bodyPr/>
          <a:lstStyle/>
          <a:p>
            <a:fld id="{0080FB02-D9C2-6A4D-8A7B-43D279C71DB2}" type="slidenum">
              <a:rPr lang="en-US" smtClean="0"/>
              <a:t>24</a:t>
            </a:fld>
            <a:endParaRPr lang="en-US"/>
          </a:p>
        </p:txBody>
      </p:sp>
    </p:spTree>
    <p:extLst>
      <p:ext uri="{BB962C8B-B14F-4D97-AF65-F5344CB8AC3E}">
        <p14:creationId xmlns:p14="http://schemas.microsoft.com/office/powerpoint/2010/main" val="840159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IMG_20210709_150005757</a:t>
            </a:r>
          </a:p>
          <a:p>
            <a:endParaRPr lang="en-US" dirty="0"/>
          </a:p>
          <a:p>
            <a:r>
              <a:rPr lang="en-US" dirty="0"/>
              <a:t>Side view of the wave tank from the "nourished" beach side. </a:t>
            </a:r>
          </a:p>
          <a:p>
            <a:endParaRPr lang="en-US" dirty="0"/>
          </a:p>
          <a:p>
            <a:r>
              <a:rPr lang="en-US" dirty="0"/>
              <a:t>A 3" putty knife has been inserted vertically into the bluff face, just below the bluff edge.  This putty knife serves to model a seawall.  </a:t>
            </a:r>
          </a:p>
          <a:p>
            <a:endParaRPr lang="en-US" dirty="0"/>
          </a:p>
          <a:p>
            <a:r>
              <a:rPr lang="en-US" dirty="0"/>
              <a:t>After using the large putty knife to create waves, the coastal profile has eroded down sharply in front of the seawall. The eroded sand has moved out into the water.</a:t>
            </a:r>
          </a:p>
          <a:p>
            <a:endParaRPr lang="en-US" dirty="0"/>
          </a:p>
        </p:txBody>
      </p:sp>
      <p:sp>
        <p:nvSpPr>
          <p:cNvPr id="4" name="Slide Number Placeholder 3"/>
          <p:cNvSpPr>
            <a:spLocks noGrp="1"/>
          </p:cNvSpPr>
          <p:nvPr>
            <p:ph type="sldNum" sz="quarter" idx="5"/>
          </p:nvPr>
        </p:nvSpPr>
        <p:spPr/>
        <p:txBody>
          <a:bodyPr/>
          <a:lstStyle/>
          <a:p>
            <a:fld id="{0080FB02-D9C2-6A4D-8A7B-43D279C71DB2}" type="slidenum">
              <a:rPr lang="en-US" smtClean="0"/>
              <a:t>25</a:t>
            </a:fld>
            <a:endParaRPr lang="en-US"/>
          </a:p>
        </p:txBody>
      </p:sp>
    </p:spTree>
    <p:extLst>
      <p:ext uri="{BB962C8B-B14F-4D97-AF65-F5344CB8AC3E}">
        <p14:creationId xmlns:p14="http://schemas.microsoft.com/office/powerpoint/2010/main" val="41050880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IMG_20210709_150009328</a:t>
            </a:r>
          </a:p>
          <a:p>
            <a:endParaRPr lang="en-US" dirty="0"/>
          </a:p>
          <a:p>
            <a:r>
              <a:rPr lang="en-US" dirty="0"/>
              <a:t>Top view of the wave tank  with the small gravel (pea gravel) and pond stone revetment on the left, and "nourished" beach with 3" putty knife seawall on the right. </a:t>
            </a:r>
          </a:p>
          <a:p>
            <a:endParaRPr lang="en-US" dirty="0"/>
          </a:p>
          <a:p>
            <a:r>
              <a:rPr lang="en-US" dirty="0"/>
              <a:t>After using the large putty knife to create waves, the coastal profile has eroded down sharply in front of the seawall. The eroded sand has moved out into the water. Virtually no beach remains.</a:t>
            </a:r>
          </a:p>
          <a:p>
            <a:endParaRPr lang="en-US" dirty="0"/>
          </a:p>
        </p:txBody>
      </p:sp>
      <p:sp>
        <p:nvSpPr>
          <p:cNvPr id="4" name="Slide Number Placeholder 3"/>
          <p:cNvSpPr>
            <a:spLocks noGrp="1"/>
          </p:cNvSpPr>
          <p:nvPr>
            <p:ph type="sldNum" sz="quarter" idx="5"/>
          </p:nvPr>
        </p:nvSpPr>
        <p:spPr/>
        <p:txBody>
          <a:bodyPr/>
          <a:lstStyle/>
          <a:p>
            <a:fld id="{0080FB02-D9C2-6A4D-8A7B-43D279C71DB2}" type="slidenum">
              <a:rPr lang="en-US" smtClean="0"/>
              <a:t>26</a:t>
            </a:fld>
            <a:endParaRPr lang="en-US"/>
          </a:p>
        </p:txBody>
      </p:sp>
    </p:spTree>
    <p:extLst>
      <p:ext uri="{BB962C8B-B14F-4D97-AF65-F5344CB8AC3E}">
        <p14:creationId xmlns:p14="http://schemas.microsoft.com/office/powerpoint/2010/main" val="5289542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80FB02-D9C2-6A4D-8A7B-43D279C71DB2}" type="slidenum">
              <a:rPr lang="en-US" smtClean="0"/>
              <a:t>27</a:t>
            </a:fld>
            <a:endParaRPr lang="en-US"/>
          </a:p>
        </p:txBody>
      </p:sp>
    </p:spTree>
    <p:extLst>
      <p:ext uri="{BB962C8B-B14F-4D97-AF65-F5344CB8AC3E}">
        <p14:creationId xmlns:p14="http://schemas.microsoft.com/office/powerpoint/2010/main" val="20408455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IMG_20210709_150819335</a:t>
            </a:r>
          </a:p>
          <a:p>
            <a:endParaRPr lang="en-US" dirty="0">
              <a:ea typeface="Calibri"/>
              <a:cs typeface="Calibri"/>
            </a:endParaRPr>
          </a:p>
          <a:p>
            <a:r>
              <a:rPr lang="en-US" dirty="0"/>
              <a:t>Top view of a wave tank. In this version there is a sand beach in one-third of the box and water in two-thirds. At approximately the midway point of the wave tank, parallel to the shoreline, there is a breakwater consisting of pond rocks.</a:t>
            </a:r>
            <a:endParaRPr lang="en-US" dirty="0">
              <a:ea typeface="Calibri"/>
              <a:cs typeface="Calibri"/>
            </a:endParaRPr>
          </a:p>
          <a:p>
            <a:endParaRPr lang="en-US" dirty="0"/>
          </a:p>
        </p:txBody>
      </p:sp>
      <p:sp>
        <p:nvSpPr>
          <p:cNvPr id="4" name="Slide Number Placeholder 3"/>
          <p:cNvSpPr>
            <a:spLocks noGrp="1"/>
          </p:cNvSpPr>
          <p:nvPr>
            <p:ph type="sldNum" sz="quarter" idx="5"/>
          </p:nvPr>
        </p:nvSpPr>
        <p:spPr/>
        <p:txBody>
          <a:bodyPr/>
          <a:lstStyle/>
          <a:p>
            <a:fld id="{0080FB02-D9C2-6A4D-8A7B-43D279C71DB2}" type="slidenum">
              <a:rPr lang="en-US" smtClean="0"/>
              <a:t>28</a:t>
            </a:fld>
            <a:endParaRPr lang="en-US"/>
          </a:p>
        </p:txBody>
      </p:sp>
    </p:spTree>
    <p:extLst>
      <p:ext uri="{BB962C8B-B14F-4D97-AF65-F5344CB8AC3E}">
        <p14:creationId xmlns:p14="http://schemas.microsoft.com/office/powerpoint/2010/main" val="4056500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IMG_20210709_150806755</a:t>
            </a:r>
          </a:p>
          <a:p>
            <a:endParaRPr lang="en-US" dirty="0">
              <a:ea typeface="Calibri"/>
              <a:cs typeface="Calibri"/>
            </a:endParaRPr>
          </a:p>
          <a:p>
            <a:r>
              <a:rPr lang="en-US" dirty="0"/>
              <a:t>Side view of wave tank with coastal profile marked in black dry-erase marker. The profile is a flat plateau with a gently sloping beach reaching two-thirds of the length of the long side of the box. </a:t>
            </a:r>
            <a:endParaRPr lang="en-US" dirty="0">
              <a:ea typeface="Calibri"/>
              <a:cs typeface="Calibri"/>
            </a:endParaRPr>
          </a:p>
          <a:p>
            <a:endParaRPr lang="en-US" dirty="0"/>
          </a:p>
          <a:p>
            <a:r>
              <a:rPr lang="en-US" dirty="0"/>
              <a:t>A breakwater consisting of pond stones sits at approximately the mid-point of the box and occupies the entire width. </a:t>
            </a:r>
            <a:br>
              <a:rPr lang="en-US" dirty="0"/>
            </a:br>
            <a:br>
              <a:rPr lang="en-US" dirty="0"/>
            </a:br>
            <a:r>
              <a:rPr lang="en-US" dirty="0"/>
              <a:t>A series of small vertical sticks have been placed into the bluff face and beach in order to represent vegetation.</a:t>
            </a:r>
          </a:p>
          <a:p>
            <a:endParaRPr lang="en-US" dirty="0"/>
          </a:p>
        </p:txBody>
      </p:sp>
      <p:sp>
        <p:nvSpPr>
          <p:cNvPr id="4" name="Slide Number Placeholder 3"/>
          <p:cNvSpPr>
            <a:spLocks noGrp="1"/>
          </p:cNvSpPr>
          <p:nvPr>
            <p:ph type="sldNum" sz="quarter" idx="5"/>
          </p:nvPr>
        </p:nvSpPr>
        <p:spPr/>
        <p:txBody>
          <a:bodyPr/>
          <a:lstStyle/>
          <a:p>
            <a:fld id="{0080FB02-D9C2-6A4D-8A7B-43D279C71DB2}" type="slidenum">
              <a:rPr lang="en-US" smtClean="0"/>
              <a:t>29</a:t>
            </a:fld>
            <a:endParaRPr lang="en-US"/>
          </a:p>
        </p:txBody>
      </p:sp>
    </p:spTree>
    <p:extLst>
      <p:ext uri="{BB962C8B-B14F-4D97-AF65-F5344CB8AC3E}">
        <p14:creationId xmlns:p14="http://schemas.microsoft.com/office/powerpoint/2010/main" val="37377359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IMG_20210709_151031448</a:t>
            </a:r>
          </a:p>
          <a:p>
            <a:endParaRPr lang="en-US" dirty="0"/>
          </a:p>
          <a:p>
            <a:r>
              <a:rPr lang="en-US" dirty="0"/>
              <a:t>A side view of a wave tank with a breakwater and "vegetation" represented by sticks stuck into the bluff face and beach. </a:t>
            </a:r>
            <a:endParaRPr lang="en-US" dirty="0">
              <a:ea typeface="Calibri" panose="020F0502020204030204"/>
              <a:cs typeface="Calibri" panose="020F0502020204030204"/>
            </a:endParaRPr>
          </a:p>
          <a:p>
            <a:endParaRPr lang="en-US" dirty="0"/>
          </a:p>
          <a:p>
            <a:r>
              <a:rPr lang="en-US" dirty="0"/>
              <a:t>After the putty knife has been used to make waves, the sticks are no longer standing vertically. Some have the tops facing the bluff, others have the tops facing the lake. Still other sticks are pointing to the left and right. It is a jumble. </a:t>
            </a:r>
          </a:p>
          <a:p>
            <a:endParaRPr lang="en-US" dirty="0"/>
          </a:p>
          <a:p>
            <a:r>
              <a:rPr lang="en-US" dirty="0"/>
              <a:t>The original coastal profile is marked in black dry-erase marker.  The new coastal profile is marked in a blue line that at the point of the vegetation is below the original line. </a:t>
            </a:r>
          </a:p>
          <a:p>
            <a:endParaRPr lang="en-US" dirty="0"/>
          </a:p>
        </p:txBody>
      </p:sp>
      <p:sp>
        <p:nvSpPr>
          <p:cNvPr id="4" name="Slide Number Placeholder 3"/>
          <p:cNvSpPr>
            <a:spLocks noGrp="1"/>
          </p:cNvSpPr>
          <p:nvPr>
            <p:ph type="sldNum" sz="quarter" idx="5"/>
          </p:nvPr>
        </p:nvSpPr>
        <p:spPr/>
        <p:txBody>
          <a:bodyPr/>
          <a:lstStyle/>
          <a:p>
            <a:fld id="{0080FB02-D9C2-6A4D-8A7B-43D279C71DB2}" type="slidenum">
              <a:rPr lang="en-US" smtClean="0"/>
              <a:t>30</a:t>
            </a:fld>
            <a:endParaRPr lang="en-US"/>
          </a:p>
        </p:txBody>
      </p:sp>
    </p:spTree>
    <p:extLst>
      <p:ext uri="{BB962C8B-B14F-4D97-AF65-F5344CB8AC3E}">
        <p14:creationId xmlns:p14="http://schemas.microsoft.com/office/powerpoint/2010/main" val="505273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IMG_20210709_144550968</a:t>
            </a:r>
          </a:p>
          <a:p>
            <a:endParaRPr lang="en-US" dirty="0"/>
          </a:p>
          <a:p>
            <a:r>
              <a:rPr lang="en-US" dirty="0"/>
              <a:t>Clear plastic shoebox ("wave tank") with sand pushed into a pile at one end. Viewed from the top there is a flat plateau of sand.</a:t>
            </a:r>
          </a:p>
          <a:p>
            <a:endParaRPr lang="en-US" dirty="0"/>
          </a:p>
          <a:p>
            <a:r>
              <a:rPr lang="en-US" dirty="0"/>
              <a:t>The gently sloping bluff face is now armored with rocks. The left half of the bluff face has small (pea gravel size) stones. The right side of the box has larger (approximately half-inch) stones.</a:t>
            </a:r>
          </a:p>
          <a:p>
            <a:endParaRPr lang="en-US" dirty="0"/>
          </a:p>
          <a:p>
            <a:r>
              <a:rPr lang="en-US" dirty="0"/>
              <a:t>The putty knife was used to create waves. The water is now turbid with suspended sand particles, and sand particles have also settled out onto this portion of the box.</a:t>
            </a:r>
          </a:p>
          <a:p>
            <a:endParaRPr lang="en-US" dirty="0"/>
          </a:p>
        </p:txBody>
      </p:sp>
      <p:sp>
        <p:nvSpPr>
          <p:cNvPr id="4" name="Slide Number Placeholder 3"/>
          <p:cNvSpPr>
            <a:spLocks noGrp="1"/>
          </p:cNvSpPr>
          <p:nvPr>
            <p:ph type="sldNum" sz="quarter" idx="5"/>
          </p:nvPr>
        </p:nvSpPr>
        <p:spPr/>
        <p:txBody>
          <a:bodyPr/>
          <a:lstStyle/>
          <a:p>
            <a:fld id="{0080FB02-D9C2-6A4D-8A7B-43D279C71DB2}" type="slidenum">
              <a:rPr lang="en-US" smtClean="0"/>
              <a:t>4</a:t>
            </a:fld>
            <a:endParaRPr lang="en-US"/>
          </a:p>
        </p:txBody>
      </p:sp>
    </p:spTree>
    <p:extLst>
      <p:ext uri="{BB962C8B-B14F-4D97-AF65-F5344CB8AC3E}">
        <p14:creationId xmlns:p14="http://schemas.microsoft.com/office/powerpoint/2010/main" val="27847153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IMG_20210709_150816652</a:t>
            </a:r>
          </a:p>
          <a:p>
            <a:endParaRPr lang="en-US" dirty="0">
              <a:ea typeface="Calibri"/>
              <a:cs typeface="Calibri"/>
            </a:endParaRPr>
          </a:p>
          <a:p>
            <a:r>
              <a:rPr lang="en-US" dirty="0"/>
              <a:t>Side view of wave tank with coastal profile marked in black dry-erase marker. The profile is a flat plateau with a gently sloping beach reaching two-thirds of the length of the long side of the box. </a:t>
            </a:r>
            <a:endParaRPr lang="en-US" dirty="0">
              <a:ea typeface="Calibri"/>
              <a:cs typeface="Calibri"/>
            </a:endParaRPr>
          </a:p>
          <a:p>
            <a:endParaRPr lang="en-US" dirty="0"/>
          </a:p>
          <a:p>
            <a:r>
              <a:rPr lang="en-US" dirty="0"/>
              <a:t>A breakwater consisting of pond stones sits at approximately the mid-point of the box and occupies the entire width.</a:t>
            </a:r>
          </a:p>
          <a:p>
            <a:endParaRPr lang="en-US" dirty="0"/>
          </a:p>
        </p:txBody>
      </p:sp>
      <p:sp>
        <p:nvSpPr>
          <p:cNvPr id="4" name="Slide Number Placeholder 3"/>
          <p:cNvSpPr>
            <a:spLocks noGrp="1"/>
          </p:cNvSpPr>
          <p:nvPr>
            <p:ph type="sldNum" sz="quarter" idx="5"/>
          </p:nvPr>
        </p:nvSpPr>
        <p:spPr/>
        <p:txBody>
          <a:bodyPr/>
          <a:lstStyle/>
          <a:p>
            <a:fld id="{0080FB02-D9C2-6A4D-8A7B-43D279C71DB2}" type="slidenum">
              <a:rPr lang="en-US" smtClean="0"/>
              <a:t>31</a:t>
            </a:fld>
            <a:endParaRPr lang="en-US"/>
          </a:p>
        </p:txBody>
      </p:sp>
    </p:spTree>
    <p:extLst>
      <p:ext uri="{BB962C8B-B14F-4D97-AF65-F5344CB8AC3E}">
        <p14:creationId xmlns:p14="http://schemas.microsoft.com/office/powerpoint/2010/main" val="2140059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IMG_20210709_151043733</a:t>
            </a:r>
          </a:p>
          <a:p>
            <a:endParaRPr lang="en-US" dirty="0"/>
          </a:p>
          <a:p>
            <a:r>
              <a:rPr lang="en-US" dirty="0"/>
              <a:t>Side view of wave tank with coastal profile marked in black dry-erase marker. The profile is a flat plateau with a gently sloping beach reaching two-thirds of the length of the long side of the box. </a:t>
            </a:r>
            <a:endParaRPr lang="en-US" dirty="0">
              <a:ea typeface="Calibri" panose="020F0502020204030204"/>
              <a:cs typeface="Calibri" panose="020F0502020204030204"/>
            </a:endParaRPr>
          </a:p>
          <a:p>
            <a:endParaRPr lang="en-US" dirty="0"/>
          </a:p>
          <a:p>
            <a:r>
              <a:rPr lang="en-US" dirty="0"/>
              <a:t>A breakwater consisting of pond stones sits at approximately the mid-point of the box and occupies the entire width.</a:t>
            </a:r>
          </a:p>
          <a:p>
            <a:endParaRPr lang="en-US" dirty="0"/>
          </a:p>
          <a:p>
            <a:r>
              <a:rPr lang="en-US" dirty="0"/>
              <a:t>After the putty knife has been used to make waves, a new coastal profile has been drawn onto the box. This line follows the contours of the original line and lies slightly below it. </a:t>
            </a:r>
          </a:p>
          <a:p>
            <a:endParaRPr lang="en-US" dirty="0"/>
          </a:p>
        </p:txBody>
      </p:sp>
      <p:sp>
        <p:nvSpPr>
          <p:cNvPr id="4" name="Slide Number Placeholder 3"/>
          <p:cNvSpPr>
            <a:spLocks noGrp="1"/>
          </p:cNvSpPr>
          <p:nvPr>
            <p:ph type="sldNum" sz="quarter" idx="5"/>
          </p:nvPr>
        </p:nvSpPr>
        <p:spPr/>
        <p:txBody>
          <a:bodyPr/>
          <a:lstStyle/>
          <a:p>
            <a:fld id="{0080FB02-D9C2-6A4D-8A7B-43D279C71DB2}" type="slidenum">
              <a:rPr lang="en-US" smtClean="0"/>
              <a:t>32</a:t>
            </a:fld>
            <a:endParaRPr lang="en-US"/>
          </a:p>
        </p:txBody>
      </p:sp>
    </p:spTree>
    <p:extLst>
      <p:ext uri="{BB962C8B-B14F-4D97-AF65-F5344CB8AC3E}">
        <p14:creationId xmlns:p14="http://schemas.microsoft.com/office/powerpoint/2010/main" val="13409528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80FB02-D9C2-6A4D-8A7B-43D279C71DB2}" type="slidenum">
              <a:rPr lang="en-US" smtClean="0"/>
              <a:t>33</a:t>
            </a:fld>
            <a:endParaRPr lang="en-US"/>
          </a:p>
        </p:txBody>
      </p:sp>
    </p:spTree>
    <p:extLst>
      <p:ext uri="{BB962C8B-B14F-4D97-AF65-F5344CB8AC3E}">
        <p14:creationId xmlns:p14="http://schemas.microsoft.com/office/powerpoint/2010/main" val="7920714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IMG_1489</a:t>
            </a:r>
          </a:p>
          <a:p>
            <a:endParaRPr lang="en-US" dirty="0"/>
          </a:p>
          <a:p>
            <a:r>
              <a:rPr lang="en-US" dirty="0"/>
              <a:t>Top view of a wave tank. In this version there is a sand beach in on third of the box and water in two-thirds. At approximately the midway point of the wave tank, parallel to the shoreline is a breakwater consisting of green aquarium vegetation stuck into pieces of white clay. On the left side of the beach, the beach is bare sand.</a:t>
            </a:r>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0080FB02-D9C2-6A4D-8A7B-43D279C71DB2}" type="slidenum">
              <a:rPr lang="en-US" smtClean="0"/>
              <a:t>34</a:t>
            </a:fld>
            <a:endParaRPr lang="en-US"/>
          </a:p>
        </p:txBody>
      </p:sp>
    </p:spTree>
    <p:extLst>
      <p:ext uri="{BB962C8B-B14F-4D97-AF65-F5344CB8AC3E}">
        <p14:creationId xmlns:p14="http://schemas.microsoft.com/office/powerpoint/2010/main" val="374025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IMG_20210709_144412109</a:t>
            </a:r>
          </a:p>
          <a:p>
            <a:endParaRPr lang="en-US" dirty="0"/>
          </a:p>
          <a:p>
            <a:r>
              <a:rPr lang="en-US" dirty="0"/>
              <a:t>Wave tank viewed from the side with flat plateau of sand with half of the bluff face armored with small rocks (pea gravel) and half armored with half-inch rock. </a:t>
            </a:r>
            <a:endParaRPr lang="en-US" dirty="0">
              <a:ea typeface="Calibri"/>
              <a:cs typeface="Calibri"/>
            </a:endParaRPr>
          </a:p>
          <a:p>
            <a:endParaRPr lang="en-US" dirty="0"/>
          </a:p>
          <a:p>
            <a:r>
              <a:rPr lang="en-US" dirty="0"/>
              <a:t>The original coastal profile is marked on the long side of the box with black dry-erase marker. The line extends to approximately half the length of the box.</a:t>
            </a:r>
          </a:p>
          <a:p>
            <a:endParaRPr lang="en-US" dirty="0"/>
          </a:p>
          <a:p>
            <a:r>
              <a:rPr lang="en-US" dirty="0"/>
              <a:t>The putty knife has been used to create waves.</a:t>
            </a:r>
          </a:p>
          <a:p>
            <a:endParaRPr lang="en-US" dirty="0"/>
          </a:p>
          <a:p>
            <a:r>
              <a:rPr lang="en-US" dirty="0"/>
              <a:t>The height of the sand constituting the original plateau is lower. The slope of the sand is also more gradual. Additionally, the sand now extends all the way across the bottom of the wave tank box.</a:t>
            </a:r>
          </a:p>
          <a:p>
            <a:endParaRPr lang="en-US" dirty="0"/>
          </a:p>
        </p:txBody>
      </p:sp>
      <p:sp>
        <p:nvSpPr>
          <p:cNvPr id="4" name="Slide Number Placeholder 3"/>
          <p:cNvSpPr>
            <a:spLocks noGrp="1"/>
          </p:cNvSpPr>
          <p:nvPr>
            <p:ph type="sldNum" sz="quarter" idx="5"/>
          </p:nvPr>
        </p:nvSpPr>
        <p:spPr/>
        <p:txBody>
          <a:bodyPr/>
          <a:lstStyle/>
          <a:p>
            <a:fld id="{0080FB02-D9C2-6A4D-8A7B-43D279C71DB2}" type="slidenum">
              <a:rPr lang="en-US" smtClean="0"/>
              <a:t>5</a:t>
            </a:fld>
            <a:endParaRPr lang="en-US"/>
          </a:p>
        </p:txBody>
      </p:sp>
    </p:spTree>
    <p:extLst>
      <p:ext uri="{BB962C8B-B14F-4D97-AF65-F5344CB8AC3E}">
        <p14:creationId xmlns:p14="http://schemas.microsoft.com/office/powerpoint/2010/main" val="1390938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IMG_20210709_144526849</a:t>
            </a:r>
          </a:p>
          <a:p>
            <a:endParaRPr lang="en-US" dirty="0"/>
          </a:p>
          <a:p>
            <a:r>
              <a:rPr lang="en-US" dirty="0"/>
              <a:t>Wave tank as viewed from the pond rock side (half-inch rock) showing the original black line coastal profile and new profile (after 50 waves) drawn onto the long side of the wave tank box. </a:t>
            </a:r>
            <a:endParaRPr lang="en-US" dirty="0">
              <a:ea typeface="Calibri"/>
              <a:cs typeface="Calibri"/>
            </a:endParaRPr>
          </a:p>
          <a:p>
            <a:endParaRPr lang="en-US" dirty="0"/>
          </a:p>
          <a:p>
            <a:r>
              <a:rPr lang="en-US" dirty="0"/>
              <a:t>The new profile is at a reduced height and slope. Additionally, the sand now extends all the way across the bottom of the box.</a:t>
            </a:r>
          </a:p>
          <a:p>
            <a:endParaRPr lang="en-US" dirty="0"/>
          </a:p>
        </p:txBody>
      </p:sp>
      <p:sp>
        <p:nvSpPr>
          <p:cNvPr id="4" name="Slide Number Placeholder 3"/>
          <p:cNvSpPr>
            <a:spLocks noGrp="1"/>
          </p:cNvSpPr>
          <p:nvPr>
            <p:ph type="sldNum" sz="quarter" idx="5"/>
          </p:nvPr>
        </p:nvSpPr>
        <p:spPr/>
        <p:txBody>
          <a:bodyPr/>
          <a:lstStyle/>
          <a:p>
            <a:fld id="{0080FB02-D9C2-6A4D-8A7B-43D279C71DB2}" type="slidenum">
              <a:rPr lang="en-US" smtClean="0"/>
              <a:t>6</a:t>
            </a:fld>
            <a:endParaRPr lang="en-US"/>
          </a:p>
        </p:txBody>
      </p:sp>
    </p:spTree>
    <p:extLst>
      <p:ext uri="{BB962C8B-B14F-4D97-AF65-F5344CB8AC3E}">
        <p14:creationId xmlns:p14="http://schemas.microsoft.com/office/powerpoint/2010/main" val="1602435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IMG_20210709_144426247</a:t>
            </a:r>
          </a:p>
          <a:p>
            <a:endParaRPr lang="en-US" dirty="0"/>
          </a:p>
          <a:p>
            <a:r>
              <a:rPr lang="en-US" dirty="0"/>
              <a:t>Wave tank as viewed from the gravel revetment side showing the original black line coastal profile drawn onto the long side of the wave tank box. </a:t>
            </a:r>
          </a:p>
          <a:p>
            <a:endParaRPr lang="en-US" dirty="0"/>
          </a:p>
          <a:p>
            <a:r>
              <a:rPr lang="en-US" dirty="0"/>
              <a:t>The new profile (after 50 waves) is at approximately the same height and slope as the original profile.</a:t>
            </a:r>
          </a:p>
          <a:p>
            <a:endParaRPr lang="en-US" dirty="0"/>
          </a:p>
        </p:txBody>
      </p:sp>
      <p:sp>
        <p:nvSpPr>
          <p:cNvPr id="4" name="Slide Number Placeholder 3"/>
          <p:cNvSpPr>
            <a:spLocks noGrp="1"/>
          </p:cNvSpPr>
          <p:nvPr>
            <p:ph type="sldNum" sz="quarter" idx="5"/>
          </p:nvPr>
        </p:nvSpPr>
        <p:spPr/>
        <p:txBody>
          <a:bodyPr/>
          <a:lstStyle/>
          <a:p>
            <a:fld id="{0080FB02-D9C2-6A4D-8A7B-43D279C71DB2}" type="slidenum">
              <a:rPr lang="en-US" smtClean="0"/>
              <a:t>7</a:t>
            </a:fld>
            <a:endParaRPr lang="en-US"/>
          </a:p>
        </p:txBody>
      </p:sp>
    </p:spTree>
    <p:extLst>
      <p:ext uri="{BB962C8B-B14F-4D97-AF65-F5344CB8AC3E}">
        <p14:creationId xmlns:p14="http://schemas.microsoft.com/office/powerpoint/2010/main" val="1837324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IMG_20210709_144534527</a:t>
            </a:r>
          </a:p>
          <a:p>
            <a:endParaRPr lang="en-US" dirty="0"/>
          </a:p>
          <a:p>
            <a:r>
              <a:rPr lang="en-US" dirty="0"/>
              <a:t>Wave tank as viewed from the gravel revetment side showing the original black line coastal profile and new profile (after 50 waves) drawn onto the long side of the wave tank box. </a:t>
            </a:r>
          </a:p>
          <a:p>
            <a:endParaRPr lang="en-US" dirty="0"/>
          </a:p>
          <a:p>
            <a:r>
              <a:rPr lang="en-US" dirty="0"/>
              <a:t>The new profile is at approximately the same height and slope as the original profile.</a:t>
            </a:r>
          </a:p>
          <a:p>
            <a:endParaRPr lang="en-US" dirty="0"/>
          </a:p>
        </p:txBody>
      </p:sp>
      <p:sp>
        <p:nvSpPr>
          <p:cNvPr id="4" name="Slide Number Placeholder 3"/>
          <p:cNvSpPr>
            <a:spLocks noGrp="1"/>
          </p:cNvSpPr>
          <p:nvPr>
            <p:ph type="sldNum" sz="quarter" idx="5"/>
          </p:nvPr>
        </p:nvSpPr>
        <p:spPr/>
        <p:txBody>
          <a:bodyPr/>
          <a:lstStyle/>
          <a:p>
            <a:fld id="{0080FB02-D9C2-6A4D-8A7B-43D279C71DB2}" type="slidenum">
              <a:rPr lang="en-US" smtClean="0"/>
              <a:t>8</a:t>
            </a:fld>
            <a:endParaRPr lang="en-US"/>
          </a:p>
        </p:txBody>
      </p:sp>
    </p:spTree>
    <p:extLst>
      <p:ext uri="{BB962C8B-B14F-4D97-AF65-F5344CB8AC3E}">
        <p14:creationId xmlns:p14="http://schemas.microsoft.com/office/powerpoint/2010/main" val="1337966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IMG_20210709_144550968</a:t>
            </a:r>
          </a:p>
          <a:p>
            <a:endParaRPr lang="en-US" dirty="0"/>
          </a:p>
          <a:p>
            <a:r>
              <a:rPr lang="en-US" dirty="0"/>
              <a:t>Clear plastic shoebox ("wave tank") with sand pushed into a pile at one end. Viewed from the top there is a flat plateau of sand.</a:t>
            </a:r>
          </a:p>
          <a:p>
            <a:endParaRPr lang="en-US" dirty="0"/>
          </a:p>
          <a:p>
            <a:r>
              <a:rPr lang="en-US" dirty="0"/>
              <a:t>The gently sloping bluff face is now armored with rocks. The left half of the bluff face has small (pea gravel size) stones. The right side of the box has larger (approximately half-inch) stones.</a:t>
            </a:r>
          </a:p>
          <a:p>
            <a:endParaRPr lang="en-US" dirty="0"/>
          </a:p>
          <a:p>
            <a:r>
              <a:rPr lang="en-US" dirty="0"/>
              <a:t>The putty knife was used to create waves. The water is now turbid with suspended sand particles, and sand particles have also settled out onto this portion of the box.</a:t>
            </a:r>
          </a:p>
          <a:p>
            <a:endParaRPr lang="en-US" dirty="0"/>
          </a:p>
        </p:txBody>
      </p:sp>
      <p:sp>
        <p:nvSpPr>
          <p:cNvPr id="4" name="Slide Number Placeholder 3"/>
          <p:cNvSpPr>
            <a:spLocks noGrp="1"/>
          </p:cNvSpPr>
          <p:nvPr>
            <p:ph type="sldNum" sz="quarter" idx="5"/>
          </p:nvPr>
        </p:nvSpPr>
        <p:spPr/>
        <p:txBody>
          <a:bodyPr/>
          <a:lstStyle/>
          <a:p>
            <a:fld id="{0080FB02-D9C2-6A4D-8A7B-43D279C71DB2}" type="slidenum">
              <a:rPr lang="en-US" smtClean="0"/>
              <a:t>9</a:t>
            </a:fld>
            <a:endParaRPr lang="en-US"/>
          </a:p>
        </p:txBody>
      </p:sp>
    </p:spTree>
    <p:extLst>
      <p:ext uri="{BB962C8B-B14F-4D97-AF65-F5344CB8AC3E}">
        <p14:creationId xmlns:p14="http://schemas.microsoft.com/office/powerpoint/2010/main" val="3970695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80FB02-D9C2-6A4D-8A7B-43D279C71DB2}" type="slidenum">
              <a:rPr lang="en-US" smtClean="0"/>
              <a:t>10</a:t>
            </a:fld>
            <a:endParaRPr lang="en-US"/>
          </a:p>
        </p:txBody>
      </p:sp>
    </p:spTree>
    <p:extLst>
      <p:ext uri="{BB962C8B-B14F-4D97-AF65-F5344CB8AC3E}">
        <p14:creationId xmlns:p14="http://schemas.microsoft.com/office/powerpoint/2010/main" val="367052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_light">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91AB265-C0D2-A543-B156-B0221787BF01}"/>
              </a:ext>
              <a:ext uri="{C183D7F6-B498-43B3-948B-1728B52AA6E4}">
                <adec:decorative xmlns:adec="http://schemas.microsoft.com/office/drawing/2017/decorative" val="1"/>
              </a:ext>
            </a:extLst>
          </p:cNvPr>
          <p:cNvSpPr/>
          <p:nvPr/>
        </p:nvSpPr>
        <p:spPr>
          <a:xfrm>
            <a:off x="0" y="5733906"/>
            <a:ext cx="12192000" cy="1124093"/>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0">
            <a:extLst>
              <a:ext uri="{FF2B5EF4-FFF2-40B4-BE49-F238E27FC236}">
                <a16:creationId xmlns:a16="http://schemas.microsoft.com/office/drawing/2014/main" id="{BB10240F-B4BA-0448-B9CB-BAB80DBF6BF3}"/>
              </a:ext>
            </a:extLst>
          </p:cNvPr>
          <p:cNvSpPr>
            <a:spLocks noGrp="1"/>
          </p:cNvSpPr>
          <p:nvPr>
            <p:ph type="body" sz="quarter" idx="12" hasCustomPrompt="1"/>
          </p:nvPr>
        </p:nvSpPr>
        <p:spPr>
          <a:xfrm>
            <a:off x="851889" y="3320267"/>
            <a:ext cx="8334246" cy="701877"/>
          </a:xfrm>
        </p:spPr>
        <p:txBody>
          <a:bodyPr anchor="t">
            <a:noAutofit/>
          </a:bodyPr>
          <a:lstStyle>
            <a:lvl1pPr marL="0" indent="0">
              <a:buNone/>
              <a:defRPr sz="2300">
                <a:solidFill>
                  <a:schemeClr val="tx1">
                    <a:lumMod val="75000"/>
                    <a:lumOff val="25000"/>
                  </a:schemeClr>
                </a:solidFill>
              </a:defRPr>
            </a:lvl1pPr>
          </a:lstStyle>
          <a:p>
            <a:pPr lvl="0"/>
            <a:r>
              <a:rPr lang="en-US" dirty="0"/>
              <a:t>Insert subtitle, date or other important information, not to exceed two lines </a:t>
            </a:r>
          </a:p>
        </p:txBody>
      </p:sp>
      <p:sp>
        <p:nvSpPr>
          <p:cNvPr id="13" name="Text Placeholder 10">
            <a:extLst>
              <a:ext uri="{FF2B5EF4-FFF2-40B4-BE49-F238E27FC236}">
                <a16:creationId xmlns:a16="http://schemas.microsoft.com/office/drawing/2014/main" id="{254FFE49-5199-9649-BB93-1060548611E9}"/>
              </a:ext>
            </a:extLst>
          </p:cNvPr>
          <p:cNvSpPr>
            <a:spLocks noGrp="1"/>
          </p:cNvSpPr>
          <p:nvPr>
            <p:ph type="body" sz="quarter" idx="13" hasCustomPrompt="1"/>
          </p:nvPr>
        </p:nvSpPr>
        <p:spPr>
          <a:xfrm>
            <a:off x="851889" y="5953913"/>
            <a:ext cx="10311412" cy="523088"/>
          </a:xfrm>
        </p:spPr>
        <p:txBody>
          <a:bodyPr anchor="t" anchorCtr="0">
            <a:normAutofit/>
          </a:bodyPr>
          <a:lstStyle>
            <a:lvl1pPr marL="0" indent="0">
              <a:buNone/>
              <a:defRPr sz="1800" b="1">
                <a:solidFill>
                  <a:schemeClr val="bg1"/>
                </a:solidFill>
              </a:defRPr>
            </a:lvl1pPr>
          </a:lstStyle>
          <a:p>
            <a:pPr lvl="0"/>
            <a:r>
              <a:rPr lang="en-US" dirty="0"/>
              <a:t>Insert name, position</a:t>
            </a:r>
          </a:p>
        </p:txBody>
      </p:sp>
      <p:sp>
        <p:nvSpPr>
          <p:cNvPr id="2" name="Title 1">
            <a:extLst>
              <a:ext uri="{FF2B5EF4-FFF2-40B4-BE49-F238E27FC236}">
                <a16:creationId xmlns:a16="http://schemas.microsoft.com/office/drawing/2014/main" id="{47238E82-F276-E142-E87C-5EDAC740601E}"/>
              </a:ext>
            </a:extLst>
          </p:cNvPr>
          <p:cNvSpPr>
            <a:spLocks noGrp="1"/>
          </p:cNvSpPr>
          <p:nvPr>
            <p:ph type="title" hasCustomPrompt="1"/>
          </p:nvPr>
        </p:nvSpPr>
        <p:spPr>
          <a:xfrm>
            <a:off x="851888" y="905690"/>
            <a:ext cx="8334246" cy="2106570"/>
          </a:xfrm>
        </p:spPr>
        <p:txBody>
          <a:bodyPr rIns="91440">
            <a:normAutofit/>
          </a:bodyPr>
          <a:lstStyle>
            <a:lvl1pPr>
              <a:defRPr sz="4200" b="1" i="0">
                <a:solidFill>
                  <a:schemeClr val="tx1">
                    <a:lumMod val="90000"/>
                    <a:lumOff val="10000"/>
                  </a:schemeClr>
                </a:solidFill>
                <a:latin typeface="+mj-lt"/>
                <a:ea typeface="Red Hat Display" panose="02010303040201060303" pitchFamily="2" charset="0"/>
                <a:cs typeface="Red Hat Display" panose="02010303040201060303" pitchFamily="2" charset="0"/>
              </a:defRPr>
            </a:lvl1pPr>
          </a:lstStyle>
          <a:p>
            <a:r>
              <a:rPr lang="en-US" dirty="0"/>
              <a:t>Insert slide title in title or sentence case</a:t>
            </a:r>
          </a:p>
        </p:txBody>
      </p:sp>
    </p:spTree>
    <p:extLst>
      <p:ext uri="{BB962C8B-B14F-4D97-AF65-F5344CB8AC3E}">
        <p14:creationId xmlns:p14="http://schemas.microsoft.com/office/powerpoint/2010/main" val="1694029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_2 column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30764F-890A-1CEC-3771-52FEC8F9F850}"/>
              </a:ext>
              <a:ext uri="{C183D7F6-B498-43B3-948B-1728B52AA6E4}">
                <adec:decorative xmlns:adec="http://schemas.microsoft.com/office/drawing/2017/decorative" val="1"/>
              </a:ext>
            </a:extLst>
          </p:cNvPr>
          <p:cNvSpPr/>
          <p:nvPr/>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8BE51D-BA97-2BBF-F3DF-C2B38B351A53}"/>
              </a:ext>
            </a:extLst>
          </p:cNvPr>
          <p:cNvSpPr>
            <a:spLocks noGrp="1"/>
          </p:cNvSpPr>
          <p:nvPr>
            <p:ph type="title" hasCustomPrompt="1"/>
          </p:nvPr>
        </p:nvSpPr>
        <p:spPr/>
        <p:txBody>
          <a:bodyPr rIns="91440">
            <a:normAutofit/>
          </a:bodyPr>
          <a:lstStyle>
            <a:lvl1pPr>
              <a:defRPr sz="3400" b="1" i="0">
                <a:solidFill>
                  <a:schemeClr val="tx1">
                    <a:lumMod val="90000"/>
                    <a:lumOff val="10000"/>
                  </a:schemeClr>
                </a:solidFill>
                <a:latin typeface="+mj-lt"/>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11" name="Content Placeholder 10">
            <a:extLst>
              <a:ext uri="{FF2B5EF4-FFF2-40B4-BE49-F238E27FC236}">
                <a16:creationId xmlns:a16="http://schemas.microsoft.com/office/drawing/2014/main" id="{733615FB-E867-334E-BB0E-3B18A2659575}"/>
              </a:ext>
            </a:extLst>
          </p:cNvPr>
          <p:cNvSpPr>
            <a:spLocks noGrp="1"/>
          </p:cNvSpPr>
          <p:nvPr>
            <p:ph sz="quarter" idx="13" hasCustomPrompt="1"/>
          </p:nvPr>
        </p:nvSpPr>
        <p:spPr>
          <a:xfrm>
            <a:off x="1485900" y="1840447"/>
            <a:ext cx="4482548" cy="4446053"/>
          </a:xfrm>
        </p:spPr>
        <p:txBody>
          <a:bodyPr>
            <a:normAutofit/>
          </a:bodyPr>
          <a:lstStyle>
            <a:lvl1pPr marL="228600" indent="-228600">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
        <p:nvSpPr>
          <p:cNvPr id="8" name="Content Placeholder 10">
            <a:extLst>
              <a:ext uri="{FF2B5EF4-FFF2-40B4-BE49-F238E27FC236}">
                <a16:creationId xmlns:a16="http://schemas.microsoft.com/office/drawing/2014/main" id="{B0DEE38D-2FF0-2A49-A7D1-AF607FA3AB7A}"/>
              </a:ext>
            </a:extLst>
          </p:cNvPr>
          <p:cNvSpPr>
            <a:spLocks noGrp="1"/>
          </p:cNvSpPr>
          <p:nvPr>
            <p:ph sz="quarter" idx="15" hasCustomPrompt="1"/>
          </p:nvPr>
        </p:nvSpPr>
        <p:spPr>
          <a:xfrm>
            <a:off x="6223554" y="1840447"/>
            <a:ext cx="4939746" cy="4446053"/>
          </a:xfrm>
        </p:spPr>
        <p:txBody>
          <a:bodyPr>
            <a:normAutofit/>
          </a:bodyPr>
          <a:lstStyle>
            <a:lvl1pPr marL="228600" indent="-228600">
              <a:buClr>
                <a:schemeClr val="accent1"/>
              </a:buClr>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Tree>
    <p:extLst>
      <p:ext uri="{BB962C8B-B14F-4D97-AF65-F5344CB8AC3E}">
        <p14:creationId xmlns:p14="http://schemas.microsoft.com/office/powerpoint/2010/main" val="1880756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Header_re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C912DB-E11B-3D4C-9D09-221D4E874712}"/>
              </a:ext>
              <a:ext uri="{C183D7F6-B498-43B3-948B-1728B52AA6E4}">
                <adec:decorative xmlns:adec="http://schemas.microsoft.com/office/drawing/2017/decorative" val="1"/>
              </a:ext>
            </a:extLst>
          </p:cNvPr>
          <p:cNvSpPr/>
          <p:nvPr/>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963DBCEB-EA83-B646-A716-9EAB713C5280}"/>
              </a:ext>
            </a:extLst>
          </p:cNvPr>
          <p:cNvSpPr>
            <a:spLocks noGrp="1"/>
          </p:cNvSpPr>
          <p:nvPr>
            <p:ph type="body" sz="quarter" idx="13" hasCustomPrompt="1"/>
          </p:nvPr>
        </p:nvSpPr>
        <p:spPr>
          <a:xfrm>
            <a:off x="1485900" y="4226928"/>
            <a:ext cx="5264150" cy="354459"/>
          </a:xfrm>
        </p:spPr>
        <p:txBody>
          <a:bodyPr>
            <a:noAutofit/>
          </a:bodyPr>
          <a:lstStyle>
            <a:lvl1pPr marL="0" indent="0">
              <a:buNone/>
              <a:defRPr sz="2300">
                <a:solidFill>
                  <a:schemeClr val="tx1"/>
                </a:solidFill>
              </a:defRPr>
            </a:lvl1pPr>
            <a:lvl2pPr>
              <a:defRPr sz="2100"/>
            </a:lvl2pPr>
            <a:lvl3pPr>
              <a:defRPr sz="2100"/>
            </a:lvl3pPr>
            <a:lvl4pPr>
              <a:defRPr sz="2100"/>
            </a:lvl4pPr>
            <a:lvl5pPr>
              <a:defRPr sz="2100"/>
            </a:lvl5pPr>
          </a:lstStyle>
          <a:p>
            <a:pPr lvl="0"/>
            <a:r>
              <a:rPr lang="en-US" dirty="0"/>
              <a:t>Insert subtitle if needed</a:t>
            </a:r>
          </a:p>
        </p:txBody>
      </p:sp>
      <p:sp>
        <p:nvSpPr>
          <p:cNvPr id="2" name="Title 1">
            <a:extLst>
              <a:ext uri="{FF2B5EF4-FFF2-40B4-BE49-F238E27FC236}">
                <a16:creationId xmlns:a16="http://schemas.microsoft.com/office/drawing/2014/main" id="{989C382C-FEDF-9251-E54F-141B8D2101FA}"/>
              </a:ext>
            </a:extLst>
          </p:cNvPr>
          <p:cNvSpPr>
            <a:spLocks noGrp="1"/>
          </p:cNvSpPr>
          <p:nvPr>
            <p:ph type="title" hasCustomPrompt="1"/>
          </p:nvPr>
        </p:nvSpPr>
        <p:spPr>
          <a:xfrm>
            <a:off x="1485900" y="2514600"/>
            <a:ext cx="8279202" cy="1367286"/>
          </a:xfrm>
        </p:spPr>
        <p:txBody>
          <a:bodyPr rIns="91440">
            <a:normAutofit/>
          </a:bodyPr>
          <a:lstStyle>
            <a:lvl1pPr>
              <a:defRPr sz="4000">
                <a:solidFill>
                  <a:schemeClr val="tx1"/>
                </a:solidFill>
              </a:defRPr>
            </a:lvl1pPr>
          </a:lstStyle>
          <a:p>
            <a:r>
              <a:rPr lang="en-US" dirty="0"/>
              <a:t>Insert section header slide title</a:t>
            </a:r>
          </a:p>
        </p:txBody>
      </p:sp>
      <p:sp>
        <p:nvSpPr>
          <p:cNvPr id="3" name="Rectangle 2">
            <a:extLst>
              <a:ext uri="{FF2B5EF4-FFF2-40B4-BE49-F238E27FC236}">
                <a16:creationId xmlns:a16="http://schemas.microsoft.com/office/drawing/2014/main" id="{FDC5FCF3-F5B7-E967-D679-9013BC04E2C3}"/>
              </a:ext>
              <a:ext uri="{C183D7F6-B498-43B3-948B-1728B52AA6E4}">
                <adec:decorative xmlns:adec="http://schemas.microsoft.com/office/drawing/2017/decorative" val="1"/>
              </a:ext>
            </a:extLst>
          </p:cNvPr>
          <p:cNvSpPr/>
          <p:nvPr/>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AD742B9-F2BE-EC5A-BCF0-E5DE5EE2D80C}"/>
              </a:ext>
              <a:ext uri="{C183D7F6-B498-43B3-948B-1728B52AA6E4}">
                <adec:decorative xmlns:adec="http://schemas.microsoft.com/office/drawing/2017/decorative" val="1"/>
              </a:ext>
            </a:extLst>
          </p:cNvPr>
          <p:cNvSpPr/>
          <p:nvPr userDrawn="1"/>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0592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Section Header_re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C912DB-E11B-3D4C-9D09-221D4E874712}"/>
              </a:ext>
              <a:ext uri="{C183D7F6-B498-43B3-948B-1728B52AA6E4}">
                <adec:decorative xmlns:adec="http://schemas.microsoft.com/office/drawing/2017/decorative" val="1"/>
              </a:ext>
            </a:extLst>
          </p:cNvPr>
          <p:cNvSpPr/>
          <p:nvPr/>
        </p:nvSpPr>
        <p:spPr>
          <a:xfrm>
            <a:off x="0" y="0"/>
            <a:ext cx="12192000" cy="6849766"/>
          </a:xfrm>
          <a:prstGeom prst="rect">
            <a:avLst/>
          </a:prstGeom>
          <a:solidFill>
            <a:srgbClr val="005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963DBCEB-EA83-B646-A716-9EAB713C5280}"/>
              </a:ext>
            </a:extLst>
          </p:cNvPr>
          <p:cNvSpPr>
            <a:spLocks noGrp="1"/>
          </p:cNvSpPr>
          <p:nvPr>
            <p:ph type="body" sz="quarter" idx="13" hasCustomPrompt="1"/>
          </p:nvPr>
        </p:nvSpPr>
        <p:spPr>
          <a:xfrm>
            <a:off x="1485900" y="4226928"/>
            <a:ext cx="5264150" cy="354459"/>
          </a:xfrm>
        </p:spPr>
        <p:txBody>
          <a:bodyPr>
            <a:noAutofit/>
          </a:bodyPr>
          <a:lstStyle>
            <a:lvl1pPr marL="0" indent="0">
              <a:buNone/>
              <a:defRPr sz="2300">
                <a:solidFill>
                  <a:schemeClr val="tx1">
                    <a:lumMod val="10000"/>
                    <a:lumOff val="90000"/>
                  </a:schemeClr>
                </a:solidFill>
              </a:defRPr>
            </a:lvl1pPr>
            <a:lvl2pPr>
              <a:defRPr sz="2100"/>
            </a:lvl2pPr>
            <a:lvl3pPr>
              <a:defRPr sz="2100"/>
            </a:lvl3pPr>
            <a:lvl4pPr>
              <a:defRPr sz="2100"/>
            </a:lvl4pPr>
            <a:lvl5pPr>
              <a:defRPr sz="2100"/>
            </a:lvl5pPr>
          </a:lstStyle>
          <a:p>
            <a:pPr lvl="0"/>
            <a:r>
              <a:rPr lang="en-US" dirty="0"/>
              <a:t>Insert subtitle if needed</a:t>
            </a:r>
          </a:p>
        </p:txBody>
      </p:sp>
      <p:sp>
        <p:nvSpPr>
          <p:cNvPr id="2" name="Title 1">
            <a:extLst>
              <a:ext uri="{FF2B5EF4-FFF2-40B4-BE49-F238E27FC236}">
                <a16:creationId xmlns:a16="http://schemas.microsoft.com/office/drawing/2014/main" id="{989C382C-FEDF-9251-E54F-141B8D2101FA}"/>
              </a:ext>
            </a:extLst>
          </p:cNvPr>
          <p:cNvSpPr>
            <a:spLocks noGrp="1"/>
          </p:cNvSpPr>
          <p:nvPr>
            <p:ph type="title" hasCustomPrompt="1"/>
          </p:nvPr>
        </p:nvSpPr>
        <p:spPr>
          <a:xfrm>
            <a:off x="1485900" y="2514600"/>
            <a:ext cx="8279202" cy="1367286"/>
          </a:xfrm>
        </p:spPr>
        <p:txBody>
          <a:bodyPr rIns="91440">
            <a:normAutofit/>
          </a:bodyPr>
          <a:lstStyle>
            <a:lvl1pPr>
              <a:defRPr sz="4000">
                <a:solidFill>
                  <a:schemeClr val="bg1"/>
                </a:solidFill>
              </a:defRPr>
            </a:lvl1pPr>
          </a:lstStyle>
          <a:p>
            <a:r>
              <a:rPr lang="en-US" dirty="0"/>
              <a:t>Insert section header slide title</a:t>
            </a:r>
          </a:p>
        </p:txBody>
      </p:sp>
      <p:sp>
        <p:nvSpPr>
          <p:cNvPr id="3" name="Rectangle 2">
            <a:extLst>
              <a:ext uri="{FF2B5EF4-FFF2-40B4-BE49-F238E27FC236}">
                <a16:creationId xmlns:a16="http://schemas.microsoft.com/office/drawing/2014/main" id="{354491D6-E5D5-8E44-ACE0-B8D7C96E218D}"/>
              </a:ext>
              <a:ext uri="{C183D7F6-B498-43B3-948B-1728B52AA6E4}">
                <adec:decorative xmlns:adec="http://schemas.microsoft.com/office/drawing/2017/decorative" val="1"/>
              </a:ext>
            </a:extLst>
          </p:cNvPr>
          <p:cNvSpPr/>
          <p:nvPr/>
        </p:nvSpPr>
        <p:spPr>
          <a:xfrm>
            <a:off x="0" y="0"/>
            <a:ext cx="12192000" cy="6849766"/>
          </a:xfrm>
          <a:prstGeom prst="rect">
            <a:avLst/>
          </a:prstGeom>
          <a:solidFill>
            <a:srgbClr val="005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BFB218C-C7F2-F484-A5CB-A851F331768B}"/>
              </a:ext>
              <a:ext uri="{C183D7F6-B498-43B3-948B-1728B52AA6E4}">
                <adec:decorative xmlns:adec="http://schemas.microsoft.com/office/drawing/2017/decorative" val="1"/>
              </a:ext>
            </a:extLst>
          </p:cNvPr>
          <p:cNvSpPr/>
          <p:nvPr userDrawn="1"/>
        </p:nvSpPr>
        <p:spPr>
          <a:xfrm>
            <a:off x="0" y="0"/>
            <a:ext cx="12192000" cy="6849766"/>
          </a:xfrm>
          <a:prstGeom prst="rect">
            <a:avLst/>
          </a:prstGeom>
          <a:solidFill>
            <a:srgbClr val="005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8170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Header_blac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C912DB-E11B-3D4C-9D09-221D4E87471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963DBCEB-EA83-B646-A716-9EAB713C5280}"/>
              </a:ext>
            </a:extLst>
          </p:cNvPr>
          <p:cNvSpPr>
            <a:spLocks noGrp="1"/>
          </p:cNvSpPr>
          <p:nvPr>
            <p:ph type="body" sz="quarter" idx="13" hasCustomPrompt="1"/>
          </p:nvPr>
        </p:nvSpPr>
        <p:spPr>
          <a:xfrm>
            <a:off x="1485900" y="4226928"/>
            <a:ext cx="5264150" cy="354459"/>
          </a:xfrm>
        </p:spPr>
        <p:txBody>
          <a:bodyPr>
            <a:noAutofit/>
          </a:bodyPr>
          <a:lstStyle>
            <a:lvl1pPr marL="0" indent="0">
              <a:buNone/>
              <a:defRPr sz="2300">
                <a:solidFill>
                  <a:schemeClr val="tx1">
                    <a:lumMod val="25000"/>
                    <a:lumOff val="75000"/>
                  </a:schemeClr>
                </a:solidFill>
              </a:defRPr>
            </a:lvl1pPr>
            <a:lvl2pPr>
              <a:defRPr sz="2100"/>
            </a:lvl2pPr>
            <a:lvl3pPr>
              <a:defRPr sz="2100"/>
            </a:lvl3pPr>
            <a:lvl4pPr>
              <a:defRPr sz="2100"/>
            </a:lvl4pPr>
            <a:lvl5pPr>
              <a:defRPr sz="2100"/>
            </a:lvl5pPr>
          </a:lstStyle>
          <a:p>
            <a:pPr lvl="0"/>
            <a:r>
              <a:rPr lang="en-US" dirty="0"/>
              <a:t>Insert subtitle if needed</a:t>
            </a:r>
          </a:p>
        </p:txBody>
      </p:sp>
      <p:sp>
        <p:nvSpPr>
          <p:cNvPr id="2" name="Title 1">
            <a:extLst>
              <a:ext uri="{FF2B5EF4-FFF2-40B4-BE49-F238E27FC236}">
                <a16:creationId xmlns:a16="http://schemas.microsoft.com/office/drawing/2014/main" id="{856EFDCA-0F37-B65D-EA97-DDFF7EC0B0CD}"/>
              </a:ext>
            </a:extLst>
          </p:cNvPr>
          <p:cNvSpPr>
            <a:spLocks noGrp="1"/>
          </p:cNvSpPr>
          <p:nvPr>
            <p:ph type="title" hasCustomPrompt="1"/>
          </p:nvPr>
        </p:nvSpPr>
        <p:spPr>
          <a:xfrm>
            <a:off x="1485900" y="2514600"/>
            <a:ext cx="8279202" cy="1367286"/>
          </a:xfrm>
        </p:spPr>
        <p:txBody>
          <a:bodyPr rIns="91440">
            <a:normAutofit/>
          </a:bodyPr>
          <a:lstStyle>
            <a:lvl1pPr>
              <a:defRPr sz="4000">
                <a:solidFill>
                  <a:schemeClr val="bg1"/>
                </a:solidFill>
              </a:defRPr>
            </a:lvl1pPr>
          </a:lstStyle>
          <a:p>
            <a:r>
              <a:rPr lang="en-US" dirty="0"/>
              <a:t>Insert section header slide title</a:t>
            </a:r>
          </a:p>
        </p:txBody>
      </p:sp>
      <p:sp>
        <p:nvSpPr>
          <p:cNvPr id="3" name="Rectangle 2">
            <a:extLst>
              <a:ext uri="{FF2B5EF4-FFF2-40B4-BE49-F238E27FC236}">
                <a16:creationId xmlns:a16="http://schemas.microsoft.com/office/drawing/2014/main" id="{BCD25FC1-0A66-371C-124E-93E0BC1650C0}"/>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B6CC19D-A499-C349-FC60-237062EB2918}"/>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78189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5300" y="457200"/>
            <a:ext cx="10668000" cy="1066800"/>
          </a:xfrm>
        </p:spPr>
        <p:txBody>
          <a:bodyPr>
            <a:normAutofit/>
          </a:bodyPr>
          <a:lstStyle>
            <a:lvl1pPr>
              <a:defRPr sz="3400" b="1" i="0">
                <a:latin typeface="+mj-lt"/>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4" name="Footer Placeholder 3"/>
          <p:cNvSpPr>
            <a:spLocks noGrp="1"/>
          </p:cNvSpPr>
          <p:nvPr>
            <p:ph type="ftr" sz="quarter" idx="11"/>
          </p:nvPr>
        </p:nvSpPr>
        <p:spPr>
          <a:xfrm>
            <a:off x="0" y="6505056"/>
            <a:ext cx="12192000" cy="352943"/>
          </a:xfrm>
          <a:solidFill>
            <a:srgbClr val="555556"/>
          </a:solidFill>
        </p:spPr>
        <p:txBody>
          <a:bodyPr/>
          <a:lstStyle>
            <a:lvl1pPr algn="l">
              <a:defRPr>
                <a:latin typeface="+mn-lt"/>
              </a:defRPr>
            </a:lvl1pPr>
          </a:lstStyle>
          <a:p>
            <a:r>
              <a:rPr lang="en-US"/>
              <a:t>Coastal Processes Demonstration: The Wave Tank</a:t>
            </a:r>
            <a:endParaRPr lang="en-US" dirty="0"/>
          </a:p>
        </p:txBody>
      </p:sp>
    </p:spTree>
    <p:extLst>
      <p:ext uri="{BB962C8B-B14F-4D97-AF65-F5344CB8AC3E}">
        <p14:creationId xmlns:p14="http://schemas.microsoft.com/office/powerpoint/2010/main" val="25658706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640FCD5-C184-661A-65E4-F02AC705DA2C}"/>
              </a:ext>
              <a:ext uri="{C183D7F6-B498-43B3-948B-1728B52AA6E4}">
                <adec:decorative xmlns:adec="http://schemas.microsoft.com/office/drawing/2017/decorative" val="1"/>
              </a:ext>
            </a:extLst>
          </p:cNvPr>
          <p:cNvSpPr/>
          <p:nvPr/>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95300" y="457200"/>
            <a:ext cx="10668000" cy="1066800"/>
          </a:xfrm>
        </p:spPr>
        <p:txBody>
          <a:bodyPr>
            <a:normAutofit/>
          </a:bodyPr>
          <a:lstStyle>
            <a:lvl1pPr>
              <a:defRPr sz="3400" b="1" i="0">
                <a:latin typeface="+mj-lt"/>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4" name="Footer Placeholder 3"/>
          <p:cNvSpPr>
            <a:spLocks noGrp="1"/>
          </p:cNvSpPr>
          <p:nvPr>
            <p:ph type="ftr" sz="quarter" idx="11"/>
          </p:nvPr>
        </p:nvSpPr>
        <p:spPr>
          <a:xfrm>
            <a:off x="0" y="6505056"/>
            <a:ext cx="12192000" cy="352943"/>
          </a:xfrm>
          <a:solidFill>
            <a:srgbClr val="555556"/>
          </a:solidFill>
        </p:spPr>
        <p:txBody>
          <a:bodyPr/>
          <a:lstStyle>
            <a:lvl1pPr algn="l">
              <a:defRPr/>
            </a:lvl1pPr>
          </a:lstStyle>
          <a:p>
            <a:r>
              <a:rPr lang="en-US"/>
              <a:t>Coastal Processes Demonstration: The Wave Tank</a:t>
            </a:r>
            <a:endParaRPr lang="en-US" dirty="0"/>
          </a:p>
        </p:txBody>
      </p:sp>
      <p:sp>
        <p:nvSpPr>
          <p:cNvPr id="5" name="Rectangle 4">
            <a:extLst>
              <a:ext uri="{FF2B5EF4-FFF2-40B4-BE49-F238E27FC236}">
                <a16:creationId xmlns:a16="http://schemas.microsoft.com/office/drawing/2014/main" id="{0205E45F-0A0C-13F5-60D5-42E42356E642}"/>
              </a:ext>
              <a:ext uri="{C183D7F6-B498-43B3-948B-1728B52AA6E4}">
                <adec:decorative xmlns:adec="http://schemas.microsoft.com/office/drawing/2017/decorative" val="1"/>
              </a:ext>
            </a:extLst>
          </p:cNvPr>
          <p:cNvSpPr/>
          <p:nvPr/>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80C3516-15DA-9746-1B5D-EB5DDBE2A95F}"/>
              </a:ext>
              <a:ext uri="{C183D7F6-B498-43B3-948B-1728B52AA6E4}">
                <adec:decorative xmlns:adec="http://schemas.microsoft.com/office/drawing/2017/decorative" val="1"/>
              </a:ext>
            </a:extLst>
          </p:cNvPr>
          <p:cNvSpPr/>
          <p:nvPr userDrawn="1"/>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83588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 y="6505056"/>
            <a:ext cx="12192001" cy="352944"/>
          </a:xfrm>
          <a:solidFill>
            <a:srgbClr val="555556"/>
          </a:solidFill>
        </p:spPr>
        <p:txBody>
          <a:bodyPr/>
          <a:lstStyle>
            <a:lvl1pPr algn="l">
              <a:defRPr>
                <a:latin typeface="+mn-lt"/>
              </a:defRPr>
            </a:lvl1pPr>
          </a:lstStyle>
          <a:p>
            <a:r>
              <a:rPr lang="en-US"/>
              <a:t>Coastal Processes Demonstration: The Wave Tank</a:t>
            </a:r>
          </a:p>
        </p:txBody>
      </p:sp>
      <p:sp>
        <p:nvSpPr>
          <p:cNvPr id="2" name="Title 1">
            <a:extLst>
              <a:ext uri="{FF2B5EF4-FFF2-40B4-BE49-F238E27FC236}">
                <a16:creationId xmlns:a16="http://schemas.microsoft.com/office/drawing/2014/main" id="{0540D614-EDF6-8AD1-02DA-1BBA71DA1744}"/>
              </a:ext>
            </a:extLst>
          </p:cNvPr>
          <p:cNvSpPr>
            <a:spLocks noGrp="1"/>
          </p:cNvSpPr>
          <p:nvPr>
            <p:ph type="title" hasCustomPrompt="1"/>
          </p:nvPr>
        </p:nvSpPr>
        <p:spPr>
          <a:xfrm>
            <a:off x="0" y="-180753"/>
            <a:ext cx="10668000" cy="180753"/>
          </a:xfrm>
        </p:spPr>
        <p:txBody>
          <a:bodyPr>
            <a:normAutofit/>
          </a:bodyPr>
          <a:lstStyle>
            <a:lvl1pPr>
              <a:defRPr sz="1200" b="0" i="0">
                <a:latin typeface="Red Hat Display" panose="02010303040201060303" pitchFamily="2" charset="0"/>
                <a:ea typeface="Red Hat Display" panose="02010303040201060303" pitchFamily="2" charset="0"/>
                <a:cs typeface="Red Hat Display" panose="02010303040201060303" pitchFamily="2" charset="0"/>
              </a:defRPr>
            </a:lvl1pPr>
          </a:lstStyle>
          <a:p>
            <a:r>
              <a:rPr lang="en-US" dirty="0"/>
              <a:t>Blank Slide</a:t>
            </a:r>
          </a:p>
        </p:txBody>
      </p:sp>
    </p:spTree>
    <p:extLst>
      <p:ext uri="{BB962C8B-B14F-4D97-AF65-F5344CB8AC3E}">
        <p14:creationId xmlns:p14="http://schemas.microsoft.com/office/powerpoint/2010/main" val="13541683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304491-A3C0-C7C4-7EE8-FAE5B2FD9376}"/>
              </a:ext>
              <a:ext uri="{C183D7F6-B498-43B3-948B-1728B52AA6E4}">
                <adec:decorative xmlns:adec="http://schemas.microsoft.com/office/drawing/2017/decorative" val="1"/>
              </a:ext>
            </a:extLst>
          </p:cNvPr>
          <p:cNvSpPr/>
          <p:nvPr/>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a:solidFill>
            <a:srgbClr val="555556"/>
          </a:solidFill>
        </p:spPr>
        <p:txBody>
          <a:bodyPr/>
          <a:lstStyle>
            <a:lvl1pPr algn="l">
              <a:defRPr/>
            </a:lvl1pPr>
          </a:lstStyle>
          <a:p>
            <a:r>
              <a:rPr lang="en-US"/>
              <a:t>Coastal Processes Demonstration: The Wave Tank</a:t>
            </a:r>
          </a:p>
        </p:txBody>
      </p:sp>
      <p:sp>
        <p:nvSpPr>
          <p:cNvPr id="2" name="Title 1">
            <a:extLst>
              <a:ext uri="{FF2B5EF4-FFF2-40B4-BE49-F238E27FC236}">
                <a16:creationId xmlns:a16="http://schemas.microsoft.com/office/drawing/2014/main" id="{0540D614-EDF6-8AD1-02DA-1BBA71DA1744}"/>
              </a:ext>
            </a:extLst>
          </p:cNvPr>
          <p:cNvSpPr>
            <a:spLocks noGrp="1"/>
          </p:cNvSpPr>
          <p:nvPr>
            <p:ph type="title" hasCustomPrompt="1"/>
          </p:nvPr>
        </p:nvSpPr>
        <p:spPr>
          <a:xfrm>
            <a:off x="0" y="-180753"/>
            <a:ext cx="10668000" cy="180753"/>
          </a:xfrm>
        </p:spPr>
        <p:txBody>
          <a:bodyPr>
            <a:normAutofit/>
          </a:bodyPr>
          <a:lstStyle>
            <a:lvl1pPr>
              <a:defRPr sz="1200" b="0" i="0">
                <a:latin typeface="Red Hat Display" panose="02010303040201060303" pitchFamily="2" charset="0"/>
                <a:ea typeface="Red Hat Display" panose="02010303040201060303" pitchFamily="2" charset="0"/>
                <a:cs typeface="Red Hat Display" panose="02010303040201060303" pitchFamily="2" charset="0"/>
              </a:defRPr>
            </a:lvl1pPr>
          </a:lstStyle>
          <a:p>
            <a:r>
              <a:rPr lang="en-US" dirty="0"/>
              <a:t>Blank Slide</a:t>
            </a:r>
          </a:p>
        </p:txBody>
      </p:sp>
      <p:sp>
        <p:nvSpPr>
          <p:cNvPr id="5" name="Rectangle 4">
            <a:extLst>
              <a:ext uri="{FF2B5EF4-FFF2-40B4-BE49-F238E27FC236}">
                <a16:creationId xmlns:a16="http://schemas.microsoft.com/office/drawing/2014/main" id="{F3910EE9-65E2-EE58-DA6C-093CD54FE9B9}"/>
              </a:ext>
              <a:ext uri="{C183D7F6-B498-43B3-948B-1728B52AA6E4}">
                <adec:decorative xmlns:adec="http://schemas.microsoft.com/office/drawing/2017/decorative" val="1"/>
              </a:ext>
            </a:extLst>
          </p:cNvPr>
          <p:cNvSpPr/>
          <p:nvPr/>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D5F035F-CEE1-14CC-A400-2D55FBF918F7}"/>
              </a:ext>
              <a:ext uri="{C183D7F6-B498-43B3-948B-1728B52AA6E4}">
                <adec:decorative xmlns:adec="http://schemas.microsoft.com/office/drawing/2017/decorative" val="1"/>
              </a:ext>
            </a:extLst>
          </p:cNvPr>
          <p:cNvSpPr/>
          <p:nvPr userDrawn="1"/>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31469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304491-A3C0-C7C4-7EE8-FAE5B2FD9376}"/>
              </a:ext>
              <a:ext uri="{C183D7F6-B498-43B3-948B-1728B52AA6E4}">
                <adec:decorative xmlns:adec="http://schemas.microsoft.com/office/drawing/2017/decorative" val="1"/>
              </a:ext>
            </a:extLst>
          </p:cNvPr>
          <p:cNvSpPr/>
          <p:nvPr/>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40D614-EDF6-8AD1-02DA-1BBA71DA1744}"/>
              </a:ext>
            </a:extLst>
          </p:cNvPr>
          <p:cNvSpPr>
            <a:spLocks noGrp="1"/>
          </p:cNvSpPr>
          <p:nvPr>
            <p:ph type="title" hasCustomPrompt="1"/>
          </p:nvPr>
        </p:nvSpPr>
        <p:spPr>
          <a:xfrm>
            <a:off x="0" y="-180753"/>
            <a:ext cx="10668000" cy="180753"/>
          </a:xfrm>
        </p:spPr>
        <p:txBody>
          <a:bodyPr>
            <a:normAutofit/>
          </a:bodyPr>
          <a:lstStyle>
            <a:lvl1pPr>
              <a:defRPr sz="1200" b="0" i="0">
                <a:latin typeface="Red Hat Display" panose="02010303040201060303" pitchFamily="2" charset="0"/>
                <a:ea typeface="Red Hat Display" panose="02010303040201060303" pitchFamily="2" charset="0"/>
                <a:cs typeface="Red Hat Display" panose="02010303040201060303" pitchFamily="2" charset="0"/>
              </a:defRPr>
            </a:lvl1pPr>
          </a:lstStyle>
          <a:p>
            <a:r>
              <a:rPr lang="en-US" dirty="0"/>
              <a:t>Blank Slide</a:t>
            </a:r>
          </a:p>
        </p:txBody>
      </p:sp>
    </p:spTree>
    <p:extLst>
      <p:ext uri="{BB962C8B-B14F-4D97-AF65-F5344CB8AC3E}">
        <p14:creationId xmlns:p14="http://schemas.microsoft.com/office/powerpoint/2010/main" val="3383222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End-re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05D359-7029-C74B-8048-D1347E3FF64A}"/>
              </a:ext>
              <a:ext uri="{C183D7F6-B498-43B3-948B-1728B52AA6E4}">
                <adec:decorative xmlns:adec="http://schemas.microsoft.com/office/drawing/2017/decorative" val="1"/>
              </a:ext>
            </a:extLst>
          </p:cNvPr>
          <p:cNvSpPr/>
          <p:nvPr/>
        </p:nvSpPr>
        <p:spPr>
          <a:xfrm>
            <a:off x="0" y="-9939"/>
            <a:ext cx="12192000" cy="6867938"/>
          </a:xfrm>
          <a:prstGeom prst="rect">
            <a:avLst/>
          </a:prstGeom>
          <a:solidFill>
            <a:srgbClr val="F04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University of Wisconsin Sea Grant logo in white text on an orange background">
            <a:extLst>
              <a:ext uri="{FF2B5EF4-FFF2-40B4-BE49-F238E27FC236}">
                <a16:creationId xmlns:a16="http://schemas.microsoft.com/office/drawing/2014/main" id="{9442AFA6-CAED-D743-9BD0-FB7276EC21DE}"/>
              </a:ext>
            </a:extLst>
          </p:cNvPr>
          <p:cNvPicPr>
            <a:picLocks noChangeAspect="1"/>
          </p:cNvPicPr>
          <p:nvPr/>
        </p:nvPicPr>
        <p:blipFill>
          <a:blip r:embed="rId2"/>
          <a:srcRect/>
          <a:stretch/>
        </p:blipFill>
        <p:spPr>
          <a:xfrm>
            <a:off x="5161548" y="2639930"/>
            <a:ext cx="2139741" cy="1872275"/>
          </a:xfrm>
          <a:prstGeom prst="rect">
            <a:avLst/>
          </a:prstGeom>
        </p:spPr>
      </p:pic>
      <p:sp>
        <p:nvSpPr>
          <p:cNvPr id="2" name="Title 1">
            <a:extLst>
              <a:ext uri="{FF2B5EF4-FFF2-40B4-BE49-F238E27FC236}">
                <a16:creationId xmlns:a16="http://schemas.microsoft.com/office/drawing/2014/main" id="{A878A76A-7D1D-3E85-0AC5-9B02E65F248E}"/>
              </a:ext>
            </a:extLst>
          </p:cNvPr>
          <p:cNvSpPr>
            <a:spLocks noGrp="1"/>
          </p:cNvSpPr>
          <p:nvPr>
            <p:ph type="title" hasCustomPrompt="1"/>
          </p:nvPr>
        </p:nvSpPr>
        <p:spPr>
          <a:xfrm>
            <a:off x="0" y="-180060"/>
            <a:ext cx="10668000" cy="170121"/>
          </a:xfrm>
        </p:spPr>
        <p:txBody>
          <a:bodyPr>
            <a:normAutofit/>
          </a:bodyPr>
          <a:lstStyle>
            <a:lvl1pPr>
              <a:defRPr sz="1200" b="0" i="0">
                <a:latin typeface="Red Hat Display" panose="02010303040201060303" pitchFamily="2" charset="0"/>
                <a:ea typeface="Red Hat Display" panose="02010303040201060303" pitchFamily="2" charset="0"/>
                <a:cs typeface="Red Hat Display" panose="02010303040201060303" pitchFamily="2" charset="0"/>
              </a:defRPr>
            </a:lvl1pPr>
          </a:lstStyle>
          <a:p>
            <a:r>
              <a:rPr lang="en-US" dirty="0">
                <a:effectLst/>
                <a:latin typeface="Helvetica" pitchFamily="2" charset="0"/>
              </a:rPr>
              <a:t>Orange Closing Sign</a:t>
            </a:r>
          </a:p>
        </p:txBody>
      </p:sp>
      <p:sp>
        <p:nvSpPr>
          <p:cNvPr id="5" name="Rectangle 4">
            <a:extLst>
              <a:ext uri="{FF2B5EF4-FFF2-40B4-BE49-F238E27FC236}">
                <a16:creationId xmlns:a16="http://schemas.microsoft.com/office/drawing/2014/main" id="{B71F313B-AA51-F456-A1D7-937544C0AB8A}"/>
              </a:ext>
              <a:ext uri="{C183D7F6-B498-43B3-948B-1728B52AA6E4}">
                <adec:decorative xmlns:adec="http://schemas.microsoft.com/office/drawing/2017/decorative" val="1"/>
              </a:ext>
            </a:extLst>
          </p:cNvPr>
          <p:cNvSpPr/>
          <p:nvPr/>
        </p:nvSpPr>
        <p:spPr>
          <a:xfrm>
            <a:off x="0" y="-9939"/>
            <a:ext cx="12192000" cy="6867938"/>
          </a:xfrm>
          <a:prstGeom prst="rect">
            <a:avLst/>
          </a:prstGeom>
          <a:solidFill>
            <a:srgbClr val="F04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University of Wisconsin Sea Grant logo in white text on an orange background">
            <a:extLst>
              <a:ext uri="{FF2B5EF4-FFF2-40B4-BE49-F238E27FC236}">
                <a16:creationId xmlns:a16="http://schemas.microsoft.com/office/drawing/2014/main" id="{22900485-81C9-613C-0BE3-7F5C29B86143}"/>
              </a:ext>
            </a:extLst>
          </p:cNvPr>
          <p:cNvPicPr>
            <a:picLocks noChangeAspect="1"/>
          </p:cNvPicPr>
          <p:nvPr/>
        </p:nvPicPr>
        <p:blipFill>
          <a:blip r:embed="rId2"/>
          <a:srcRect/>
          <a:stretch/>
        </p:blipFill>
        <p:spPr>
          <a:xfrm>
            <a:off x="5161548" y="2639930"/>
            <a:ext cx="2139741" cy="1872275"/>
          </a:xfrm>
          <a:prstGeom prst="rect">
            <a:avLst/>
          </a:prstGeom>
        </p:spPr>
      </p:pic>
      <p:sp>
        <p:nvSpPr>
          <p:cNvPr id="7" name="Rectangle 6">
            <a:extLst>
              <a:ext uri="{FF2B5EF4-FFF2-40B4-BE49-F238E27FC236}">
                <a16:creationId xmlns:a16="http://schemas.microsoft.com/office/drawing/2014/main" id="{EF8FBEA3-CBB3-034A-0438-A9781EDC4BEB}"/>
              </a:ext>
              <a:ext uri="{C183D7F6-B498-43B3-948B-1728B52AA6E4}">
                <adec:decorative xmlns:adec="http://schemas.microsoft.com/office/drawing/2017/decorative" val="1"/>
              </a:ext>
            </a:extLst>
          </p:cNvPr>
          <p:cNvSpPr/>
          <p:nvPr userDrawn="1"/>
        </p:nvSpPr>
        <p:spPr>
          <a:xfrm>
            <a:off x="0" y="-9939"/>
            <a:ext cx="12192000" cy="6867938"/>
          </a:xfrm>
          <a:prstGeom prst="rect">
            <a:avLst/>
          </a:prstGeom>
          <a:solidFill>
            <a:srgbClr val="F04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University of Wisconsin Sea Grant logo in white text on an orange background">
            <a:extLst>
              <a:ext uri="{FF2B5EF4-FFF2-40B4-BE49-F238E27FC236}">
                <a16:creationId xmlns:a16="http://schemas.microsoft.com/office/drawing/2014/main" id="{8B408211-5A4D-626B-41D3-EA44E98CA96A}"/>
              </a:ext>
            </a:extLst>
          </p:cNvPr>
          <p:cNvPicPr>
            <a:picLocks noChangeAspect="1"/>
          </p:cNvPicPr>
          <p:nvPr userDrawn="1"/>
        </p:nvPicPr>
        <p:blipFill>
          <a:blip r:embed="rId2"/>
          <a:srcRect/>
          <a:stretch/>
        </p:blipFill>
        <p:spPr>
          <a:xfrm>
            <a:off x="5161548" y="2639930"/>
            <a:ext cx="2139741" cy="1872275"/>
          </a:xfrm>
          <a:prstGeom prst="rect">
            <a:avLst/>
          </a:prstGeom>
        </p:spPr>
      </p:pic>
    </p:spTree>
    <p:extLst>
      <p:ext uri="{BB962C8B-B14F-4D97-AF65-F5344CB8AC3E}">
        <p14:creationId xmlns:p14="http://schemas.microsoft.com/office/powerpoint/2010/main" val="1796160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_light">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91AB265-C0D2-A543-B156-B0221787BF01}"/>
              </a:ext>
              <a:ext uri="{C183D7F6-B498-43B3-948B-1728B52AA6E4}">
                <adec:decorative xmlns:adec="http://schemas.microsoft.com/office/drawing/2017/decorative" val="1"/>
              </a:ext>
            </a:extLst>
          </p:cNvPr>
          <p:cNvSpPr/>
          <p:nvPr/>
        </p:nvSpPr>
        <p:spPr>
          <a:xfrm>
            <a:off x="0" y="5733906"/>
            <a:ext cx="12192000" cy="1124093"/>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0">
            <a:extLst>
              <a:ext uri="{FF2B5EF4-FFF2-40B4-BE49-F238E27FC236}">
                <a16:creationId xmlns:a16="http://schemas.microsoft.com/office/drawing/2014/main" id="{BB10240F-B4BA-0448-B9CB-BAB80DBF6BF3}"/>
              </a:ext>
            </a:extLst>
          </p:cNvPr>
          <p:cNvSpPr>
            <a:spLocks noGrp="1"/>
          </p:cNvSpPr>
          <p:nvPr>
            <p:ph type="body" sz="quarter" idx="12" hasCustomPrompt="1"/>
          </p:nvPr>
        </p:nvSpPr>
        <p:spPr>
          <a:xfrm>
            <a:off x="851889" y="3320267"/>
            <a:ext cx="8334246" cy="701877"/>
          </a:xfrm>
        </p:spPr>
        <p:txBody>
          <a:bodyPr anchor="t">
            <a:noAutofit/>
          </a:bodyPr>
          <a:lstStyle>
            <a:lvl1pPr marL="0" indent="0">
              <a:buNone/>
              <a:defRPr sz="2300">
                <a:solidFill>
                  <a:schemeClr val="tx1">
                    <a:lumMod val="75000"/>
                    <a:lumOff val="25000"/>
                  </a:schemeClr>
                </a:solidFill>
              </a:defRPr>
            </a:lvl1pPr>
          </a:lstStyle>
          <a:p>
            <a:pPr lvl="0"/>
            <a:r>
              <a:rPr lang="en-US" dirty="0"/>
              <a:t>Insert subtitle, date or other important information, not to exceed two lines </a:t>
            </a:r>
          </a:p>
        </p:txBody>
      </p:sp>
      <p:sp>
        <p:nvSpPr>
          <p:cNvPr id="2" name="Title 1">
            <a:extLst>
              <a:ext uri="{FF2B5EF4-FFF2-40B4-BE49-F238E27FC236}">
                <a16:creationId xmlns:a16="http://schemas.microsoft.com/office/drawing/2014/main" id="{47238E82-F276-E142-E87C-5EDAC740601E}"/>
              </a:ext>
            </a:extLst>
          </p:cNvPr>
          <p:cNvSpPr>
            <a:spLocks noGrp="1"/>
          </p:cNvSpPr>
          <p:nvPr>
            <p:ph type="title" hasCustomPrompt="1"/>
          </p:nvPr>
        </p:nvSpPr>
        <p:spPr>
          <a:xfrm>
            <a:off x="851888" y="905690"/>
            <a:ext cx="8334246" cy="2106570"/>
          </a:xfrm>
        </p:spPr>
        <p:txBody>
          <a:bodyPr rIns="91440">
            <a:normAutofit/>
          </a:bodyPr>
          <a:lstStyle>
            <a:lvl1pPr>
              <a:defRPr sz="4200" b="1" i="0">
                <a:solidFill>
                  <a:schemeClr val="tx1">
                    <a:lumMod val="90000"/>
                    <a:lumOff val="10000"/>
                  </a:schemeClr>
                </a:solidFill>
                <a:latin typeface="+mj-lt"/>
                <a:ea typeface="Red Hat Display" panose="02010303040201060303" pitchFamily="2" charset="0"/>
                <a:cs typeface="Red Hat Display" panose="02010303040201060303" pitchFamily="2" charset="0"/>
              </a:defRPr>
            </a:lvl1pPr>
          </a:lstStyle>
          <a:p>
            <a:r>
              <a:rPr lang="en-US" dirty="0"/>
              <a:t>Insert slide title in title or sentence case</a:t>
            </a:r>
          </a:p>
        </p:txBody>
      </p:sp>
      <p:sp>
        <p:nvSpPr>
          <p:cNvPr id="4" name="Text Placeholder 2">
            <a:extLst>
              <a:ext uri="{FF2B5EF4-FFF2-40B4-BE49-F238E27FC236}">
                <a16:creationId xmlns:a16="http://schemas.microsoft.com/office/drawing/2014/main" id="{995EAFAB-6182-D22C-B840-5FCAEE17A0E3}"/>
              </a:ext>
            </a:extLst>
          </p:cNvPr>
          <p:cNvSpPr>
            <a:spLocks noGrp="1"/>
          </p:cNvSpPr>
          <p:nvPr>
            <p:ph type="body" sz="quarter" idx="13"/>
          </p:nvPr>
        </p:nvSpPr>
        <p:spPr>
          <a:xfrm>
            <a:off x="851889" y="5953913"/>
            <a:ext cx="10311412" cy="701876"/>
          </a:xfrm>
        </p:spPr>
        <p:txBody>
          <a:bodyPr anchor="b">
            <a:noAutofit/>
          </a:bodyPr>
          <a:lstStyle>
            <a:lvl1pPr marL="0" indent="0">
              <a:buNone/>
              <a:defRPr>
                <a:solidFill>
                  <a:schemeClr val="bg1"/>
                </a:solidFill>
              </a:defRPr>
            </a:lvl1pPr>
          </a:lstStyle>
          <a:p>
            <a:pPr lvl="0">
              <a:lnSpc>
                <a:spcPct val="120000"/>
              </a:lnSpc>
              <a:spcBef>
                <a:spcPts val="0"/>
              </a:spcBef>
              <a:spcAft>
                <a:spcPts val="500"/>
              </a:spcAft>
            </a:pPr>
            <a:r>
              <a:rPr lang="en-US" sz="800" b="0"/>
              <a:t>Click to edit Master text styles</a:t>
            </a:r>
          </a:p>
        </p:txBody>
      </p:sp>
      <p:pic>
        <p:nvPicPr>
          <p:cNvPr id="5" name="Picture 4">
            <a:extLst>
              <a:ext uri="{FF2B5EF4-FFF2-40B4-BE49-F238E27FC236}">
                <a16:creationId xmlns:a16="http://schemas.microsoft.com/office/drawing/2014/main" id="{A0A05B08-FC21-4E3A-3191-CE397DA36DF9}"/>
              </a:ext>
              <a:ext uri="{C183D7F6-B498-43B3-948B-1728B52AA6E4}">
                <adec:decorative xmlns:adec="http://schemas.microsoft.com/office/drawing/2017/decorative" val="1"/>
              </a:ext>
            </a:extLst>
          </p:cNvPr>
          <p:cNvPicPr>
            <a:picLocks noChangeAspect="1"/>
          </p:cNvPicPr>
          <p:nvPr/>
        </p:nvPicPr>
        <p:blipFill>
          <a:blip r:embed="rId3">
            <a:alphaModFix amt="35000"/>
            <a:extLst>
              <a:ext uri="{BEBA8EAE-BF5A-486C-A8C5-ECC9F3942E4B}">
                <a14:imgProps xmlns:a14="http://schemas.microsoft.com/office/drawing/2010/main">
                  <a14:imgLayer r:embed="rId4">
                    <a14:imgEffect>
                      <a14:artisticMarker/>
                    </a14:imgEffect>
                    <a14:imgEffect>
                      <a14:saturation sat="0"/>
                    </a14:imgEffect>
                  </a14:imgLayer>
                </a14:imgProps>
              </a:ext>
            </a:extLst>
          </a:blip>
          <a:stretch>
            <a:fillRect/>
          </a:stretch>
        </p:blipFill>
        <p:spPr>
          <a:xfrm>
            <a:off x="10977049" y="5128139"/>
            <a:ext cx="1133175" cy="495764"/>
          </a:xfrm>
          <a:prstGeom prst="rect">
            <a:avLst/>
          </a:prstGeom>
        </p:spPr>
      </p:pic>
      <p:sp>
        <p:nvSpPr>
          <p:cNvPr id="3" name="Rectangle 2">
            <a:extLst>
              <a:ext uri="{FF2B5EF4-FFF2-40B4-BE49-F238E27FC236}">
                <a16:creationId xmlns:a16="http://schemas.microsoft.com/office/drawing/2014/main" id="{8F7597B0-9779-EBBB-CDA9-F2B066DA023E}"/>
              </a:ext>
              <a:ext uri="{C183D7F6-B498-43B3-948B-1728B52AA6E4}">
                <adec:decorative xmlns:adec="http://schemas.microsoft.com/office/drawing/2017/decorative" val="1"/>
              </a:ext>
            </a:extLst>
          </p:cNvPr>
          <p:cNvSpPr/>
          <p:nvPr/>
        </p:nvSpPr>
        <p:spPr>
          <a:xfrm>
            <a:off x="0" y="5733906"/>
            <a:ext cx="12192000" cy="1124093"/>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C38FC05-A3F6-6989-71BB-E73D67BFE716}"/>
              </a:ext>
              <a:ext uri="{C183D7F6-B498-43B3-948B-1728B52AA6E4}">
                <adec:decorative xmlns:adec="http://schemas.microsoft.com/office/drawing/2017/decorative" val="1"/>
              </a:ext>
            </a:extLst>
          </p:cNvPr>
          <p:cNvSpPr/>
          <p:nvPr userDrawn="1"/>
        </p:nvSpPr>
        <p:spPr>
          <a:xfrm>
            <a:off x="0" y="5733906"/>
            <a:ext cx="12192000" cy="1124093"/>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50692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End-blac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05D359-7029-C74B-8048-D1347E3FF64A}"/>
              </a:ext>
              <a:ext uri="{C183D7F6-B498-43B3-948B-1728B52AA6E4}">
                <adec:decorative xmlns:adec="http://schemas.microsoft.com/office/drawing/2017/decorative" val="1"/>
              </a:ext>
            </a:extLst>
          </p:cNvPr>
          <p:cNvSpPr/>
          <p:nvPr/>
        </p:nvSpPr>
        <p:spPr>
          <a:xfrm>
            <a:off x="0" y="-9939"/>
            <a:ext cx="12192000" cy="6858000"/>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8DEFCB-76DD-8C96-B6DC-4040B702ADC1}"/>
              </a:ext>
            </a:extLst>
          </p:cNvPr>
          <p:cNvSpPr>
            <a:spLocks noGrp="1"/>
          </p:cNvSpPr>
          <p:nvPr>
            <p:ph type="title" hasCustomPrompt="1"/>
          </p:nvPr>
        </p:nvSpPr>
        <p:spPr>
          <a:xfrm>
            <a:off x="0" y="-201325"/>
            <a:ext cx="10668000" cy="191386"/>
          </a:xfrm>
        </p:spPr>
        <p:txBody>
          <a:bodyPr>
            <a:normAutofit/>
          </a:bodyPr>
          <a:lstStyle>
            <a:lvl1pPr>
              <a:defRPr sz="1200" b="0" i="0">
                <a:latin typeface="Red Hat Display" panose="02010303040201060303" pitchFamily="2" charset="0"/>
                <a:ea typeface="Red Hat Display" panose="02010303040201060303" pitchFamily="2" charset="0"/>
                <a:cs typeface="Red Hat Display" panose="02010303040201060303" pitchFamily="2" charset="0"/>
              </a:defRPr>
            </a:lvl1pPr>
          </a:lstStyle>
          <a:p>
            <a:r>
              <a:rPr lang="en-US" dirty="0"/>
              <a:t>Black Closing Slide</a:t>
            </a:r>
          </a:p>
        </p:txBody>
      </p:sp>
      <p:pic>
        <p:nvPicPr>
          <p:cNvPr id="5" name="Picture 4" descr="University of Wisconsin Sea Grant logo in white text on a gray background">
            <a:extLst>
              <a:ext uri="{FF2B5EF4-FFF2-40B4-BE49-F238E27FC236}">
                <a16:creationId xmlns:a16="http://schemas.microsoft.com/office/drawing/2014/main" id="{2125341B-9FCD-D414-3259-5849E1198405}"/>
              </a:ext>
            </a:extLst>
          </p:cNvPr>
          <p:cNvPicPr>
            <a:picLocks noChangeAspect="1"/>
          </p:cNvPicPr>
          <p:nvPr/>
        </p:nvPicPr>
        <p:blipFill>
          <a:blip r:embed="rId2"/>
          <a:srcRect/>
          <a:stretch/>
        </p:blipFill>
        <p:spPr>
          <a:xfrm>
            <a:off x="5161548" y="2639930"/>
            <a:ext cx="2139741" cy="1872275"/>
          </a:xfrm>
          <a:prstGeom prst="rect">
            <a:avLst/>
          </a:prstGeom>
        </p:spPr>
      </p:pic>
      <p:sp>
        <p:nvSpPr>
          <p:cNvPr id="3" name="Rectangle 2">
            <a:extLst>
              <a:ext uri="{FF2B5EF4-FFF2-40B4-BE49-F238E27FC236}">
                <a16:creationId xmlns:a16="http://schemas.microsoft.com/office/drawing/2014/main" id="{020E9614-33FD-1A33-FE78-8A8A0EE59EAF}"/>
              </a:ext>
              <a:ext uri="{C183D7F6-B498-43B3-948B-1728B52AA6E4}">
                <adec:decorative xmlns:adec="http://schemas.microsoft.com/office/drawing/2017/decorative" val="1"/>
              </a:ext>
            </a:extLst>
          </p:cNvPr>
          <p:cNvSpPr/>
          <p:nvPr/>
        </p:nvSpPr>
        <p:spPr>
          <a:xfrm>
            <a:off x="0" y="-9939"/>
            <a:ext cx="12192000" cy="6858000"/>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University of Wisconsin Sea Grant logo in white text on a gray background">
            <a:extLst>
              <a:ext uri="{FF2B5EF4-FFF2-40B4-BE49-F238E27FC236}">
                <a16:creationId xmlns:a16="http://schemas.microsoft.com/office/drawing/2014/main" id="{24B8EF2D-74F0-E6AA-DB81-BDDBC83867E5}"/>
              </a:ext>
            </a:extLst>
          </p:cNvPr>
          <p:cNvPicPr>
            <a:picLocks noChangeAspect="1"/>
          </p:cNvPicPr>
          <p:nvPr/>
        </p:nvPicPr>
        <p:blipFill>
          <a:blip r:embed="rId2"/>
          <a:srcRect/>
          <a:stretch/>
        </p:blipFill>
        <p:spPr>
          <a:xfrm>
            <a:off x="5161548" y="2639930"/>
            <a:ext cx="2139741" cy="1872275"/>
          </a:xfrm>
          <a:prstGeom prst="rect">
            <a:avLst/>
          </a:prstGeom>
        </p:spPr>
      </p:pic>
      <p:sp>
        <p:nvSpPr>
          <p:cNvPr id="7" name="Rectangle 6">
            <a:extLst>
              <a:ext uri="{FF2B5EF4-FFF2-40B4-BE49-F238E27FC236}">
                <a16:creationId xmlns:a16="http://schemas.microsoft.com/office/drawing/2014/main" id="{C8885DBC-0C28-35C9-CA2E-A9EA1A391544}"/>
              </a:ext>
              <a:ext uri="{C183D7F6-B498-43B3-948B-1728B52AA6E4}">
                <adec:decorative xmlns:adec="http://schemas.microsoft.com/office/drawing/2017/decorative" val="1"/>
              </a:ext>
            </a:extLst>
          </p:cNvPr>
          <p:cNvSpPr/>
          <p:nvPr userDrawn="1"/>
        </p:nvSpPr>
        <p:spPr>
          <a:xfrm>
            <a:off x="0" y="-9939"/>
            <a:ext cx="12192000" cy="6858000"/>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University of Wisconsin Sea Grant logo in white text on a gray background">
            <a:extLst>
              <a:ext uri="{FF2B5EF4-FFF2-40B4-BE49-F238E27FC236}">
                <a16:creationId xmlns:a16="http://schemas.microsoft.com/office/drawing/2014/main" id="{3D6060F8-FDFA-9B03-AFCE-6827E3C05527}"/>
              </a:ext>
            </a:extLst>
          </p:cNvPr>
          <p:cNvPicPr>
            <a:picLocks noChangeAspect="1"/>
          </p:cNvPicPr>
          <p:nvPr userDrawn="1"/>
        </p:nvPicPr>
        <p:blipFill>
          <a:blip r:embed="rId2"/>
          <a:srcRect/>
          <a:stretch/>
        </p:blipFill>
        <p:spPr>
          <a:xfrm>
            <a:off x="5161548" y="2639930"/>
            <a:ext cx="2139741" cy="1872275"/>
          </a:xfrm>
          <a:prstGeom prst="rect">
            <a:avLst/>
          </a:prstGeom>
        </p:spPr>
      </p:pic>
    </p:spTree>
    <p:extLst>
      <p:ext uri="{BB962C8B-B14F-4D97-AF65-F5344CB8AC3E}">
        <p14:creationId xmlns:p14="http://schemas.microsoft.com/office/powerpoint/2010/main" val="36527317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1_End-blac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05D359-7029-C74B-8048-D1347E3FF64A}"/>
              </a:ext>
              <a:ext uri="{C183D7F6-B498-43B3-948B-1728B52AA6E4}">
                <adec:decorative xmlns:adec="http://schemas.microsoft.com/office/drawing/2017/decorative" val="1"/>
              </a:ext>
            </a:extLst>
          </p:cNvPr>
          <p:cNvSpPr/>
          <p:nvPr/>
        </p:nvSpPr>
        <p:spPr>
          <a:xfrm>
            <a:off x="0" y="-9939"/>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8DEFCB-76DD-8C96-B6DC-4040B702ADC1}"/>
              </a:ext>
            </a:extLst>
          </p:cNvPr>
          <p:cNvSpPr>
            <a:spLocks noGrp="1"/>
          </p:cNvSpPr>
          <p:nvPr>
            <p:ph type="title" hasCustomPrompt="1"/>
          </p:nvPr>
        </p:nvSpPr>
        <p:spPr>
          <a:xfrm>
            <a:off x="0" y="-201325"/>
            <a:ext cx="10668000" cy="191386"/>
          </a:xfrm>
        </p:spPr>
        <p:txBody>
          <a:bodyPr>
            <a:normAutofit/>
          </a:bodyPr>
          <a:lstStyle>
            <a:lvl1pPr>
              <a:defRPr sz="1200" b="0" i="0">
                <a:latin typeface="Red Hat Display" panose="02010303040201060303" pitchFamily="2" charset="0"/>
                <a:ea typeface="Red Hat Display" panose="02010303040201060303" pitchFamily="2" charset="0"/>
                <a:cs typeface="Red Hat Display" panose="02010303040201060303" pitchFamily="2" charset="0"/>
              </a:defRPr>
            </a:lvl1pPr>
          </a:lstStyle>
          <a:p>
            <a:r>
              <a:rPr lang="en-US" b="1" dirty="0">
                <a:solidFill>
                  <a:srgbClr val="181818"/>
                </a:solidFill>
                <a:effectLst/>
                <a:latin typeface="Arial" panose="020B0604020202020204" pitchFamily="34" charset="0"/>
              </a:rPr>
              <a:t>White Closing Slide</a:t>
            </a:r>
            <a:endParaRPr lang="en-US" dirty="0">
              <a:solidFill>
                <a:srgbClr val="181818"/>
              </a:solidFill>
              <a:effectLst/>
              <a:latin typeface="Arial" panose="020B0604020202020204" pitchFamily="34" charset="0"/>
            </a:endParaRPr>
          </a:p>
        </p:txBody>
      </p:sp>
      <p:pic>
        <p:nvPicPr>
          <p:cNvPr id="5" name="Picture 4" descr="University of Wisconsin Sea Grant logo in white text on an orange background">
            <a:extLst>
              <a:ext uri="{FF2B5EF4-FFF2-40B4-BE49-F238E27FC236}">
                <a16:creationId xmlns:a16="http://schemas.microsoft.com/office/drawing/2014/main" id="{2125341B-9FCD-D414-3259-5849E1198405}"/>
              </a:ext>
            </a:extLst>
          </p:cNvPr>
          <p:cNvPicPr>
            <a:picLocks noChangeAspect="1"/>
          </p:cNvPicPr>
          <p:nvPr/>
        </p:nvPicPr>
        <p:blipFill>
          <a:blip r:embed="rId2"/>
          <a:srcRect/>
          <a:stretch/>
        </p:blipFill>
        <p:spPr>
          <a:xfrm>
            <a:off x="5295281" y="2639930"/>
            <a:ext cx="1872275" cy="1872275"/>
          </a:xfrm>
          <a:prstGeom prst="rect">
            <a:avLst/>
          </a:prstGeom>
        </p:spPr>
      </p:pic>
      <p:sp>
        <p:nvSpPr>
          <p:cNvPr id="3" name="Rectangle 2">
            <a:extLst>
              <a:ext uri="{FF2B5EF4-FFF2-40B4-BE49-F238E27FC236}">
                <a16:creationId xmlns:a16="http://schemas.microsoft.com/office/drawing/2014/main" id="{BD7EDD83-5CB3-01A6-25AC-573FEF3A086D}"/>
              </a:ext>
              <a:ext uri="{C183D7F6-B498-43B3-948B-1728B52AA6E4}">
                <adec:decorative xmlns:adec="http://schemas.microsoft.com/office/drawing/2017/decorative" val="1"/>
              </a:ext>
            </a:extLst>
          </p:cNvPr>
          <p:cNvSpPr/>
          <p:nvPr/>
        </p:nvSpPr>
        <p:spPr>
          <a:xfrm>
            <a:off x="0" y="-9939"/>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University of Wisconsin Sea Grant logo in white text on an orange background">
            <a:extLst>
              <a:ext uri="{FF2B5EF4-FFF2-40B4-BE49-F238E27FC236}">
                <a16:creationId xmlns:a16="http://schemas.microsoft.com/office/drawing/2014/main" id="{55DB2A53-E213-BE24-3E97-E376C1B9DF7F}"/>
              </a:ext>
            </a:extLst>
          </p:cNvPr>
          <p:cNvPicPr>
            <a:picLocks noChangeAspect="1"/>
          </p:cNvPicPr>
          <p:nvPr/>
        </p:nvPicPr>
        <p:blipFill>
          <a:blip r:embed="rId2"/>
          <a:srcRect/>
          <a:stretch/>
        </p:blipFill>
        <p:spPr>
          <a:xfrm>
            <a:off x="5295281" y="2639930"/>
            <a:ext cx="1872275" cy="1872275"/>
          </a:xfrm>
          <a:prstGeom prst="rect">
            <a:avLst/>
          </a:prstGeom>
        </p:spPr>
      </p:pic>
      <p:sp>
        <p:nvSpPr>
          <p:cNvPr id="7" name="Rectangle 6">
            <a:extLst>
              <a:ext uri="{FF2B5EF4-FFF2-40B4-BE49-F238E27FC236}">
                <a16:creationId xmlns:a16="http://schemas.microsoft.com/office/drawing/2014/main" id="{762A8E81-0AC3-ED8C-52C7-46A99078F1EA}"/>
              </a:ext>
              <a:ext uri="{C183D7F6-B498-43B3-948B-1728B52AA6E4}">
                <adec:decorative xmlns:adec="http://schemas.microsoft.com/office/drawing/2017/decorative" val="1"/>
              </a:ext>
            </a:extLst>
          </p:cNvPr>
          <p:cNvSpPr/>
          <p:nvPr userDrawn="1"/>
        </p:nvSpPr>
        <p:spPr>
          <a:xfrm>
            <a:off x="0" y="-9939"/>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University of Wisconsin Sea Grant logo in white text on an orange background">
            <a:extLst>
              <a:ext uri="{FF2B5EF4-FFF2-40B4-BE49-F238E27FC236}">
                <a16:creationId xmlns:a16="http://schemas.microsoft.com/office/drawing/2014/main" id="{FFAECA53-E680-1207-79CB-7A5EFB7E1F11}"/>
              </a:ext>
            </a:extLst>
          </p:cNvPr>
          <p:cNvPicPr>
            <a:picLocks noChangeAspect="1"/>
          </p:cNvPicPr>
          <p:nvPr userDrawn="1"/>
        </p:nvPicPr>
        <p:blipFill>
          <a:blip r:embed="rId2"/>
          <a:srcRect/>
          <a:stretch/>
        </p:blipFill>
        <p:spPr>
          <a:xfrm>
            <a:off x="5295281" y="2639930"/>
            <a:ext cx="1872275" cy="1872275"/>
          </a:xfrm>
          <a:prstGeom prst="rect">
            <a:avLst/>
          </a:prstGeom>
        </p:spPr>
      </p:pic>
    </p:spTree>
    <p:extLst>
      <p:ext uri="{BB962C8B-B14F-4D97-AF65-F5344CB8AC3E}">
        <p14:creationId xmlns:p14="http://schemas.microsoft.com/office/powerpoint/2010/main" val="5196909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_Title Slide_light">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91AB265-C0D2-A543-B156-B0221787BF01}"/>
              </a:ext>
              <a:ext uri="{C183D7F6-B498-43B3-948B-1728B52AA6E4}">
                <adec:decorative xmlns:adec="http://schemas.microsoft.com/office/drawing/2017/decorative" val="1"/>
              </a:ext>
            </a:extLst>
          </p:cNvPr>
          <p:cNvSpPr/>
          <p:nvPr/>
        </p:nvSpPr>
        <p:spPr>
          <a:xfrm>
            <a:off x="0" y="5733906"/>
            <a:ext cx="12192000" cy="1124093"/>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0">
            <a:extLst>
              <a:ext uri="{FF2B5EF4-FFF2-40B4-BE49-F238E27FC236}">
                <a16:creationId xmlns:a16="http://schemas.microsoft.com/office/drawing/2014/main" id="{BB10240F-B4BA-0448-B9CB-BAB80DBF6BF3}"/>
              </a:ext>
            </a:extLst>
          </p:cNvPr>
          <p:cNvSpPr>
            <a:spLocks noGrp="1"/>
          </p:cNvSpPr>
          <p:nvPr>
            <p:ph type="body" sz="quarter" idx="12" hasCustomPrompt="1"/>
          </p:nvPr>
        </p:nvSpPr>
        <p:spPr>
          <a:xfrm>
            <a:off x="851889" y="3320267"/>
            <a:ext cx="8334246" cy="701877"/>
          </a:xfrm>
        </p:spPr>
        <p:txBody>
          <a:bodyPr anchor="t">
            <a:noAutofit/>
          </a:bodyPr>
          <a:lstStyle>
            <a:lvl1pPr marL="0" indent="0">
              <a:buNone/>
              <a:defRPr sz="2300">
                <a:solidFill>
                  <a:schemeClr val="tx1">
                    <a:lumMod val="75000"/>
                    <a:lumOff val="25000"/>
                  </a:schemeClr>
                </a:solidFill>
              </a:defRPr>
            </a:lvl1pPr>
          </a:lstStyle>
          <a:p>
            <a:pPr lvl="0"/>
            <a:r>
              <a:rPr lang="en-US" dirty="0"/>
              <a:t>Insert subtitle, date or other important information, not to exceed two lines </a:t>
            </a:r>
          </a:p>
        </p:txBody>
      </p:sp>
      <p:sp>
        <p:nvSpPr>
          <p:cNvPr id="13" name="Text Placeholder 10">
            <a:extLst>
              <a:ext uri="{FF2B5EF4-FFF2-40B4-BE49-F238E27FC236}">
                <a16:creationId xmlns:a16="http://schemas.microsoft.com/office/drawing/2014/main" id="{254FFE49-5199-9649-BB93-1060548611E9}"/>
              </a:ext>
            </a:extLst>
          </p:cNvPr>
          <p:cNvSpPr>
            <a:spLocks noGrp="1"/>
          </p:cNvSpPr>
          <p:nvPr>
            <p:ph type="body" sz="quarter" idx="13" hasCustomPrompt="1"/>
          </p:nvPr>
        </p:nvSpPr>
        <p:spPr>
          <a:xfrm>
            <a:off x="851889" y="5953913"/>
            <a:ext cx="10311412" cy="523088"/>
          </a:xfrm>
        </p:spPr>
        <p:txBody>
          <a:bodyPr anchor="t" anchorCtr="0">
            <a:normAutofit/>
          </a:bodyPr>
          <a:lstStyle>
            <a:lvl1pPr marL="0" indent="0">
              <a:buNone/>
              <a:defRPr sz="1800" b="1">
                <a:solidFill>
                  <a:schemeClr val="bg1"/>
                </a:solidFill>
              </a:defRPr>
            </a:lvl1pPr>
          </a:lstStyle>
          <a:p>
            <a:pPr lvl="0"/>
            <a:r>
              <a:rPr lang="en-US" dirty="0"/>
              <a:t>Insert name, position</a:t>
            </a:r>
          </a:p>
        </p:txBody>
      </p:sp>
      <p:sp>
        <p:nvSpPr>
          <p:cNvPr id="2" name="Title 1">
            <a:extLst>
              <a:ext uri="{FF2B5EF4-FFF2-40B4-BE49-F238E27FC236}">
                <a16:creationId xmlns:a16="http://schemas.microsoft.com/office/drawing/2014/main" id="{47238E82-F276-E142-E87C-5EDAC740601E}"/>
              </a:ext>
            </a:extLst>
          </p:cNvPr>
          <p:cNvSpPr>
            <a:spLocks noGrp="1"/>
          </p:cNvSpPr>
          <p:nvPr>
            <p:ph type="title" hasCustomPrompt="1"/>
          </p:nvPr>
        </p:nvSpPr>
        <p:spPr>
          <a:xfrm>
            <a:off x="851888" y="905690"/>
            <a:ext cx="8334246" cy="2106570"/>
          </a:xfrm>
        </p:spPr>
        <p:txBody>
          <a:bodyPr rIns="91440">
            <a:normAutofit/>
          </a:bodyPr>
          <a:lstStyle>
            <a:lvl1pPr>
              <a:defRPr sz="4200" b="1" i="0">
                <a:solidFill>
                  <a:schemeClr val="tx1">
                    <a:lumMod val="90000"/>
                    <a:lumOff val="10000"/>
                  </a:schemeClr>
                </a:solidFill>
                <a:latin typeface="+mj-lt"/>
                <a:ea typeface="Red Hat Display" panose="02010303040201060303" pitchFamily="2" charset="0"/>
                <a:cs typeface="Red Hat Display" panose="02010303040201060303" pitchFamily="2" charset="0"/>
              </a:defRPr>
            </a:lvl1pPr>
          </a:lstStyle>
          <a:p>
            <a:r>
              <a:rPr lang="en-US" dirty="0"/>
              <a:t>Insert slide title in title or sentence case</a:t>
            </a:r>
          </a:p>
        </p:txBody>
      </p:sp>
      <p:sp>
        <p:nvSpPr>
          <p:cNvPr id="3" name="Rectangle 2">
            <a:extLst>
              <a:ext uri="{FF2B5EF4-FFF2-40B4-BE49-F238E27FC236}">
                <a16:creationId xmlns:a16="http://schemas.microsoft.com/office/drawing/2014/main" id="{1BED399B-20A2-7799-2E29-1F4D77314A9C}"/>
              </a:ext>
              <a:ext uri="{C183D7F6-B498-43B3-948B-1728B52AA6E4}">
                <adec:decorative xmlns:adec="http://schemas.microsoft.com/office/drawing/2017/decorative" val="1"/>
              </a:ext>
            </a:extLst>
          </p:cNvPr>
          <p:cNvSpPr/>
          <p:nvPr userDrawn="1"/>
        </p:nvSpPr>
        <p:spPr>
          <a:xfrm>
            <a:off x="0" y="5733906"/>
            <a:ext cx="12192000" cy="1124093"/>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12747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Title Slide_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B1C6F3-8D05-7245-98E0-6A89EF37B52B}"/>
              </a:ext>
              <a:ext uri="{C183D7F6-B498-43B3-948B-1728B52AA6E4}">
                <adec:decorative xmlns:adec="http://schemas.microsoft.com/office/drawing/2017/decorative" val="1"/>
              </a:ext>
            </a:extLst>
          </p:cNvPr>
          <p:cNvSpPr/>
          <p:nvPr/>
        </p:nvSpPr>
        <p:spPr>
          <a:xfrm>
            <a:off x="0" y="0"/>
            <a:ext cx="12192000" cy="5733906"/>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E7B0E5A4-57E2-7602-491D-37B816FD39FE}"/>
              </a:ext>
            </a:extLst>
          </p:cNvPr>
          <p:cNvSpPr>
            <a:spLocks noGrp="1"/>
          </p:cNvSpPr>
          <p:nvPr>
            <p:ph type="title" hasCustomPrompt="1"/>
          </p:nvPr>
        </p:nvSpPr>
        <p:spPr>
          <a:xfrm>
            <a:off x="851888" y="905690"/>
            <a:ext cx="8334246" cy="2106570"/>
          </a:xfrm>
        </p:spPr>
        <p:txBody>
          <a:bodyPr rIns="91440">
            <a:normAutofit/>
          </a:bodyPr>
          <a:lstStyle>
            <a:lvl1pPr>
              <a:defRPr sz="4200" b="1" i="0">
                <a:solidFill>
                  <a:schemeClr val="bg1"/>
                </a:solidFill>
                <a:latin typeface="+mj-lt"/>
                <a:ea typeface="Red Hat Display" panose="02010303040201060303" pitchFamily="2" charset="0"/>
                <a:cs typeface="Red Hat Display" panose="02010303040201060303" pitchFamily="2" charset="0"/>
              </a:defRPr>
            </a:lvl1pPr>
          </a:lstStyle>
          <a:p>
            <a:r>
              <a:rPr lang="en-US" dirty="0"/>
              <a:t>Insert slide title in title or sentence case</a:t>
            </a:r>
          </a:p>
        </p:txBody>
      </p:sp>
      <p:sp>
        <p:nvSpPr>
          <p:cNvPr id="12" name="Text Placeholder 10">
            <a:extLst>
              <a:ext uri="{FF2B5EF4-FFF2-40B4-BE49-F238E27FC236}">
                <a16:creationId xmlns:a16="http://schemas.microsoft.com/office/drawing/2014/main" id="{BB10240F-B4BA-0448-B9CB-BAB80DBF6BF3}"/>
              </a:ext>
            </a:extLst>
          </p:cNvPr>
          <p:cNvSpPr>
            <a:spLocks noGrp="1"/>
          </p:cNvSpPr>
          <p:nvPr>
            <p:ph type="body" sz="quarter" idx="12" hasCustomPrompt="1"/>
          </p:nvPr>
        </p:nvSpPr>
        <p:spPr>
          <a:xfrm>
            <a:off x="851889" y="3316288"/>
            <a:ext cx="8334246" cy="701877"/>
          </a:xfrm>
        </p:spPr>
        <p:txBody>
          <a:bodyPr anchor="t">
            <a:noAutofit/>
          </a:bodyPr>
          <a:lstStyle>
            <a:lvl1pPr marL="0" indent="0">
              <a:buNone/>
              <a:defRPr sz="2300">
                <a:solidFill>
                  <a:schemeClr val="tx1">
                    <a:lumMod val="25000"/>
                    <a:lumOff val="75000"/>
                  </a:schemeClr>
                </a:solidFill>
              </a:defRPr>
            </a:lvl1pPr>
          </a:lstStyle>
          <a:p>
            <a:pPr lvl="0"/>
            <a:r>
              <a:rPr lang="en-US" dirty="0"/>
              <a:t>Insert subtitle, date or other important information, not to exceed two lines </a:t>
            </a:r>
          </a:p>
        </p:txBody>
      </p:sp>
      <p:sp>
        <p:nvSpPr>
          <p:cNvPr id="13" name="Text Placeholder 10">
            <a:extLst>
              <a:ext uri="{FF2B5EF4-FFF2-40B4-BE49-F238E27FC236}">
                <a16:creationId xmlns:a16="http://schemas.microsoft.com/office/drawing/2014/main" id="{254FFE49-5199-9649-BB93-1060548611E9}"/>
              </a:ext>
            </a:extLst>
          </p:cNvPr>
          <p:cNvSpPr>
            <a:spLocks noGrp="1"/>
          </p:cNvSpPr>
          <p:nvPr>
            <p:ph type="body" sz="quarter" idx="13" hasCustomPrompt="1"/>
          </p:nvPr>
        </p:nvSpPr>
        <p:spPr>
          <a:xfrm>
            <a:off x="851889" y="5953913"/>
            <a:ext cx="10311412" cy="523088"/>
          </a:xfrm>
        </p:spPr>
        <p:txBody>
          <a:bodyPr anchor="t" anchorCtr="0">
            <a:normAutofit/>
          </a:bodyPr>
          <a:lstStyle>
            <a:lvl1pPr marL="0" indent="0">
              <a:buNone/>
              <a:defRPr sz="1800" b="1">
                <a:solidFill>
                  <a:schemeClr val="tx1">
                    <a:lumMod val="90000"/>
                    <a:lumOff val="10000"/>
                  </a:schemeClr>
                </a:solidFill>
              </a:defRPr>
            </a:lvl1pPr>
          </a:lstStyle>
          <a:p>
            <a:pPr lvl="0"/>
            <a:r>
              <a:rPr lang="en-US" dirty="0"/>
              <a:t>Insert name, position</a:t>
            </a:r>
          </a:p>
        </p:txBody>
      </p:sp>
      <p:pic>
        <p:nvPicPr>
          <p:cNvPr id="4" name="Picture 3" descr="University of Wisconsin Sea Grant logo in white text on an orange background">
            <a:extLst>
              <a:ext uri="{FF2B5EF4-FFF2-40B4-BE49-F238E27FC236}">
                <a16:creationId xmlns:a16="http://schemas.microsoft.com/office/drawing/2014/main" id="{C2B0DF0E-5B1F-B83E-A1C9-E064B44E0AAE}"/>
              </a:ext>
            </a:extLst>
          </p:cNvPr>
          <p:cNvPicPr>
            <a:picLocks noChangeAspect="1"/>
          </p:cNvPicPr>
          <p:nvPr/>
        </p:nvPicPr>
        <p:blipFill>
          <a:blip r:embed="rId2"/>
          <a:srcRect/>
          <a:stretch/>
        </p:blipFill>
        <p:spPr>
          <a:xfrm>
            <a:off x="10788541" y="0"/>
            <a:ext cx="1155700" cy="1155700"/>
          </a:xfrm>
          <a:prstGeom prst="rect">
            <a:avLst/>
          </a:prstGeom>
        </p:spPr>
      </p:pic>
      <p:sp>
        <p:nvSpPr>
          <p:cNvPr id="5" name="Rectangle 4">
            <a:extLst>
              <a:ext uri="{FF2B5EF4-FFF2-40B4-BE49-F238E27FC236}">
                <a16:creationId xmlns:a16="http://schemas.microsoft.com/office/drawing/2014/main" id="{204A3363-DA20-7356-535C-A57C1297B4D4}"/>
              </a:ext>
              <a:ext uri="{C183D7F6-B498-43B3-948B-1728B52AA6E4}">
                <adec:decorative xmlns:adec="http://schemas.microsoft.com/office/drawing/2017/decorative" val="1"/>
              </a:ext>
            </a:extLst>
          </p:cNvPr>
          <p:cNvSpPr/>
          <p:nvPr userDrawn="1"/>
        </p:nvSpPr>
        <p:spPr>
          <a:xfrm>
            <a:off x="0" y="0"/>
            <a:ext cx="12192000" cy="5733906"/>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University of Wisconsin Sea Grant logo in white text on an orange background">
            <a:extLst>
              <a:ext uri="{FF2B5EF4-FFF2-40B4-BE49-F238E27FC236}">
                <a16:creationId xmlns:a16="http://schemas.microsoft.com/office/drawing/2014/main" id="{74A13242-C482-7EDD-55E6-F76ABDFF2D72}"/>
              </a:ext>
            </a:extLst>
          </p:cNvPr>
          <p:cNvPicPr>
            <a:picLocks noChangeAspect="1"/>
          </p:cNvPicPr>
          <p:nvPr userDrawn="1"/>
        </p:nvPicPr>
        <p:blipFill>
          <a:blip r:embed="rId2"/>
          <a:srcRect/>
          <a:stretch/>
        </p:blipFill>
        <p:spPr>
          <a:xfrm>
            <a:off x="10788541" y="0"/>
            <a:ext cx="1155700" cy="1155700"/>
          </a:xfrm>
          <a:prstGeom prst="rect">
            <a:avLst/>
          </a:prstGeom>
        </p:spPr>
      </p:pic>
    </p:spTree>
    <p:extLst>
      <p:ext uri="{BB962C8B-B14F-4D97-AF65-F5344CB8AC3E}">
        <p14:creationId xmlns:p14="http://schemas.microsoft.com/office/powerpoint/2010/main" val="29532742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4_Title and Content_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F2F59-3D81-9C0B-CDB4-B5F8B5CE84E5}"/>
              </a:ext>
            </a:extLst>
          </p:cNvPr>
          <p:cNvSpPr>
            <a:spLocks noGrp="1"/>
          </p:cNvSpPr>
          <p:nvPr>
            <p:ph type="title" hasCustomPrompt="1"/>
          </p:nvPr>
        </p:nvSpPr>
        <p:spPr/>
        <p:txBody>
          <a:bodyPr rIns="91440">
            <a:normAutofit/>
          </a:bodyPr>
          <a:lstStyle>
            <a:lvl1pPr>
              <a:defRPr sz="3400" b="1" i="0">
                <a:solidFill>
                  <a:schemeClr val="tx1">
                    <a:lumMod val="90000"/>
                    <a:lumOff val="10000"/>
                  </a:schemeClr>
                </a:solidFill>
                <a:latin typeface="+mj-lt"/>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5" name="Footer Placeholder 4"/>
          <p:cNvSpPr>
            <a:spLocks noGrp="1"/>
          </p:cNvSpPr>
          <p:nvPr>
            <p:ph type="ftr" sz="quarter" idx="11"/>
          </p:nvPr>
        </p:nvSpPr>
        <p:spPr/>
        <p:txBody>
          <a:bodyPr/>
          <a:lstStyle/>
          <a:p>
            <a:r>
              <a:rPr lang="en-US"/>
              <a:t>Coastal Processes Demonstration: The Wave Tank</a:t>
            </a:r>
            <a:endParaRPr lang="en-US" dirty="0"/>
          </a:p>
        </p:txBody>
      </p:sp>
      <p:sp>
        <p:nvSpPr>
          <p:cNvPr id="9" name="Content Placeholder 10">
            <a:extLst>
              <a:ext uri="{FF2B5EF4-FFF2-40B4-BE49-F238E27FC236}">
                <a16:creationId xmlns:a16="http://schemas.microsoft.com/office/drawing/2014/main" id="{7EB79CAC-A89D-DA61-2EA5-56E2A8994CF2}"/>
              </a:ext>
            </a:extLst>
          </p:cNvPr>
          <p:cNvSpPr>
            <a:spLocks noGrp="1"/>
          </p:cNvSpPr>
          <p:nvPr>
            <p:ph sz="quarter" idx="15" hasCustomPrompt="1"/>
          </p:nvPr>
        </p:nvSpPr>
        <p:spPr>
          <a:xfrm>
            <a:off x="1485900" y="1840447"/>
            <a:ext cx="9677400" cy="4446053"/>
          </a:xfrm>
        </p:spPr>
        <p:txBody>
          <a:bodyPr>
            <a:normAutofit/>
          </a:bodyPr>
          <a:lstStyle>
            <a:lvl1pPr marL="228600" indent="-228600">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
        <p:nvSpPr>
          <p:cNvPr id="13" name="Text Placeholder 12">
            <a:extLst>
              <a:ext uri="{FF2B5EF4-FFF2-40B4-BE49-F238E27FC236}">
                <a16:creationId xmlns:a16="http://schemas.microsoft.com/office/drawing/2014/main" id="{73A315EF-C99D-DF4A-94FC-CDB4F9DECBFE}"/>
              </a:ext>
            </a:extLst>
          </p:cNvPr>
          <p:cNvSpPr>
            <a:spLocks noGrp="1"/>
          </p:cNvSpPr>
          <p:nvPr>
            <p:ph type="body" sz="quarter" idx="14" hasCustomPrompt="1"/>
          </p:nvPr>
        </p:nvSpPr>
        <p:spPr>
          <a:xfrm>
            <a:off x="0" y="6498293"/>
            <a:ext cx="6697346" cy="352084"/>
          </a:xfrm>
          <a:solidFill>
            <a:srgbClr val="555556"/>
          </a:solidFill>
          <a:ln>
            <a:noFill/>
          </a:ln>
        </p:spPr>
        <p:txBody>
          <a:bodyPr wrap="none" lIns="274320" tIns="64008" rIns="182880" bIns="91440" anchor="ctr" anchorCtr="0">
            <a:sp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dirty="0"/>
              <a:t>Insert presentation topic or department/unit name (text box will expand to fit)</a:t>
            </a:r>
          </a:p>
        </p:txBody>
      </p:sp>
    </p:spTree>
    <p:extLst>
      <p:ext uri="{BB962C8B-B14F-4D97-AF65-F5344CB8AC3E}">
        <p14:creationId xmlns:p14="http://schemas.microsoft.com/office/powerpoint/2010/main" val="28315917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_Title and Content_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BE51D-BA97-2BBF-F3DF-C2B38B351A53}"/>
              </a:ext>
            </a:extLst>
          </p:cNvPr>
          <p:cNvSpPr>
            <a:spLocks noGrp="1"/>
          </p:cNvSpPr>
          <p:nvPr>
            <p:ph type="title" hasCustomPrompt="1"/>
          </p:nvPr>
        </p:nvSpPr>
        <p:spPr/>
        <p:txBody>
          <a:bodyPr rIns="91440">
            <a:normAutofit/>
          </a:bodyPr>
          <a:lstStyle>
            <a:lvl1pPr>
              <a:defRPr sz="3400" b="1" i="0">
                <a:solidFill>
                  <a:schemeClr val="tx1">
                    <a:lumMod val="90000"/>
                    <a:lumOff val="10000"/>
                  </a:schemeClr>
                </a:solidFill>
                <a:latin typeface="+mj-lt"/>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5" name="Footer Placeholder 4"/>
          <p:cNvSpPr>
            <a:spLocks noGrp="1"/>
          </p:cNvSpPr>
          <p:nvPr>
            <p:ph type="ftr" sz="quarter" idx="11"/>
          </p:nvPr>
        </p:nvSpPr>
        <p:spPr/>
        <p:txBody>
          <a:bodyPr/>
          <a:lstStyle/>
          <a:p>
            <a:r>
              <a:rPr lang="en-US"/>
              <a:t>Coastal Processes Demonstration: The Wave Tank</a:t>
            </a:r>
            <a:endParaRPr lang="en-US" dirty="0"/>
          </a:p>
        </p:txBody>
      </p:sp>
      <p:sp>
        <p:nvSpPr>
          <p:cNvPr id="11" name="Content Placeholder 10">
            <a:extLst>
              <a:ext uri="{FF2B5EF4-FFF2-40B4-BE49-F238E27FC236}">
                <a16:creationId xmlns:a16="http://schemas.microsoft.com/office/drawing/2014/main" id="{733615FB-E867-334E-BB0E-3B18A2659575}"/>
              </a:ext>
            </a:extLst>
          </p:cNvPr>
          <p:cNvSpPr>
            <a:spLocks noGrp="1"/>
          </p:cNvSpPr>
          <p:nvPr>
            <p:ph sz="quarter" idx="13" hasCustomPrompt="1"/>
          </p:nvPr>
        </p:nvSpPr>
        <p:spPr>
          <a:xfrm>
            <a:off x="1485900" y="1840447"/>
            <a:ext cx="4482548" cy="4446053"/>
          </a:xfrm>
        </p:spPr>
        <p:txBody>
          <a:bodyPr>
            <a:normAutofit/>
          </a:bodyPr>
          <a:lstStyle>
            <a:lvl1pPr marL="228600" indent="-228600">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
        <p:nvSpPr>
          <p:cNvPr id="13" name="Text Placeholder 12">
            <a:extLst>
              <a:ext uri="{FF2B5EF4-FFF2-40B4-BE49-F238E27FC236}">
                <a16:creationId xmlns:a16="http://schemas.microsoft.com/office/drawing/2014/main" id="{73A315EF-C99D-DF4A-94FC-CDB4F9DECBFE}"/>
              </a:ext>
            </a:extLst>
          </p:cNvPr>
          <p:cNvSpPr>
            <a:spLocks noGrp="1"/>
          </p:cNvSpPr>
          <p:nvPr>
            <p:ph type="body" sz="quarter" idx="14" hasCustomPrompt="1"/>
          </p:nvPr>
        </p:nvSpPr>
        <p:spPr>
          <a:xfrm>
            <a:off x="0" y="6498293"/>
            <a:ext cx="6697346" cy="352084"/>
          </a:xfrm>
          <a:solidFill>
            <a:srgbClr val="555556"/>
          </a:solidFill>
          <a:ln>
            <a:noFill/>
          </a:ln>
        </p:spPr>
        <p:txBody>
          <a:bodyPr wrap="none" lIns="274320" tIns="64008" rIns="182880" bIns="91440" anchor="ctr" anchorCtr="0">
            <a:sp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dirty="0"/>
              <a:t>Insert presentation topic or department/unit name (text box will expand to fit)</a:t>
            </a:r>
          </a:p>
        </p:txBody>
      </p:sp>
      <p:sp>
        <p:nvSpPr>
          <p:cNvPr id="8" name="Content Placeholder 10">
            <a:extLst>
              <a:ext uri="{FF2B5EF4-FFF2-40B4-BE49-F238E27FC236}">
                <a16:creationId xmlns:a16="http://schemas.microsoft.com/office/drawing/2014/main" id="{B0DEE38D-2FF0-2A49-A7D1-AF607FA3AB7A}"/>
              </a:ext>
            </a:extLst>
          </p:cNvPr>
          <p:cNvSpPr>
            <a:spLocks noGrp="1"/>
          </p:cNvSpPr>
          <p:nvPr>
            <p:ph sz="quarter" idx="15" hasCustomPrompt="1"/>
          </p:nvPr>
        </p:nvSpPr>
        <p:spPr>
          <a:xfrm>
            <a:off x="6223554" y="1840447"/>
            <a:ext cx="4939746" cy="4446053"/>
          </a:xfrm>
        </p:spPr>
        <p:txBody>
          <a:bodyPr>
            <a:normAutofit/>
          </a:bodyPr>
          <a:lstStyle>
            <a:lvl1pPr marL="228600" indent="-228600">
              <a:buClr>
                <a:schemeClr val="accent1"/>
              </a:buClr>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Tree>
    <p:extLst>
      <p:ext uri="{BB962C8B-B14F-4D97-AF65-F5344CB8AC3E}">
        <p14:creationId xmlns:p14="http://schemas.microsoft.com/office/powerpoint/2010/main" val="31638760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4_Title and Content_2 column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30764F-890A-1CEC-3771-52FEC8F9F850}"/>
              </a:ext>
              <a:ext uri="{C183D7F6-B498-43B3-948B-1728B52AA6E4}">
                <adec:decorative xmlns:adec="http://schemas.microsoft.com/office/drawing/2017/decorative" val="1"/>
              </a:ext>
            </a:extLst>
          </p:cNvPr>
          <p:cNvSpPr/>
          <p:nvPr/>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8BE51D-BA97-2BBF-F3DF-C2B38B351A53}"/>
              </a:ext>
            </a:extLst>
          </p:cNvPr>
          <p:cNvSpPr>
            <a:spLocks noGrp="1"/>
          </p:cNvSpPr>
          <p:nvPr>
            <p:ph type="title" hasCustomPrompt="1"/>
          </p:nvPr>
        </p:nvSpPr>
        <p:spPr/>
        <p:txBody>
          <a:bodyPr rIns="91440">
            <a:normAutofit/>
          </a:bodyPr>
          <a:lstStyle>
            <a:lvl1pPr>
              <a:defRPr sz="3400" b="1" i="0">
                <a:solidFill>
                  <a:schemeClr val="tx1">
                    <a:lumMod val="90000"/>
                    <a:lumOff val="10000"/>
                  </a:schemeClr>
                </a:solidFill>
                <a:latin typeface="+mj-lt"/>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5" name="Footer Placeholder 4"/>
          <p:cNvSpPr>
            <a:spLocks noGrp="1"/>
          </p:cNvSpPr>
          <p:nvPr>
            <p:ph type="ftr" sz="quarter" idx="11"/>
          </p:nvPr>
        </p:nvSpPr>
        <p:spPr/>
        <p:txBody>
          <a:bodyPr/>
          <a:lstStyle/>
          <a:p>
            <a:r>
              <a:rPr lang="en-US"/>
              <a:t>Coastal Processes Demonstration: The Wave Tank</a:t>
            </a:r>
            <a:endParaRPr lang="en-US" dirty="0"/>
          </a:p>
        </p:txBody>
      </p:sp>
      <p:sp>
        <p:nvSpPr>
          <p:cNvPr id="11" name="Content Placeholder 10">
            <a:extLst>
              <a:ext uri="{FF2B5EF4-FFF2-40B4-BE49-F238E27FC236}">
                <a16:creationId xmlns:a16="http://schemas.microsoft.com/office/drawing/2014/main" id="{733615FB-E867-334E-BB0E-3B18A2659575}"/>
              </a:ext>
            </a:extLst>
          </p:cNvPr>
          <p:cNvSpPr>
            <a:spLocks noGrp="1"/>
          </p:cNvSpPr>
          <p:nvPr>
            <p:ph sz="quarter" idx="13" hasCustomPrompt="1"/>
          </p:nvPr>
        </p:nvSpPr>
        <p:spPr>
          <a:xfrm>
            <a:off x="1485900" y="1840447"/>
            <a:ext cx="4482548" cy="4446053"/>
          </a:xfrm>
        </p:spPr>
        <p:txBody>
          <a:bodyPr>
            <a:normAutofit/>
          </a:bodyPr>
          <a:lstStyle>
            <a:lvl1pPr marL="228600" indent="-228600">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
        <p:nvSpPr>
          <p:cNvPr id="13" name="Text Placeholder 12">
            <a:extLst>
              <a:ext uri="{FF2B5EF4-FFF2-40B4-BE49-F238E27FC236}">
                <a16:creationId xmlns:a16="http://schemas.microsoft.com/office/drawing/2014/main" id="{73A315EF-C99D-DF4A-94FC-CDB4F9DECBFE}"/>
              </a:ext>
            </a:extLst>
          </p:cNvPr>
          <p:cNvSpPr>
            <a:spLocks noGrp="1"/>
          </p:cNvSpPr>
          <p:nvPr>
            <p:ph type="body" sz="quarter" idx="14" hasCustomPrompt="1"/>
          </p:nvPr>
        </p:nvSpPr>
        <p:spPr>
          <a:xfrm>
            <a:off x="0" y="6498293"/>
            <a:ext cx="6697346" cy="352084"/>
          </a:xfrm>
          <a:solidFill>
            <a:srgbClr val="555556"/>
          </a:solidFill>
          <a:ln>
            <a:noFill/>
          </a:ln>
        </p:spPr>
        <p:txBody>
          <a:bodyPr wrap="none" lIns="274320" tIns="64008" rIns="182880" bIns="91440" anchor="ctr" anchorCtr="0">
            <a:sp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dirty="0"/>
              <a:t>Insert presentation topic or department/unit name (text box will expand to fit)</a:t>
            </a:r>
          </a:p>
        </p:txBody>
      </p:sp>
      <p:sp>
        <p:nvSpPr>
          <p:cNvPr id="8" name="Content Placeholder 10">
            <a:extLst>
              <a:ext uri="{FF2B5EF4-FFF2-40B4-BE49-F238E27FC236}">
                <a16:creationId xmlns:a16="http://schemas.microsoft.com/office/drawing/2014/main" id="{B0DEE38D-2FF0-2A49-A7D1-AF607FA3AB7A}"/>
              </a:ext>
            </a:extLst>
          </p:cNvPr>
          <p:cNvSpPr>
            <a:spLocks noGrp="1"/>
          </p:cNvSpPr>
          <p:nvPr>
            <p:ph sz="quarter" idx="15" hasCustomPrompt="1"/>
          </p:nvPr>
        </p:nvSpPr>
        <p:spPr>
          <a:xfrm>
            <a:off x="6223554" y="1840447"/>
            <a:ext cx="4939746" cy="4446053"/>
          </a:xfrm>
        </p:spPr>
        <p:txBody>
          <a:bodyPr>
            <a:normAutofit/>
          </a:bodyPr>
          <a:lstStyle>
            <a:lvl1pPr marL="228600" indent="-228600">
              <a:buClr>
                <a:schemeClr val="accent1"/>
              </a:buClr>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
        <p:nvSpPr>
          <p:cNvPr id="4" name="Rectangle 3">
            <a:extLst>
              <a:ext uri="{FF2B5EF4-FFF2-40B4-BE49-F238E27FC236}">
                <a16:creationId xmlns:a16="http://schemas.microsoft.com/office/drawing/2014/main" id="{35DCBE58-6662-44AC-FFFB-290C51C89CDB}"/>
              </a:ext>
              <a:ext uri="{C183D7F6-B498-43B3-948B-1728B52AA6E4}">
                <adec:decorative xmlns:adec="http://schemas.microsoft.com/office/drawing/2017/decorative" val="1"/>
              </a:ext>
            </a:extLst>
          </p:cNvPr>
          <p:cNvSpPr/>
          <p:nvPr userDrawn="1"/>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99555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_Section Header_re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C912DB-E11B-3D4C-9D09-221D4E874712}"/>
              </a:ext>
              <a:ext uri="{C183D7F6-B498-43B3-948B-1728B52AA6E4}">
                <adec:decorative xmlns:adec="http://schemas.microsoft.com/office/drawing/2017/decorative" val="1"/>
              </a:ext>
            </a:extLst>
          </p:cNvPr>
          <p:cNvSpPr/>
          <p:nvPr/>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963DBCEB-EA83-B646-A716-9EAB713C5280}"/>
              </a:ext>
            </a:extLst>
          </p:cNvPr>
          <p:cNvSpPr>
            <a:spLocks noGrp="1"/>
          </p:cNvSpPr>
          <p:nvPr>
            <p:ph type="body" sz="quarter" idx="13" hasCustomPrompt="1"/>
          </p:nvPr>
        </p:nvSpPr>
        <p:spPr>
          <a:xfrm>
            <a:off x="1485900" y="4226928"/>
            <a:ext cx="5264150" cy="354459"/>
          </a:xfrm>
        </p:spPr>
        <p:txBody>
          <a:bodyPr>
            <a:noAutofit/>
          </a:bodyPr>
          <a:lstStyle>
            <a:lvl1pPr marL="0" indent="0">
              <a:buNone/>
              <a:defRPr sz="2300">
                <a:solidFill>
                  <a:schemeClr val="tx1"/>
                </a:solidFill>
              </a:defRPr>
            </a:lvl1pPr>
            <a:lvl2pPr>
              <a:defRPr sz="2100"/>
            </a:lvl2pPr>
            <a:lvl3pPr>
              <a:defRPr sz="2100"/>
            </a:lvl3pPr>
            <a:lvl4pPr>
              <a:defRPr sz="2100"/>
            </a:lvl4pPr>
            <a:lvl5pPr>
              <a:defRPr sz="2100"/>
            </a:lvl5pPr>
          </a:lstStyle>
          <a:p>
            <a:pPr lvl="0"/>
            <a:r>
              <a:rPr lang="en-US" dirty="0"/>
              <a:t>Insert subtitle if needed</a:t>
            </a:r>
          </a:p>
        </p:txBody>
      </p:sp>
      <p:sp>
        <p:nvSpPr>
          <p:cNvPr id="2" name="Title 1">
            <a:extLst>
              <a:ext uri="{FF2B5EF4-FFF2-40B4-BE49-F238E27FC236}">
                <a16:creationId xmlns:a16="http://schemas.microsoft.com/office/drawing/2014/main" id="{989C382C-FEDF-9251-E54F-141B8D2101FA}"/>
              </a:ext>
            </a:extLst>
          </p:cNvPr>
          <p:cNvSpPr>
            <a:spLocks noGrp="1"/>
          </p:cNvSpPr>
          <p:nvPr>
            <p:ph type="title" hasCustomPrompt="1"/>
          </p:nvPr>
        </p:nvSpPr>
        <p:spPr>
          <a:xfrm>
            <a:off x="1485900" y="2514600"/>
            <a:ext cx="8279202" cy="1367286"/>
          </a:xfrm>
        </p:spPr>
        <p:txBody>
          <a:bodyPr rIns="91440">
            <a:normAutofit/>
          </a:bodyPr>
          <a:lstStyle>
            <a:lvl1pPr>
              <a:defRPr sz="4000">
                <a:solidFill>
                  <a:schemeClr val="tx1"/>
                </a:solidFill>
              </a:defRPr>
            </a:lvl1pPr>
          </a:lstStyle>
          <a:p>
            <a:r>
              <a:rPr lang="en-US" dirty="0"/>
              <a:t>Insert section header slide title</a:t>
            </a:r>
          </a:p>
        </p:txBody>
      </p:sp>
      <p:sp>
        <p:nvSpPr>
          <p:cNvPr id="3" name="Rectangle 2">
            <a:extLst>
              <a:ext uri="{FF2B5EF4-FFF2-40B4-BE49-F238E27FC236}">
                <a16:creationId xmlns:a16="http://schemas.microsoft.com/office/drawing/2014/main" id="{9FC0748B-B7DB-1756-005E-AB916F601033}"/>
              </a:ext>
              <a:ext uri="{C183D7F6-B498-43B3-948B-1728B52AA6E4}">
                <adec:decorative xmlns:adec="http://schemas.microsoft.com/office/drawing/2017/decorative" val="1"/>
              </a:ext>
            </a:extLst>
          </p:cNvPr>
          <p:cNvSpPr/>
          <p:nvPr userDrawn="1"/>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01108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_Section Header_re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C912DB-E11B-3D4C-9D09-221D4E874712}"/>
              </a:ext>
              <a:ext uri="{C183D7F6-B498-43B3-948B-1728B52AA6E4}">
                <adec:decorative xmlns:adec="http://schemas.microsoft.com/office/drawing/2017/decorative" val="1"/>
              </a:ext>
            </a:extLst>
          </p:cNvPr>
          <p:cNvSpPr/>
          <p:nvPr/>
        </p:nvSpPr>
        <p:spPr>
          <a:xfrm>
            <a:off x="0" y="0"/>
            <a:ext cx="12192000" cy="6849766"/>
          </a:xfrm>
          <a:prstGeom prst="rect">
            <a:avLst/>
          </a:prstGeom>
          <a:solidFill>
            <a:srgbClr val="005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963DBCEB-EA83-B646-A716-9EAB713C5280}"/>
              </a:ext>
            </a:extLst>
          </p:cNvPr>
          <p:cNvSpPr>
            <a:spLocks noGrp="1"/>
          </p:cNvSpPr>
          <p:nvPr>
            <p:ph type="body" sz="quarter" idx="13" hasCustomPrompt="1"/>
          </p:nvPr>
        </p:nvSpPr>
        <p:spPr>
          <a:xfrm>
            <a:off x="1485900" y="4226928"/>
            <a:ext cx="5264150" cy="354459"/>
          </a:xfrm>
        </p:spPr>
        <p:txBody>
          <a:bodyPr>
            <a:noAutofit/>
          </a:bodyPr>
          <a:lstStyle>
            <a:lvl1pPr marL="0" indent="0">
              <a:buNone/>
              <a:defRPr sz="2300">
                <a:solidFill>
                  <a:schemeClr val="tx1">
                    <a:lumMod val="10000"/>
                    <a:lumOff val="90000"/>
                  </a:schemeClr>
                </a:solidFill>
              </a:defRPr>
            </a:lvl1pPr>
            <a:lvl2pPr>
              <a:defRPr sz="2100"/>
            </a:lvl2pPr>
            <a:lvl3pPr>
              <a:defRPr sz="2100"/>
            </a:lvl3pPr>
            <a:lvl4pPr>
              <a:defRPr sz="2100"/>
            </a:lvl4pPr>
            <a:lvl5pPr>
              <a:defRPr sz="2100"/>
            </a:lvl5pPr>
          </a:lstStyle>
          <a:p>
            <a:pPr lvl="0"/>
            <a:r>
              <a:rPr lang="en-US" dirty="0"/>
              <a:t>Insert subtitle if needed</a:t>
            </a:r>
          </a:p>
        </p:txBody>
      </p:sp>
      <p:sp>
        <p:nvSpPr>
          <p:cNvPr id="2" name="Title 1">
            <a:extLst>
              <a:ext uri="{FF2B5EF4-FFF2-40B4-BE49-F238E27FC236}">
                <a16:creationId xmlns:a16="http://schemas.microsoft.com/office/drawing/2014/main" id="{989C382C-FEDF-9251-E54F-141B8D2101FA}"/>
              </a:ext>
            </a:extLst>
          </p:cNvPr>
          <p:cNvSpPr>
            <a:spLocks noGrp="1"/>
          </p:cNvSpPr>
          <p:nvPr>
            <p:ph type="title" hasCustomPrompt="1"/>
          </p:nvPr>
        </p:nvSpPr>
        <p:spPr>
          <a:xfrm>
            <a:off x="1485900" y="2514600"/>
            <a:ext cx="8279202" cy="1367286"/>
          </a:xfrm>
        </p:spPr>
        <p:txBody>
          <a:bodyPr rIns="91440">
            <a:normAutofit/>
          </a:bodyPr>
          <a:lstStyle>
            <a:lvl1pPr>
              <a:defRPr sz="4000">
                <a:solidFill>
                  <a:schemeClr val="bg1"/>
                </a:solidFill>
              </a:defRPr>
            </a:lvl1pPr>
          </a:lstStyle>
          <a:p>
            <a:r>
              <a:rPr lang="en-US" dirty="0"/>
              <a:t>Insert section header slide title</a:t>
            </a:r>
          </a:p>
        </p:txBody>
      </p:sp>
      <p:sp>
        <p:nvSpPr>
          <p:cNvPr id="3" name="Rectangle 2">
            <a:extLst>
              <a:ext uri="{FF2B5EF4-FFF2-40B4-BE49-F238E27FC236}">
                <a16:creationId xmlns:a16="http://schemas.microsoft.com/office/drawing/2014/main" id="{C90A6FD6-239D-95D2-E9C9-71BCC507332E}"/>
              </a:ext>
              <a:ext uri="{C183D7F6-B498-43B3-948B-1728B52AA6E4}">
                <adec:decorative xmlns:adec="http://schemas.microsoft.com/office/drawing/2017/decorative" val="1"/>
              </a:ext>
            </a:extLst>
          </p:cNvPr>
          <p:cNvSpPr/>
          <p:nvPr userDrawn="1"/>
        </p:nvSpPr>
        <p:spPr>
          <a:xfrm>
            <a:off x="0" y="0"/>
            <a:ext cx="12192000" cy="6849766"/>
          </a:xfrm>
          <a:prstGeom prst="rect">
            <a:avLst/>
          </a:prstGeom>
          <a:solidFill>
            <a:srgbClr val="005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02981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Section Header_blac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C912DB-E11B-3D4C-9D09-221D4E87471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963DBCEB-EA83-B646-A716-9EAB713C5280}"/>
              </a:ext>
            </a:extLst>
          </p:cNvPr>
          <p:cNvSpPr>
            <a:spLocks noGrp="1"/>
          </p:cNvSpPr>
          <p:nvPr>
            <p:ph type="body" sz="quarter" idx="13" hasCustomPrompt="1"/>
          </p:nvPr>
        </p:nvSpPr>
        <p:spPr>
          <a:xfrm>
            <a:off x="1485900" y="4226928"/>
            <a:ext cx="5264150" cy="354459"/>
          </a:xfrm>
        </p:spPr>
        <p:txBody>
          <a:bodyPr>
            <a:noAutofit/>
          </a:bodyPr>
          <a:lstStyle>
            <a:lvl1pPr marL="0" indent="0">
              <a:buNone/>
              <a:defRPr sz="2300">
                <a:solidFill>
                  <a:schemeClr val="tx1">
                    <a:lumMod val="25000"/>
                    <a:lumOff val="75000"/>
                  </a:schemeClr>
                </a:solidFill>
              </a:defRPr>
            </a:lvl1pPr>
            <a:lvl2pPr>
              <a:defRPr sz="2100"/>
            </a:lvl2pPr>
            <a:lvl3pPr>
              <a:defRPr sz="2100"/>
            </a:lvl3pPr>
            <a:lvl4pPr>
              <a:defRPr sz="2100"/>
            </a:lvl4pPr>
            <a:lvl5pPr>
              <a:defRPr sz="2100"/>
            </a:lvl5pPr>
          </a:lstStyle>
          <a:p>
            <a:pPr lvl="0"/>
            <a:r>
              <a:rPr lang="en-US" dirty="0"/>
              <a:t>Insert subtitle if needed</a:t>
            </a:r>
          </a:p>
        </p:txBody>
      </p:sp>
      <p:sp>
        <p:nvSpPr>
          <p:cNvPr id="2" name="Title 1">
            <a:extLst>
              <a:ext uri="{FF2B5EF4-FFF2-40B4-BE49-F238E27FC236}">
                <a16:creationId xmlns:a16="http://schemas.microsoft.com/office/drawing/2014/main" id="{856EFDCA-0F37-B65D-EA97-DDFF7EC0B0CD}"/>
              </a:ext>
            </a:extLst>
          </p:cNvPr>
          <p:cNvSpPr>
            <a:spLocks noGrp="1"/>
          </p:cNvSpPr>
          <p:nvPr>
            <p:ph type="title" hasCustomPrompt="1"/>
          </p:nvPr>
        </p:nvSpPr>
        <p:spPr>
          <a:xfrm>
            <a:off x="1485900" y="2514600"/>
            <a:ext cx="8279202" cy="1367286"/>
          </a:xfrm>
        </p:spPr>
        <p:txBody>
          <a:bodyPr rIns="91440">
            <a:normAutofit/>
          </a:bodyPr>
          <a:lstStyle>
            <a:lvl1pPr>
              <a:defRPr sz="4000">
                <a:solidFill>
                  <a:schemeClr val="bg1"/>
                </a:solidFill>
              </a:defRPr>
            </a:lvl1pPr>
          </a:lstStyle>
          <a:p>
            <a:r>
              <a:rPr lang="en-US" dirty="0"/>
              <a:t>Insert section header slide title</a:t>
            </a:r>
          </a:p>
        </p:txBody>
      </p:sp>
      <p:sp>
        <p:nvSpPr>
          <p:cNvPr id="3" name="Rectangle 2">
            <a:extLst>
              <a:ext uri="{FF2B5EF4-FFF2-40B4-BE49-F238E27FC236}">
                <a16:creationId xmlns:a16="http://schemas.microsoft.com/office/drawing/2014/main" id="{CF965AEA-B461-A9E3-D30D-B587B7A8DC0B}"/>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1173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Slide_light">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2BFF3FA-3EA8-B8D1-9427-A6FB58ADDC8D}"/>
              </a:ext>
              <a:ext uri="{C183D7F6-B498-43B3-948B-1728B52AA6E4}">
                <adec:decorative xmlns:adec="http://schemas.microsoft.com/office/drawing/2017/decorative" val="1"/>
              </a:ext>
            </a:extLst>
          </p:cNvPr>
          <p:cNvSpPr/>
          <p:nvPr/>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91AB265-C0D2-A543-B156-B0221787BF01}"/>
              </a:ext>
              <a:ext uri="{C183D7F6-B498-43B3-948B-1728B52AA6E4}">
                <adec:decorative xmlns:adec="http://schemas.microsoft.com/office/drawing/2017/decorative" val="1"/>
              </a:ext>
            </a:extLst>
          </p:cNvPr>
          <p:cNvSpPr/>
          <p:nvPr/>
        </p:nvSpPr>
        <p:spPr>
          <a:xfrm>
            <a:off x="0" y="5733906"/>
            <a:ext cx="12192000" cy="1124093"/>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0">
            <a:extLst>
              <a:ext uri="{FF2B5EF4-FFF2-40B4-BE49-F238E27FC236}">
                <a16:creationId xmlns:a16="http://schemas.microsoft.com/office/drawing/2014/main" id="{BB10240F-B4BA-0448-B9CB-BAB80DBF6BF3}"/>
              </a:ext>
            </a:extLst>
          </p:cNvPr>
          <p:cNvSpPr>
            <a:spLocks noGrp="1"/>
          </p:cNvSpPr>
          <p:nvPr>
            <p:ph type="body" sz="quarter" idx="12" hasCustomPrompt="1"/>
          </p:nvPr>
        </p:nvSpPr>
        <p:spPr>
          <a:xfrm>
            <a:off x="851889" y="3320267"/>
            <a:ext cx="8334246" cy="701877"/>
          </a:xfrm>
        </p:spPr>
        <p:txBody>
          <a:bodyPr anchor="t">
            <a:noAutofit/>
          </a:bodyPr>
          <a:lstStyle>
            <a:lvl1pPr marL="0" indent="0">
              <a:buNone/>
              <a:defRPr sz="2300">
                <a:solidFill>
                  <a:schemeClr val="tx1">
                    <a:lumMod val="75000"/>
                    <a:lumOff val="25000"/>
                  </a:schemeClr>
                </a:solidFill>
              </a:defRPr>
            </a:lvl1pPr>
          </a:lstStyle>
          <a:p>
            <a:pPr lvl="0"/>
            <a:r>
              <a:rPr lang="en-US" dirty="0"/>
              <a:t>Insert subtitle, date or other important information, not to exceed two lines </a:t>
            </a:r>
          </a:p>
        </p:txBody>
      </p:sp>
      <p:sp>
        <p:nvSpPr>
          <p:cNvPr id="13" name="Text Placeholder 10">
            <a:extLst>
              <a:ext uri="{FF2B5EF4-FFF2-40B4-BE49-F238E27FC236}">
                <a16:creationId xmlns:a16="http://schemas.microsoft.com/office/drawing/2014/main" id="{254FFE49-5199-9649-BB93-1060548611E9}"/>
              </a:ext>
            </a:extLst>
          </p:cNvPr>
          <p:cNvSpPr>
            <a:spLocks noGrp="1"/>
          </p:cNvSpPr>
          <p:nvPr>
            <p:ph type="body" sz="quarter" idx="13" hasCustomPrompt="1"/>
          </p:nvPr>
        </p:nvSpPr>
        <p:spPr>
          <a:xfrm>
            <a:off x="851889" y="5953913"/>
            <a:ext cx="10311412" cy="523088"/>
          </a:xfrm>
        </p:spPr>
        <p:txBody>
          <a:bodyPr anchor="t" anchorCtr="0">
            <a:normAutofit/>
          </a:bodyPr>
          <a:lstStyle>
            <a:lvl1pPr marL="0" indent="0">
              <a:buNone/>
              <a:defRPr sz="1800" b="1">
                <a:solidFill>
                  <a:schemeClr val="bg1"/>
                </a:solidFill>
              </a:defRPr>
            </a:lvl1pPr>
          </a:lstStyle>
          <a:p>
            <a:pPr lvl="0"/>
            <a:r>
              <a:rPr lang="en-US" dirty="0"/>
              <a:t>Insert name, position</a:t>
            </a:r>
          </a:p>
        </p:txBody>
      </p:sp>
      <p:sp>
        <p:nvSpPr>
          <p:cNvPr id="2" name="Title 1">
            <a:extLst>
              <a:ext uri="{FF2B5EF4-FFF2-40B4-BE49-F238E27FC236}">
                <a16:creationId xmlns:a16="http://schemas.microsoft.com/office/drawing/2014/main" id="{47238E82-F276-E142-E87C-5EDAC740601E}"/>
              </a:ext>
            </a:extLst>
          </p:cNvPr>
          <p:cNvSpPr>
            <a:spLocks noGrp="1"/>
          </p:cNvSpPr>
          <p:nvPr>
            <p:ph type="title" hasCustomPrompt="1"/>
          </p:nvPr>
        </p:nvSpPr>
        <p:spPr>
          <a:xfrm>
            <a:off x="851888" y="905690"/>
            <a:ext cx="8334246" cy="2106570"/>
          </a:xfrm>
        </p:spPr>
        <p:txBody>
          <a:bodyPr rIns="91440">
            <a:normAutofit/>
          </a:bodyPr>
          <a:lstStyle>
            <a:lvl1pPr>
              <a:defRPr sz="4200" b="1" i="0">
                <a:solidFill>
                  <a:schemeClr val="tx1">
                    <a:lumMod val="90000"/>
                    <a:lumOff val="10000"/>
                  </a:schemeClr>
                </a:solidFill>
                <a:latin typeface="+mj-lt"/>
                <a:ea typeface="Red Hat Display" panose="02010303040201060303" pitchFamily="2" charset="0"/>
                <a:cs typeface="Red Hat Display" panose="02010303040201060303" pitchFamily="2" charset="0"/>
              </a:defRPr>
            </a:lvl1pPr>
          </a:lstStyle>
          <a:p>
            <a:r>
              <a:rPr lang="en-US" dirty="0"/>
              <a:t>Insert slide title in title or sentence case</a:t>
            </a:r>
          </a:p>
        </p:txBody>
      </p:sp>
    </p:spTree>
    <p:extLst>
      <p:ext uri="{BB962C8B-B14F-4D97-AF65-F5344CB8AC3E}">
        <p14:creationId xmlns:p14="http://schemas.microsoft.com/office/powerpoint/2010/main" val="11413917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1_End-re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05D359-7029-C74B-8048-D1347E3FF64A}"/>
              </a:ext>
              <a:ext uri="{C183D7F6-B498-43B3-948B-1728B52AA6E4}">
                <adec:decorative xmlns:adec="http://schemas.microsoft.com/office/drawing/2017/decorative" val="1"/>
              </a:ext>
            </a:extLst>
          </p:cNvPr>
          <p:cNvSpPr/>
          <p:nvPr/>
        </p:nvSpPr>
        <p:spPr>
          <a:xfrm>
            <a:off x="0" y="-9939"/>
            <a:ext cx="12192000" cy="6867938"/>
          </a:xfrm>
          <a:prstGeom prst="rect">
            <a:avLst/>
          </a:prstGeom>
          <a:solidFill>
            <a:srgbClr val="F04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University of Wisconsin Sea Grant logo in white text on an orange background">
            <a:extLst>
              <a:ext uri="{FF2B5EF4-FFF2-40B4-BE49-F238E27FC236}">
                <a16:creationId xmlns:a16="http://schemas.microsoft.com/office/drawing/2014/main" id="{9442AFA6-CAED-D743-9BD0-FB7276EC21DE}"/>
              </a:ext>
            </a:extLst>
          </p:cNvPr>
          <p:cNvPicPr>
            <a:picLocks noChangeAspect="1"/>
          </p:cNvPicPr>
          <p:nvPr/>
        </p:nvPicPr>
        <p:blipFill>
          <a:blip r:embed="rId2"/>
          <a:srcRect/>
          <a:stretch/>
        </p:blipFill>
        <p:spPr>
          <a:xfrm>
            <a:off x="5161548" y="2639930"/>
            <a:ext cx="2139741" cy="1872275"/>
          </a:xfrm>
          <a:prstGeom prst="rect">
            <a:avLst/>
          </a:prstGeom>
        </p:spPr>
      </p:pic>
      <p:sp>
        <p:nvSpPr>
          <p:cNvPr id="2" name="Title 1">
            <a:extLst>
              <a:ext uri="{FF2B5EF4-FFF2-40B4-BE49-F238E27FC236}">
                <a16:creationId xmlns:a16="http://schemas.microsoft.com/office/drawing/2014/main" id="{A878A76A-7D1D-3E85-0AC5-9B02E65F248E}"/>
              </a:ext>
            </a:extLst>
          </p:cNvPr>
          <p:cNvSpPr>
            <a:spLocks noGrp="1"/>
          </p:cNvSpPr>
          <p:nvPr>
            <p:ph type="title" hasCustomPrompt="1"/>
          </p:nvPr>
        </p:nvSpPr>
        <p:spPr>
          <a:xfrm>
            <a:off x="0" y="-180060"/>
            <a:ext cx="10668000" cy="170121"/>
          </a:xfrm>
        </p:spPr>
        <p:txBody>
          <a:bodyPr>
            <a:normAutofit/>
          </a:bodyPr>
          <a:lstStyle>
            <a:lvl1pPr>
              <a:defRPr sz="1200" b="0" i="0">
                <a:latin typeface="Red Hat Display" panose="02010303040201060303" pitchFamily="2" charset="0"/>
                <a:ea typeface="Red Hat Display" panose="02010303040201060303" pitchFamily="2" charset="0"/>
                <a:cs typeface="Red Hat Display" panose="02010303040201060303" pitchFamily="2" charset="0"/>
              </a:defRPr>
            </a:lvl1pPr>
          </a:lstStyle>
          <a:p>
            <a:r>
              <a:rPr lang="en-US" dirty="0">
                <a:effectLst/>
                <a:latin typeface="Helvetica" pitchFamily="2" charset="0"/>
              </a:rPr>
              <a:t>Orange Closing Sign</a:t>
            </a:r>
          </a:p>
        </p:txBody>
      </p:sp>
      <p:sp>
        <p:nvSpPr>
          <p:cNvPr id="5" name="Rectangle 4">
            <a:extLst>
              <a:ext uri="{FF2B5EF4-FFF2-40B4-BE49-F238E27FC236}">
                <a16:creationId xmlns:a16="http://schemas.microsoft.com/office/drawing/2014/main" id="{D176AB46-3783-9B80-A11F-8BD0662D9B07}"/>
              </a:ext>
              <a:ext uri="{C183D7F6-B498-43B3-948B-1728B52AA6E4}">
                <adec:decorative xmlns:adec="http://schemas.microsoft.com/office/drawing/2017/decorative" val="1"/>
              </a:ext>
            </a:extLst>
          </p:cNvPr>
          <p:cNvSpPr/>
          <p:nvPr userDrawn="1"/>
        </p:nvSpPr>
        <p:spPr>
          <a:xfrm>
            <a:off x="0" y="-9939"/>
            <a:ext cx="12192000" cy="6867938"/>
          </a:xfrm>
          <a:prstGeom prst="rect">
            <a:avLst/>
          </a:prstGeom>
          <a:solidFill>
            <a:srgbClr val="F04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University of Wisconsin Sea Grant logo in white text on an orange background">
            <a:extLst>
              <a:ext uri="{FF2B5EF4-FFF2-40B4-BE49-F238E27FC236}">
                <a16:creationId xmlns:a16="http://schemas.microsoft.com/office/drawing/2014/main" id="{8710A36C-7F68-F999-CA96-C68EA7456F3A}"/>
              </a:ext>
            </a:extLst>
          </p:cNvPr>
          <p:cNvPicPr>
            <a:picLocks noChangeAspect="1"/>
          </p:cNvPicPr>
          <p:nvPr userDrawn="1"/>
        </p:nvPicPr>
        <p:blipFill>
          <a:blip r:embed="rId2"/>
          <a:srcRect/>
          <a:stretch/>
        </p:blipFill>
        <p:spPr>
          <a:xfrm>
            <a:off x="5161548" y="2639930"/>
            <a:ext cx="2139741" cy="1872275"/>
          </a:xfrm>
          <a:prstGeom prst="rect">
            <a:avLst/>
          </a:prstGeom>
        </p:spPr>
      </p:pic>
    </p:spTree>
    <p:extLst>
      <p:ext uri="{BB962C8B-B14F-4D97-AF65-F5344CB8AC3E}">
        <p14:creationId xmlns:p14="http://schemas.microsoft.com/office/powerpoint/2010/main" val="20218684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2_End-blac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05D359-7029-C74B-8048-D1347E3FF64A}"/>
              </a:ext>
              <a:ext uri="{C183D7F6-B498-43B3-948B-1728B52AA6E4}">
                <adec:decorative xmlns:adec="http://schemas.microsoft.com/office/drawing/2017/decorative" val="1"/>
              </a:ext>
            </a:extLst>
          </p:cNvPr>
          <p:cNvSpPr/>
          <p:nvPr/>
        </p:nvSpPr>
        <p:spPr>
          <a:xfrm>
            <a:off x="0" y="-9939"/>
            <a:ext cx="12192000" cy="6858000"/>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8DEFCB-76DD-8C96-B6DC-4040B702ADC1}"/>
              </a:ext>
            </a:extLst>
          </p:cNvPr>
          <p:cNvSpPr>
            <a:spLocks noGrp="1"/>
          </p:cNvSpPr>
          <p:nvPr>
            <p:ph type="title" hasCustomPrompt="1"/>
          </p:nvPr>
        </p:nvSpPr>
        <p:spPr>
          <a:xfrm>
            <a:off x="0" y="-201325"/>
            <a:ext cx="10668000" cy="191386"/>
          </a:xfrm>
        </p:spPr>
        <p:txBody>
          <a:bodyPr>
            <a:normAutofit/>
          </a:bodyPr>
          <a:lstStyle>
            <a:lvl1pPr>
              <a:defRPr sz="1200" b="0" i="0">
                <a:latin typeface="Red Hat Display" panose="02010303040201060303" pitchFamily="2" charset="0"/>
                <a:ea typeface="Red Hat Display" panose="02010303040201060303" pitchFamily="2" charset="0"/>
                <a:cs typeface="Red Hat Display" panose="02010303040201060303" pitchFamily="2" charset="0"/>
              </a:defRPr>
            </a:lvl1pPr>
          </a:lstStyle>
          <a:p>
            <a:r>
              <a:rPr lang="en-US" dirty="0"/>
              <a:t>Black Closing Slide</a:t>
            </a:r>
          </a:p>
        </p:txBody>
      </p:sp>
      <p:pic>
        <p:nvPicPr>
          <p:cNvPr id="5" name="Picture 4" descr="University of Wisconsin Sea Grant logo in white text on a gray background">
            <a:extLst>
              <a:ext uri="{FF2B5EF4-FFF2-40B4-BE49-F238E27FC236}">
                <a16:creationId xmlns:a16="http://schemas.microsoft.com/office/drawing/2014/main" id="{2125341B-9FCD-D414-3259-5849E1198405}"/>
              </a:ext>
            </a:extLst>
          </p:cNvPr>
          <p:cNvPicPr>
            <a:picLocks noChangeAspect="1"/>
          </p:cNvPicPr>
          <p:nvPr/>
        </p:nvPicPr>
        <p:blipFill>
          <a:blip r:embed="rId2"/>
          <a:srcRect/>
          <a:stretch/>
        </p:blipFill>
        <p:spPr>
          <a:xfrm>
            <a:off x="5161548" y="2639930"/>
            <a:ext cx="2139741" cy="1872275"/>
          </a:xfrm>
          <a:prstGeom prst="rect">
            <a:avLst/>
          </a:prstGeom>
        </p:spPr>
      </p:pic>
      <p:sp>
        <p:nvSpPr>
          <p:cNvPr id="3" name="Rectangle 2">
            <a:extLst>
              <a:ext uri="{FF2B5EF4-FFF2-40B4-BE49-F238E27FC236}">
                <a16:creationId xmlns:a16="http://schemas.microsoft.com/office/drawing/2014/main" id="{00DC18E5-73DD-E743-2541-1564D0E90034}"/>
              </a:ext>
              <a:ext uri="{C183D7F6-B498-43B3-948B-1728B52AA6E4}">
                <adec:decorative xmlns:adec="http://schemas.microsoft.com/office/drawing/2017/decorative" val="1"/>
              </a:ext>
            </a:extLst>
          </p:cNvPr>
          <p:cNvSpPr/>
          <p:nvPr userDrawn="1"/>
        </p:nvSpPr>
        <p:spPr>
          <a:xfrm>
            <a:off x="0" y="-9939"/>
            <a:ext cx="12192000" cy="6858000"/>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University of Wisconsin Sea Grant logo in white text on a gray background">
            <a:extLst>
              <a:ext uri="{FF2B5EF4-FFF2-40B4-BE49-F238E27FC236}">
                <a16:creationId xmlns:a16="http://schemas.microsoft.com/office/drawing/2014/main" id="{C37A6815-CED3-3BE9-55AF-CA5B9264A240}"/>
              </a:ext>
            </a:extLst>
          </p:cNvPr>
          <p:cNvPicPr>
            <a:picLocks noChangeAspect="1"/>
          </p:cNvPicPr>
          <p:nvPr userDrawn="1"/>
        </p:nvPicPr>
        <p:blipFill>
          <a:blip r:embed="rId2"/>
          <a:srcRect/>
          <a:stretch/>
        </p:blipFill>
        <p:spPr>
          <a:xfrm>
            <a:off x="5161548" y="2639930"/>
            <a:ext cx="2139741" cy="1872275"/>
          </a:xfrm>
          <a:prstGeom prst="rect">
            <a:avLst/>
          </a:prstGeom>
        </p:spPr>
      </p:pic>
    </p:spTree>
    <p:extLst>
      <p:ext uri="{BB962C8B-B14F-4D97-AF65-F5344CB8AC3E}">
        <p14:creationId xmlns:p14="http://schemas.microsoft.com/office/powerpoint/2010/main" val="7299779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3_End-blac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05D359-7029-C74B-8048-D1347E3FF64A}"/>
              </a:ext>
              <a:ext uri="{C183D7F6-B498-43B3-948B-1728B52AA6E4}">
                <adec:decorative xmlns:adec="http://schemas.microsoft.com/office/drawing/2017/decorative" val="1"/>
              </a:ext>
            </a:extLst>
          </p:cNvPr>
          <p:cNvSpPr/>
          <p:nvPr/>
        </p:nvSpPr>
        <p:spPr>
          <a:xfrm>
            <a:off x="0" y="-9939"/>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8DEFCB-76DD-8C96-B6DC-4040B702ADC1}"/>
              </a:ext>
            </a:extLst>
          </p:cNvPr>
          <p:cNvSpPr>
            <a:spLocks noGrp="1"/>
          </p:cNvSpPr>
          <p:nvPr>
            <p:ph type="title" hasCustomPrompt="1"/>
          </p:nvPr>
        </p:nvSpPr>
        <p:spPr>
          <a:xfrm>
            <a:off x="0" y="-201325"/>
            <a:ext cx="10668000" cy="191386"/>
          </a:xfrm>
        </p:spPr>
        <p:txBody>
          <a:bodyPr>
            <a:normAutofit/>
          </a:bodyPr>
          <a:lstStyle>
            <a:lvl1pPr>
              <a:defRPr sz="1200" b="0" i="0">
                <a:latin typeface="Red Hat Display" panose="02010303040201060303" pitchFamily="2" charset="0"/>
                <a:ea typeface="Red Hat Display" panose="02010303040201060303" pitchFamily="2" charset="0"/>
                <a:cs typeface="Red Hat Display" panose="02010303040201060303" pitchFamily="2" charset="0"/>
              </a:defRPr>
            </a:lvl1pPr>
          </a:lstStyle>
          <a:p>
            <a:r>
              <a:rPr lang="en-US" b="1" dirty="0">
                <a:solidFill>
                  <a:srgbClr val="181818"/>
                </a:solidFill>
                <a:effectLst/>
                <a:latin typeface="Arial" panose="020B0604020202020204" pitchFamily="34" charset="0"/>
              </a:rPr>
              <a:t>White Closing Slide</a:t>
            </a:r>
            <a:endParaRPr lang="en-US" dirty="0">
              <a:solidFill>
                <a:srgbClr val="181818"/>
              </a:solidFill>
              <a:effectLst/>
              <a:latin typeface="Arial" panose="020B0604020202020204" pitchFamily="34" charset="0"/>
            </a:endParaRPr>
          </a:p>
        </p:txBody>
      </p:sp>
      <p:pic>
        <p:nvPicPr>
          <p:cNvPr id="5" name="Picture 4" descr="University of Wisconsin Sea Grant logo in white text on an orange background">
            <a:extLst>
              <a:ext uri="{FF2B5EF4-FFF2-40B4-BE49-F238E27FC236}">
                <a16:creationId xmlns:a16="http://schemas.microsoft.com/office/drawing/2014/main" id="{2125341B-9FCD-D414-3259-5849E1198405}"/>
              </a:ext>
            </a:extLst>
          </p:cNvPr>
          <p:cNvPicPr>
            <a:picLocks noChangeAspect="1"/>
          </p:cNvPicPr>
          <p:nvPr/>
        </p:nvPicPr>
        <p:blipFill>
          <a:blip r:embed="rId2"/>
          <a:srcRect/>
          <a:stretch/>
        </p:blipFill>
        <p:spPr>
          <a:xfrm>
            <a:off x="5295281" y="2639930"/>
            <a:ext cx="1872275" cy="1872275"/>
          </a:xfrm>
          <a:prstGeom prst="rect">
            <a:avLst/>
          </a:prstGeom>
        </p:spPr>
      </p:pic>
      <p:sp>
        <p:nvSpPr>
          <p:cNvPr id="3" name="Rectangle 2">
            <a:extLst>
              <a:ext uri="{FF2B5EF4-FFF2-40B4-BE49-F238E27FC236}">
                <a16:creationId xmlns:a16="http://schemas.microsoft.com/office/drawing/2014/main" id="{955A22D4-C5A5-2DD4-2F5B-7317615B4EF2}"/>
              </a:ext>
              <a:ext uri="{C183D7F6-B498-43B3-948B-1728B52AA6E4}">
                <adec:decorative xmlns:adec="http://schemas.microsoft.com/office/drawing/2017/decorative" val="1"/>
              </a:ext>
            </a:extLst>
          </p:cNvPr>
          <p:cNvSpPr/>
          <p:nvPr userDrawn="1"/>
        </p:nvSpPr>
        <p:spPr>
          <a:xfrm>
            <a:off x="0" y="-9939"/>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University of Wisconsin Sea Grant logo in white text on an orange background">
            <a:extLst>
              <a:ext uri="{FF2B5EF4-FFF2-40B4-BE49-F238E27FC236}">
                <a16:creationId xmlns:a16="http://schemas.microsoft.com/office/drawing/2014/main" id="{FD4DD967-8F79-A1FC-9BF7-8899EE5FC368}"/>
              </a:ext>
            </a:extLst>
          </p:cNvPr>
          <p:cNvPicPr>
            <a:picLocks noChangeAspect="1"/>
          </p:cNvPicPr>
          <p:nvPr userDrawn="1"/>
        </p:nvPicPr>
        <p:blipFill>
          <a:blip r:embed="rId2"/>
          <a:srcRect/>
          <a:stretch/>
        </p:blipFill>
        <p:spPr>
          <a:xfrm>
            <a:off x="5295281" y="2639930"/>
            <a:ext cx="1872275" cy="1872275"/>
          </a:xfrm>
          <a:prstGeom prst="rect">
            <a:avLst/>
          </a:prstGeom>
        </p:spPr>
      </p:pic>
    </p:spTree>
    <p:extLst>
      <p:ext uri="{BB962C8B-B14F-4D97-AF65-F5344CB8AC3E}">
        <p14:creationId xmlns:p14="http://schemas.microsoft.com/office/powerpoint/2010/main" val="22592345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itle and Content_1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46D9A27-B964-B89D-4657-569EC459926B}"/>
              </a:ext>
              <a:ext uri="{C183D7F6-B498-43B3-948B-1728B52AA6E4}">
                <adec:decorative xmlns:adec="http://schemas.microsoft.com/office/drawing/2017/decorative" val="1"/>
              </a:ext>
            </a:extLst>
          </p:cNvPr>
          <p:cNvSpPr/>
          <p:nvPr userDrawn="1"/>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8F2F59-3D81-9C0B-CDB4-B5F8B5CE84E5}"/>
              </a:ext>
            </a:extLst>
          </p:cNvPr>
          <p:cNvSpPr>
            <a:spLocks noGrp="1"/>
          </p:cNvSpPr>
          <p:nvPr>
            <p:ph type="title" hasCustomPrompt="1"/>
          </p:nvPr>
        </p:nvSpPr>
        <p:spPr/>
        <p:txBody>
          <a:bodyPr rIns="91440">
            <a:normAutofit/>
          </a:bodyPr>
          <a:lstStyle>
            <a:lvl1pPr>
              <a:defRPr sz="3400" b="1" i="0">
                <a:solidFill>
                  <a:schemeClr val="tx1">
                    <a:lumMod val="90000"/>
                    <a:lumOff val="10000"/>
                  </a:schemeClr>
                </a:solidFill>
                <a:latin typeface="+mj-lt"/>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5" name="Footer Placeholder 4"/>
          <p:cNvSpPr>
            <a:spLocks noGrp="1"/>
          </p:cNvSpPr>
          <p:nvPr>
            <p:ph type="ftr" sz="quarter" idx="11"/>
          </p:nvPr>
        </p:nvSpPr>
        <p:spPr/>
        <p:txBody>
          <a:bodyPr/>
          <a:lstStyle/>
          <a:p>
            <a:r>
              <a:rPr lang="en-US"/>
              <a:t>Coastal Processes Demonstration: The Wave Tank</a:t>
            </a:r>
            <a:endParaRPr lang="en-US" dirty="0"/>
          </a:p>
        </p:txBody>
      </p:sp>
      <p:sp>
        <p:nvSpPr>
          <p:cNvPr id="9" name="Content Placeholder 10">
            <a:extLst>
              <a:ext uri="{FF2B5EF4-FFF2-40B4-BE49-F238E27FC236}">
                <a16:creationId xmlns:a16="http://schemas.microsoft.com/office/drawing/2014/main" id="{7EB79CAC-A89D-DA61-2EA5-56E2A8994CF2}"/>
              </a:ext>
            </a:extLst>
          </p:cNvPr>
          <p:cNvSpPr>
            <a:spLocks noGrp="1"/>
          </p:cNvSpPr>
          <p:nvPr>
            <p:ph sz="quarter" idx="15" hasCustomPrompt="1"/>
          </p:nvPr>
        </p:nvSpPr>
        <p:spPr>
          <a:xfrm>
            <a:off x="1485900" y="1840447"/>
            <a:ext cx="9677400" cy="4446053"/>
          </a:xfrm>
        </p:spPr>
        <p:txBody>
          <a:bodyPr>
            <a:normAutofit/>
          </a:bodyPr>
          <a:lstStyle>
            <a:lvl1pPr marL="228600" indent="-228600">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
        <p:nvSpPr>
          <p:cNvPr id="13" name="Text Placeholder 12">
            <a:extLst>
              <a:ext uri="{FF2B5EF4-FFF2-40B4-BE49-F238E27FC236}">
                <a16:creationId xmlns:a16="http://schemas.microsoft.com/office/drawing/2014/main" id="{73A315EF-C99D-DF4A-94FC-CDB4F9DECBFE}"/>
              </a:ext>
            </a:extLst>
          </p:cNvPr>
          <p:cNvSpPr>
            <a:spLocks noGrp="1"/>
          </p:cNvSpPr>
          <p:nvPr>
            <p:ph type="body" sz="quarter" idx="14" hasCustomPrompt="1"/>
          </p:nvPr>
        </p:nvSpPr>
        <p:spPr>
          <a:xfrm>
            <a:off x="0" y="6498293"/>
            <a:ext cx="6697346" cy="352084"/>
          </a:xfrm>
          <a:solidFill>
            <a:srgbClr val="555556"/>
          </a:solidFill>
          <a:ln>
            <a:noFill/>
          </a:ln>
        </p:spPr>
        <p:txBody>
          <a:bodyPr wrap="none" lIns="274320" tIns="64008" rIns="182880" bIns="91440" anchor="ctr" anchorCtr="0">
            <a:sp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dirty="0"/>
              <a:t>Insert presentation topic or department/unit name (text box will expand to fit)</a:t>
            </a:r>
          </a:p>
        </p:txBody>
      </p:sp>
    </p:spTree>
    <p:extLst>
      <p:ext uri="{BB962C8B-B14F-4D97-AF65-F5344CB8AC3E}">
        <p14:creationId xmlns:p14="http://schemas.microsoft.com/office/powerpoint/2010/main" val="3481116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Title Slide_light">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91AB265-C0D2-A543-B156-B0221787BF01}"/>
              </a:ext>
              <a:ext uri="{C183D7F6-B498-43B3-948B-1728B52AA6E4}">
                <adec:decorative xmlns:adec="http://schemas.microsoft.com/office/drawing/2017/decorative" val="1"/>
              </a:ext>
            </a:extLst>
          </p:cNvPr>
          <p:cNvSpPr/>
          <p:nvPr userDrawn="1"/>
        </p:nvSpPr>
        <p:spPr>
          <a:xfrm>
            <a:off x="0" y="5733906"/>
            <a:ext cx="12192000" cy="1124093"/>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0">
            <a:extLst>
              <a:ext uri="{FF2B5EF4-FFF2-40B4-BE49-F238E27FC236}">
                <a16:creationId xmlns:a16="http://schemas.microsoft.com/office/drawing/2014/main" id="{BB10240F-B4BA-0448-B9CB-BAB80DBF6BF3}"/>
              </a:ext>
            </a:extLst>
          </p:cNvPr>
          <p:cNvSpPr>
            <a:spLocks noGrp="1"/>
          </p:cNvSpPr>
          <p:nvPr>
            <p:ph type="body" sz="quarter" idx="12" hasCustomPrompt="1"/>
          </p:nvPr>
        </p:nvSpPr>
        <p:spPr>
          <a:xfrm>
            <a:off x="851889" y="3320267"/>
            <a:ext cx="8334246" cy="701877"/>
          </a:xfrm>
        </p:spPr>
        <p:txBody>
          <a:bodyPr anchor="t">
            <a:noAutofit/>
          </a:bodyPr>
          <a:lstStyle>
            <a:lvl1pPr marL="0" indent="0">
              <a:buNone/>
              <a:defRPr sz="2300">
                <a:solidFill>
                  <a:schemeClr val="tx1">
                    <a:lumMod val="75000"/>
                    <a:lumOff val="25000"/>
                  </a:schemeClr>
                </a:solidFill>
              </a:defRPr>
            </a:lvl1pPr>
          </a:lstStyle>
          <a:p>
            <a:pPr lvl="0"/>
            <a:r>
              <a:rPr lang="en-US" dirty="0"/>
              <a:t>Insert subtitle, date or other important information, not to exceed two lines </a:t>
            </a:r>
          </a:p>
        </p:txBody>
      </p:sp>
      <p:sp>
        <p:nvSpPr>
          <p:cNvPr id="13" name="Text Placeholder 10">
            <a:extLst>
              <a:ext uri="{FF2B5EF4-FFF2-40B4-BE49-F238E27FC236}">
                <a16:creationId xmlns:a16="http://schemas.microsoft.com/office/drawing/2014/main" id="{254FFE49-5199-9649-BB93-1060548611E9}"/>
              </a:ext>
            </a:extLst>
          </p:cNvPr>
          <p:cNvSpPr>
            <a:spLocks noGrp="1"/>
          </p:cNvSpPr>
          <p:nvPr>
            <p:ph type="body" sz="quarter" idx="13" hasCustomPrompt="1"/>
          </p:nvPr>
        </p:nvSpPr>
        <p:spPr>
          <a:xfrm>
            <a:off x="851889" y="5953913"/>
            <a:ext cx="10311412" cy="523088"/>
          </a:xfrm>
        </p:spPr>
        <p:txBody>
          <a:bodyPr anchor="t" anchorCtr="0">
            <a:normAutofit/>
          </a:bodyPr>
          <a:lstStyle>
            <a:lvl1pPr marL="0" indent="0">
              <a:buNone/>
              <a:defRPr sz="1800" b="1">
                <a:solidFill>
                  <a:schemeClr val="bg1"/>
                </a:solidFill>
              </a:defRPr>
            </a:lvl1pPr>
          </a:lstStyle>
          <a:p>
            <a:pPr lvl="0"/>
            <a:r>
              <a:rPr lang="en-US" dirty="0"/>
              <a:t>Insert name, position</a:t>
            </a:r>
          </a:p>
        </p:txBody>
      </p:sp>
      <p:sp>
        <p:nvSpPr>
          <p:cNvPr id="2" name="Title 1">
            <a:extLst>
              <a:ext uri="{FF2B5EF4-FFF2-40B4-BE49-F238E27FC236}">
                <a16:creationId xmlns:a16="http://schemas.microsoft.com/office/drawing/2014/main" id="{47238E82-F276-E142-E87C-5EDAC740601E}"/>
              </a:ext>
            </a:extLst>
          </p:cNvPr>
          <p:cNvSpPr>
            <a:spLocks noGrp="1"/>
          </p:cNvSpPr>
          <p:nvPr>
            <p:ph type="title" hasCustomPrompt="1"/>
          </p:nvPr>
        </p:nvSpPr>
        <p:spPr>
          <a:xfrm>
            <a:off x="851888" y="905690"/>
            <a:ext cx="8334246" cy="2106570"/>
          </a:xfrm>
        </p:spPr>
        <p:txBody>
          <a:bodyPr rIns="91440">
            <a:normAutofit/>
          </a:bodyPr>
          <a:lstStyle>
            <a:lvl1pPr>
              <a:defRPr sz="4200" b="1" i="0">
                <a:solidFill>
                  <a:schemeClr val="tx1">
                    <a:lumMod val="90000"/>
                    <a:lumOff val="10000"/>
                  </a:schemeClr>
                </a:solidFill>
                <a:latin typeface="+mj-lt"/>
                <a:ea typeface="Red Hat Display" panose="02010303040201060303" pitchFamily="2" charset="0"/>
                <a:cs typeface="Red Hat Display" panose="02010303040201060303" pitchFamily="2" charset="0"/>
              </a:defRPr>
            </a:lvl1pPr>
          </a:lstStyle>
          <a:p>
            <a:r>
              <a:rPr lang="en-US" dirty="0"/>
              <a:t>Insert slide title in title or sentence case</a:t>
            </a:r>
          </a:p>
        </p:txBody>
      </p:sp>
    </p:spTree>
    <p:extLst>
      <p:ext uri="{BB962C8B-B14F-4D97-AF65-F5344CB8AC3E}">
        <p14:creationId xmlns:p14="http://schemas.microsoft.com/office/powerpoint/2010/main" val="41264554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le Slide_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B1C6F3-8D05-7245-98E0-6A89EF37B52B}"/>
              </a:ext>
              <a:ext uri="{C183D7F6-B498-43B3-948B-1728B52AA6E4}">
                <adec:decorative xmlns:adec="http://schemas.microsoft.com/office/drawing/2017/decorative" val="1"/>
              </a:ext>
            </a:extLst>
          </p:cNvPr>
          <p:cNvSpPr/>
          <p:nvPr userDrawn="1"/>
        </p:nvSpPr>
        <p:spPr>
          <a:xfrm>
            <a:off x="0" y="0"/>
            <a:ext cx="12192000" cy="5733906"/>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E7B0E5A4-57E2-7602-491D-37B816FD39FE}"/>
              </a:ext>
            </a:extLst>
          </p:cNvPr>
          <p:cNvSpPr>
            <a:spLocks noGrp="1"/>
          </p:cNvSpPr>
          <p:nvPr>
            <p:ph type="title" hasCustomPrompt="1"/>
          </p:nvPr>
        </p:nvSpPr>
        <p:spPr>
          <a:xfrm>
            <a:off x="851888" y="905690"/>
            <a:ext cx="8334246" cy="2106570"/>
          </a:xfrm>
        </p:spPr>
        <p:txBody>
          <a:bodyPr rIns="91440">
            <a:normAutofit/>
          </a:bodyPr>
          <a:lstStyle>
            <a:lvl1pPr>
              <a:defRPr sz="4200" b="1" i="0">
                <a:solidFill>
                  <a:schemeClr val="bg1"/>
                </a:solidFill>
                <a:latin typeface="+mj-lt"/>
                <a:ea typeface="Red Hat Display" panose="02010303040201060303" pitchFamily="2" charset="0"/>
                <a:cs typeface="Red Hat Display" panose="02010303040201060303" pitchFamily="2" charset="0"/>
              </a:defRPr>
            </a:lvl1pPr>
          </a:lstStyle>
          <a:p>
            <a:r>
              <a:rPr lang="en-US" dirty="0"/>
              <a:t>Insert slide title in title or sentence case</a:t>
            </a:r>
          </a:p>
        </p:txBody>
      </p:sp>
      <p:sp>
        <p:nvSpPr>
          <p:cNvPr id="12" name="Text Placeholder 10">
            <a:extLst>
              <a:ext uri="{FF2B5EF4-FFF2-40B4-BE49-F238E27FC236}">
                <a16:creationId xmlns:a16="http://schemas.microsoft.com/office/drawing/2014/main" id="{BB10240F-B4BA-0448-B9CB-BAB80DBF6BF3}"/>
              </a:ext>
            </a:extLst>
          </p:cNvPr>
          <p:cNvSpPr>
            <a:spLocks noGrp="1"/>
          </p:cNvSpPr>
          <p:nvPr>
            <p:ph type="body" sz="quarter" idx="12" hasCustomPrompt="1"/>
          </p:nvPr>
        </p:nvSpPr>
        <p:spPr>
          <a:xfrm>
            <a:off x="851889" y="3316288"/>
            <a:ext cx="8334246" cy="701877"/>
          </a:xfrm>
        </p:spPr>
        <p:txBody>
          <a:bodyPr anchor="t">
            <a:noAutofit/>
          </a:bodyPr>
          <a:lstStyle>
            <a:lvl1pPr marL="0" indent="0">
              <a:buNone/>
              <a:defRPr sz="2300">
                <a:solidFill>
                  <a:schemeClr val="tx1">
                    <a:lumMod val="25000"/>
                    <a:lumOff val="75000"/>
                  </a:schemeClr>
                </a:solidFill>
              </a:defRPr>
            </a:lvl1pPr>
          </a:lstStyle>
          <a:p>
            <a:pPr lvl="0"/>
            <a:r>
              <a:rPr lang="en-US" dirty="0"/>
              <a:t>Insert subtitle, date or other important information, not to exceed two lines </a:t>
            </a:r>
          </a:p>
        </p:txBody>
      </p:sp>
      <p:sp>
        <p:nvSpPr>
          <p:cNvPr id="13" name="Text Placeholder 10">
            <a:extLst>
              <a:ext uri="{FF2B5EF4-FFF2-40B4-BE49-F238E27FC236}">
                <a16:creationId xmlns:a16="http://schemas.microsoft.com/office/drawing/2014/main" id="{254FFE49-5199-9649-BB93-1060548611E9}"/>
              </a:ext>
            </a:extLst>
          </p:cNvPr>
          <p:cNvSpPr>
            <a:spLocks noGrp="1"/>
          </p:cNvSpPr>
          <p:nvPr>
            <p:ph type="body" sz="quarter" idx="13" hasCustomPrompt="1"/>
          </p:nvPr>
        </p:nvSpPr>
        <p:spPr>
          <a:xfrm>
            <a:off x="851889" y="5953913"/>
            <a:ext cx="10311412" cy="523088"/>
          </a:xfrm>
        </p:spPr>
        <p:txBody>
          <a:bodyPr anchor="t" anchorCtr="0">
            <a:normAutofit/>
          </a:bodyPr>
          <a:lstStyle>
            <a:lvl1pPr marL="0" indent="0">
              <a:buNone/>
              <a:defRPr sz="1800" b="1">
                <a:solidFill>
                  <a:schemeClr val="tx1">
                    <a:lumMod val="90000"/>
                    <a:lumOff val="10000"/>
                  </a:schemeClr>
                </a:solidFill>
              </a:defRPr>
            </a:lvl1pPr>
          </a:lstStyle>
          <a:p>
            <a:pPr lvl="0"/>
            <a:r>
              <a:rPr lang="en-US" dirty="0"/>
              <a:t>Insert name, position</a:t>
            </a:r>
          </a:p>
        </p:txBody>
      </p:sp>
      <p:pic>
        <p:nvPicPr>
          <p:cNvPr id="4" name="Picture 3" descr="University of Wisconsin Sea Grant logo in white text on an orange background">
            <a:extLst>
              <a:ext uri="{FF2B5EF4-FFF2-40B4-BE49-F238E27FC236}">
                <a16:creationId xmlns:a16="http://schemas.microsoft.com/office/drawing/2014/main" id="{C2B0DF0E-5B1F-B83E-A1C9-E064B44E0AAE}"/>
              </a:ext>
            </a:extLst>
          </p:cNvPr>
          <p:cNvPicPr>
            <a:picLocks noChangeAspect="1"/>
          </p:cNvPicPr>
          <p:nvPr userDrawn="1"/>
        </p:nvPicPr>
        <p:blipFill>
          <a:blip r:embed="rId2"/>
          <a:srcRect/>
          <a:stretch/>
        </p:blipFill>
        <p:spPr>
          <a:xfrm>
            <a:off x="10788541" y="0"/>
            <a:ext cx="1155700" cy="1155700"/>
          </a:xfrm>
          <a:prstGeom prst="rect">
            <a:avLst/>
          </a:prstGeom>
        </p:spPr>
      </p:pic>
    </p:spTree>
    <p:extLst>
      <p:ext uri="{BB962C8B-B14F-4D97-AF65-F5344CB8AC3E}">
        <p14:creationId xmlns:p14="http://schemas.microsoft.com/office/powerpoint/2010/main" val="34379249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Title and Content_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F2F59-3D81-9C0B-CDB4-B5F8B5CE84E5}"/>
              </a:ext>
            </a:extLst>
          </p:cNvPr>
          <p:cNvSpPr>
            <a:spLocks noGrp="1"/>
          </p:cNvSpPr>
          <p:nvPr>
            <p:ph type="title" hasCustomPrompt="1"/>
          </p:nvPr>
        </p:nvSpPr>
        <p:spPr/>
        <p:txBody>
          <a:bodyPr rIns="91440">
            <a:normAutofit/>
          </a:bodyPr>
          <a:lstStyle>
            <a:lvl1pPr>
              <a:defRPr sz="3400" b="1" i="0">
                <a:solidFill>
                  <a:schemeClr val="tx1">
                    <a:lumMod val="90000"/>
                    <a:lumOff val="10000"/>
                  </a:schemeClr>
                </a:solidFill>
                <a:latin typeface="+mj-lt"/>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5" name="Footer Placeholder 4"/>
          <p:cNvSpPr>
            <a:spLocks noGrp="1"/>
          </p:cNvSpPr>
          <p:nvPr>
            <p:ph type="ftr" sz="quarter" idx="11"/>
          </p:nvPr>
        </p:nvSpPr>
        <p:spPr/>
        <p:txBody>
          <a:bodyPr/>
          <a:lstStyle/>
          <a:p>
            <a:r>
              <a:rPr lang="en-US"/>
              <a:t>Coastal Processes Demonstration: The Wave Tank</a:t>
            </a:r>
            <a:endParaRPr lang="en-US" dirty="0"/>
          </a:p>
        </p:txBody>
      </p:sp>
      <p:sp>
        <p:nvSpPr>
          <p:cNvPr id="9" name="Content Placeholder 10">
            <a:extLst>
              <a:ext uri="{FF2B5EF4-FFF2-40B4-BE49-F238E27FC236}">
                <a16:creationId xmlns:a16="http://schemas.microsoft.com/office/drawing/2014/main" id="{7EB79CAC-A89D-DA61-2EA5-56E2A8994CF2}"/>
              </a:ext>
            </a:extLst>
          </p:cNvPr>
          <p:cNvSpPr>
            <a:spLocks noGrp="1"/>
          </p:cNvSpPr>
          <p:nvPr>
            <p:ph sz="quarter" idx="15" hasCustomPrompt="1"/>
          </p:nvPr>
        </p:nvSpPr>
        <p:spPr>
          <a:xfrm>
            <a:off x="1485900" y="1840447"/>
            <a:ext cx="9677400" cy="4446053"/>
          </a:xfrm>
        </p:spPr>
        <p:txBody>
          <a:bodyPr>
            <a:normAutofit/>
          </a:bodyPr>
          <a:lstStyle>
            <a:lvl1pPr marL="228600" indent="-228600">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
        <p:nvSpPr>
          <p:cNvPr id="13" name="Text Placeholder 12">
            <a:extLst>
              <a:ext uri="{FF2B5EF4-FFF2-40B4-BE49-F238E27FC236}">
                <a16:creationId xmlns:a16="http://schemas.microsoft.com/office/drawing/2014/main" id="{73A315EF-C99D-DF4A-94FC-CDB4F9DECBFE}"/>
              </a:ext>
            </a:extLst>
          </p:cNvPr>
          <p:cNvSpPr>
            <a:spLocks noGrp="1"/>
          </p:cNvSpPr>
          <p:nvPr>
            <p:ph type="body" sz="quarter" idx="14" hasCustomPrompt="1"/>
          </p:nvPr>
        </p:nvSpPr>
        <p:spPr>
          <a:xfrm>
            <a:off x="0" y="6498293"/>
            <a:ext cx="6697346" cy="352084"/>
          </a:xfrm>
          <a:solidFill>
            <a:srgbClr val="555556"/>
          </a:solidFill>
          <a:ln>
            <a:noFill/>
          </a:ln>
        </p:spPr>
        <p:txBody>
          <a:bodyPr wrap="none" lIns="274320" tIns="64008" rIns="182880" bIns="91440" anchor="ctr" anchorCtr="0">
            <a:sp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dirty="0"/>
              <a:t>Insert presentation topic or department/unit name (text box will expand to fit)</a:t>
            </a:r>
          </a:p>
        </p:txBody>
      </p:sp>
    </p:spTree>
    <p:extLst>
      <p:ext uri="{BB962C8B-B14F-4D97-AF65-F5344CB8AC3E}">
        <p14:creationId xmlns:p14="http://schemas.microsoft.com/office/powerpoint/2010/main" val="36262839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Title and Content_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BE51D-BA97-2BBF-F3DF-C2B38B351A53}"/>
              </a:ext>
            </a:extLst>
          </p:cNvPr>
          <p:cNvSpPr>
            <a:spLocks noGrp="1"/>
          </p:cNvSpPr>
          <p:nvPr>
            <p:ph type="title" hasCustomPrompt="1"/>
          </p:nvPr>
        </p:nvSpPr>
        <p:spPr/>
        <p:txBody>
          <a:bodyPr rIns="91440">
            <a:normAutofit/>
          </a:bodyPr>
          <a:lstStyle>
            <a:lvl1pPr>
              <a:defRPr sz="3400" b="1" i="0">
                <a:solidFill>
                  <a:schemeClr val="tx1">
                    <a:lumMod val="90000"/>
                    <a:lumOff val="10000"/>
                  </a:schemeClr>
                </a:solidFill>
                <a:latin typeface="+mj-lt"/>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5" name="Footer Placeholder 4"/>
          <p:cNvSpPr>
            <a:spLocks noGrp="1"/>
          </p:cNvSpPr>
          <p:nvPr>
            <p:ph type="ftr" sz="quarter" idx="11"/>
          </p:nvPr>
        </p:nvSpPr>
        <p:spPr/>
        <p:txBody>
          <a:bodyPr/>
          <a:lstStyle/>
          <a:p>
            <a:r>
              <a:rPr lang="en-US"/>
              <a:t>Coastal Processes Demonstration: The Wave Tank</a:t>
            </a:r>
            <a:endParaRPr lang="en-US" dirty="0"/>
          </a:p>
        </p:txBody>
      </p:sp>
      <p:sp>
        <p:nvSpPr>
          <p:cNvPr id="11" name="Content Placeholder 10">
            <a:extLst>
              <a:ext uri="{FF2B5EF4-FFF2-40B4-BE49-F238E27FC236}">
                <a16:creationId xmlns:a16="http://schemas.microsoft.com/office/drawing/2014/main" id="{733615FB-E867-334E-BB0E-3B18A2659575}"/>
              </a:ext>
            </a:extLst>
          </p:cNvPr>
          <p:cNvSpPr>
            <a:spLocks noGrp="1"/>
          </p:cNvSpPr>
          <p:nvPr>
            <p:ph sz="quarter" idx="13" hasCustomPrompt="1"/>
          </p:nvPr>
        </p:nvSpPr>
        <p:spPr>
          <a:xfrm>
            <a:off x="1485900" y="1840447"/>
            <a:ext cx="4482548" cy="4446053"/>
          </a:xfrm>
        </p:spPr>
        <p:txBody>
          <a:bodyPr>
            <a:normAutofit/>
          </a:bodyPr>
          <a:lstStyle>
            <a:lvl1pPr marL="228600" indent="-228600">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
        <p:nvSpPr>
          <p:cNvPr id="13" name="Text Placeholder 12">
            <a:extLst>
              <a:ext uri="{FF2B5EF4-FFF2-40B4-BE49-F238E27FC236}">
                <a16:creationId xmlns:a16="http://schemas.microsoft.com/office/drawing/2014/main" id="{73A315EF-C99D-DF4A-94FC-CDB4F9DECBFE}"/>
              </a:ext>
            </a:extLst>
          </p:cNvPr>
          <p:cNvSpPr>
            <a:spLocks noGrp="1"/>
          </p:cNvSpPr>
          <p:nvPr>
            <p:ph type="body" sz="quarter" idx="14" hasCustomPrompt="1"/>
          </p:nvPr>
        </p:nvSpPr>
        <p:spPr>
          <a:xfrm>
            <a:off x="0" y="6498293"/>
            <a:ext cx="6697346" cy="352084"/>
          </a:xfrm>
          <a:solidFill>
            <a:srgbClr val="555556"/>
          </a:solidFill>
          <a:ln>
            <a:noFill/>
          </a:ln>
        </p:spPr>
        <p:txBody>
          <a:bodyPr wrap="none" lIns="274320" tIns="64008" rIns="182880" bIns="91440" anchor="ctr" anchorCtr="0">
            <a:sp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dirty="0"/>
              <a:t>Insert presentation topic or department/unit name (text box will expand to fit)</a:t>
            </a:r>
          </a:p>
        </p:txBody>
      </p:sp>
      <p:sp>
        <p:nvSpPr>
          <p:cNvPr id="8" name="Content Placeholder 10">
            <a:extLst>
              <a:ext uri="{FF2B5EF4-FFF2-40B4-BE49-F238E27FC236}">
                <a16:creationId xmlns:a16="http://schemas.microsoft.com/office/drawing/2014/main" id="{B0DEE38D-2FF0-2A49-A7D1-AF607FA3AB7A}"/>
              </a:ext>
            </a:extLst>
          </p:cNvPr>
          <p:cNvSpPr>
            <a:spLocks noGrp="1"/>
          </p:cNvSpPr>
          <p:nvPr>
            <p:ph sz="quarter" idx="15" hasCustomPrompt="1"/>
          </p:nvPr>
        </p:nvSpPr>
        <p:spPr>
          <a:xfrm>
            <a:off x="6223554" y="1840447"/>
            <a:ext cx="4939746" cy="4446053"/>
          </a:xfrm>
        </p:spPr>
        <p:txBody>
          <a:bodyPr>
            <a:normAutofit/>
          </a:bodyPr>
          <a:lstStyle>
            <a:lvl1pPr marL="228600" indent="-228600">
              <a:buClr>
                <a:schemeClr val="accent1"/>
              </a:buClr>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Tree>
    <p:extLst>
      <p:ext uri="{BB962C8B-B14F-4D97-AF65-F5344CB8AC3E}">
        <p14:creationId xmlns:p14="http://schemas.microsoft.com/office/powerpoint/2010/main" val="37407670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6_Title and Content_2 column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30764F-890A-1CEC-3771-52FEC8F9F850}"/>
              </a:ext>
              <a:ext uri="{C183D7F6-B498-43B3-948B-1728B52AA6E4}">
                <adec:decorative xmlns:adec="http://schemas.microsoft.com/office/drawing/2017/decorative" val="1"/>
              </a:ext>
            </a:extLst>
          </p:cNvPr>
          <p:cNvSpPr/>
          <p:nvPr userDrawn="1"/>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8BE51D-BA97-2BBF-F3DF-C2B38B351A53}"/>
              </a:ext>
            </a:extLst>
          </p:cNvPr>
          <p:cNvSpPr>
            <a:spLocks noGrp="1"/>
          </p:cNvSpPr>
          <p:nvPr>
            <p:ph type="title" hasCustomPrompt="1"/>
          </p:nvPr>
        </p:nvSpPr>
        <p:spPr/>
        <p:txBody>
          <a:bodyPr rIns="91440">
            <a:normAutofit/>
          </a:bodyPr>
          <a:lstStyle>
            <a:lvl1pPr>
              <a:defRPr sz="3400" b="1" i="0">
                <a:solidFill>
                  <a:schemeClr val="tx1">
                    <a:lumMod val="90000"/>
                    <a:lumOff val="10000"/>
                  </a:schemeClr>
                </a:solidFill>
                <a:latin typeface="+mj-lt"/>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5" name="Footer Placeholder 4"/>
          <p:cNvSpPr>
            <a:spLocks noGrp="1"/>
          </p:cNvSpPr>
          <p:nvPr>
            <p:ph type="ftr" sz="quarter" idx="11"/>
          </p:nvPr>
        </p:nvSpPr>
        <p:spPr/>
        <p:txBody>
          <a:bodyPr/>
          <a:lstStyle/>
          <a:p>
            <a:r>
              <a:rPr lang="en-US"/>
              <a:t>Coastal Processes Demonstration: The Wave Tank</a:t>
            </a:r>
            <a:endParaRPr lang="en-US" dirty="0"/>
          </a:p>
        </p:txBody>
      </p:sp>
      <p:sp>
        <p:nvSpPr>
          <p:cNvPr id="11" name="Content Placeholder 10">
            <a:extLst>
              <a:ext uri="{FF2B5EF4-FFF2-40B4-BE49-F238E27FC236}">
                <a16:creationId xmlns:a16="http://schemas.microsoft.com/office/drawing/2014/main" id="{733615FB-E867-334E-BB0E-3B18A2659575}"/>
              </a:ext>
            </a:extLst>
          </p:cNvPr>
          <p:cNvSpPr>
            <a:spLocks noGrp="1"/>
          </p:cNvSpPr>
          <p:nvPr>
            <p:ph sz="quarter" idx="13" hasCustomPrompt="1"/>
          </p:nvPr>
        </p:nvSpPr>
        <p:spPr>
          <a:xfrm>
            <a:off x="1485900" y="1840447"/>
            <a:ext cx="4482548" cy="4446053"/>
          </a:xfrm>
        </p:spPr>
        <p:txBody>
          <a:bodyPr>
            <a:normAutofit/>
          </a:bodyPr>
          <a:lstStyle>
            <a:lvl1pPr marL="228600" indent="-228600">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
        <p:nvSpPr>
          <p:cNvPr id="13" name="Text Placeholder 12">
            <a:extLst>
              <a:ext uri="{FF2B5EF4-FFF2-40B4-BE49-F238E27FC236}">
                <a16:creationId xmlns:a16="http://schemas.microsoft.com/office/drawing/2014/main" id="{73A315EF-C99D-DF4A-94FC-CDB4F9DECBFE}"/>
              </a:ext>
            </a:extLst>
          </p:cNvPr>
          <p:cNvSpPr>
            <a:spLocks noGrp="1"/>
          </p:cNvSpPr>
          <p:nvPr>
            <p:ph type="body" sz="quarter" idx="14" hasCustomPrompt="1"/>
          </p:nvPr>
        </p:nvSpPr>
        <p:spPr>
          <a:xfrm>
            <a:off x="0" y="6498293"/>
            <a:ext cx="6697346" cy="352084"/>
          </a:xfrm>
          <a:solidFill>
            <a:srgbClr val="555556"/>
          </a:solidFill>
          <a:ln>
            <a:noFill/>
          </a:ln>
        </p:spPr>
        <p:txBody>
          <a:bodyPr wrap="none" lIns="274320" tIns="64008" rIns="182880" bIns="91440" anchor="ctr" anchorCtr="0">
            <a:sp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dirty="0"/>
              <a:t>Insert presentation topic or department/unit name (text box will expand to fit)</a:t>
            </a:r>
          </a:p>
        </p:txBody>
      </p:sp>
      <p:sp>
        <p:nvSpPr>
          <p:cNvPr id="8" name="Content Placeholder 10">
            <a:extLst>
              <a:ext uri="{FF2B5EF4-FFF2-40B4-BE49-F238E27FC236}">
                <a16:creationId xmlns:a16="http://schemas.microsoft.com/office/drawing/2014/main" id="{B0DEE38D-2FF0-2A49-A7D1-AF607FA3AB7A}"/>
              </a:ext>
            </a:extLst>
          </p:cNvPr>
          <p:cNvSpPr>
            <a:spLocks noGrp="1"/>
          </p:cNvSpPr>
          <p:nvPr>
            <p:ph sz="quarter" idx="15" hasCustomPrompt="1"/>
          </p:nvPr>
        </p:nvSpPr>
        <p:spPr>
          <a:xfrm>
            <a:off x="6223554" y="1840447"/>
            <a:ext cx="4939746" cy="4446053"/>
          </a:xfrm>
        </p:spPr>
        <p:txBody>
          <a:bodyPr>
            <a:normAutofit/>
          </a:bodyPr>
          <a:lstStyle>
            <a:lvl1pPr marL="228600" indent="-228600">
              <a:buClr>
                <a:schemeClr val="accent1"/>
              </a:buClr>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Tree>
    <p:extLst>
      <p:ext uri="{BB962C8B-B14F-4D97-AF65-F5344CB8AC3E}">
        <p14:creationId xmlns:p14="http://schemas.microsoft.com/office/powerpoint/2010/main" val="1469505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Section Header_re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C912DB-E11B-3D4C-9D09-221D4E874712}"/>
              </a:ext>
              <a:ext uri="{C183D7F6-B498-43B3-948B-1728B52AA6E4}">
                <adec:decorative xmlns:adec="http://schemas.microsoft.com/office/drawing/2017/decorative" val="1"/>
              </a:ext>
            </a:extLst>
          </p:cNvPr>
          <p:cNvSpPr/>
          <p:nvPr userDrawn="1"/>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963DBCEB-EA83-B646-A716-9EAB713C5280}"/>
              </a:ext>
            </a:extLst>
          </p:cNvPr>
          <p:cNvSpPr>
            <a:spLocks noGrp="1"/>
          </p:cNvSpPr>
          <p:nvPr>
            <p:ph type="body" sz="quarter" idx="13" hasCustomPrompt="1"/>
          </p:nvPr>
        </p:nvSpPr>
        <p:spPr>
          <a:xfrm>
            <a:off x="1485900" y="4226928"/>
            <a:ext cx="5264150" cy="354459"/>
          </a:xfrm>
        </p:spPr>
        <p:txBody>
          <a:bodyPr>
            <a:noAutofit/>
          </a:bodyPr>
          <a:lstStyle>
            <a:lvl1pPr marL="0" indent="0">
              <a:buNone/>
              <a:defRPr sz="2300">
                <a:solidFill>
                  <a:schemeClr val="tx1"/>
                </a:solidFill>
              </a:defRPr>
            </a:lvl1pPr>
            <a:lvl2pPr>
              <a:defRPr sz="2100"/>
            </a:lvl2pPr>
            <a:lvl3pPr>
              <a:defRPr sz="2100"/>
            </a:lvl3pPr>
            <a:lvl4pPr>
              <a:defRPr sz="2100"/>
            </a:lvl4pPr>
            <a:lvl5pPr>
              <a:defRPr sz="2100"/>
            </a:lvl5pPr>
          </a:lstStyle>
          <a:p>
            <a:pPr lvl="0"/>
            <a:r>
              <a:rPr lang="en-US" dirty="0"/>
              <a:t>Insert subtitle if needed</a:t>
            </a:r>
          </a:p>
        </p:txBody>
      </p:sp>
      <p:sp>
        <p:nvSpPr>
          <p:cNvPr id="2" name="Title 1">
            <a:extLst>
              <a:ext uri="{FF2B5EF4-FFF2-40B4-BE49-F238E27FC236}">
                <a16:creationId xmlns:a16="http://schemas.microsoft.com/office/drawing/2014/main" id="{989C382C-FEDF-9251-E54F-141B8D2101FA}"/>
              </a:ext>
            </a:extLst>
          </p:cNvPr>
          <p:cNvSpPr>
            <a:spLocks noGrp="1"/>
          </p:cNvSpPr>
          <p:nvPr>
            <p:ph type="title" hasCustomPrompt="1"/>
          </p:nvPr>
        </p:nvSpPr>
        <p:spPr>
          <a:xfrm>
            <a:off x="1485900" y="2514600"/>
            <a:ext cx="8279202" cy="1367286"/>
          </a:xfrm>
        </p:spPr>
        <p:txBody>
          <a:bodyPr rIns="91440">
            <a:normAutofit/>
          </a:bodyPr>
          <a:lstStyle>
            <a:lvl1pPr>
              <a:defRPr sz="4000">
                <a:solidFill>
                  <a:schemeClr val="tx1"/>
                </a:solidFill>
              </a:defRPr>
            </a:lvl1pPr>
          </a:lstStyle>
          <a:p>
            <a:r>
              <a:rPr lang="en-US" dirty="0"/>
              <a:t>Insert section header slide title</a:t>
            </a:r>
          </a:p>
        </p:txBody>
      </p:sp>
    </p:spTree>
    <p:extLst>
      <p:ext uri="{BB962C8B-B14F-4D97-AF65-F5344CB8AC3E}">
        <p14:creationId xmlns:p14="http://schemas.microsoft.com/office/powerpoint/2010/main" val="2892427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_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B1C6F3-8D05-7245-98E0-6A89EF37B52B}"/>
              </a:ext>
              <a:ext uri="{C183D7F6-B498-43B3-948B-1728B52AA6E4}">
                <adec:decorative xmlns:adec="http://schemas.microsoft.com/office/drawing/2017/decorative" val="1"/>
              </a:ext>
            </a:extLst>
          </p:cNvPr>
          <p:cNvSpPr/>
          <p:nvPr/>
        </p:nvSpPr>
        <p:spPr>
          <a:xfrm>
            <a:off x="0" y="0"/>
            <a:ext cx="12192000" cy="5733906"/>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E7B0E5A4-57E2-7602-491D-37B816FD39FE}"/>
              </a:ext>
            </a:extLst>
          </p:cNvPr>
          <p:cNvSpPr>
            <a:spLocks noGrp="1"/>
          </p:cNvSpPr>
          <p:nvPr>
            <p:ph type="title" hasCustomPrompt="1"/>
          </p:nvPr>
        </p:nvSpPr>
        <p:spPr>
          <a:xfrm>
            <a:off x="851888" y="905690"/>
            <a:ext cx="8334246" cy="2106570"/>
          </a:xfrm>
        </p:spPr>
        <p:txBody>
          <a:bodyPr rIns="91440">
            <a:normAutofit/>
          </a:bodyPr>
          <a:lstStyle>
            <a:lvl1pPr>
              <a:defRPr sz="4200" b="1" i="0">
                <a:solidFill>
                  <a:schemeClr val="bg1"/>
                </a:solidFill>
                <a:latin typeface="+mj-lt"/>
                <a:ea typeface="Red Hat Display" panose="02010303040201060303" pitchFamily="2" charset="0"/>
                <a:cs typeface="Red Hat Display" panose="02010303040201060303" pitchFamily="2" charset="0"/>
              </a:defRPr>
            </a:lvl1pPr>
          </a:lstStyle>
          <a:p>
            <a:r>
              <a:rPr lang="en-US" dirty="0"/>
              <a:t>Insert slide title in title or sentence case</a:t>
            </a:r>
          </a:p>
        </p:txBody>
      </p:sp>
      <p:sp>
        <p:nvSpPr>
          <p:cNvPr id="12" name="Text Placeholder 10">
            <a:extLst>
              <a:ext uri="{FF2B5EF4-FFF2-40B4-BE49-F238E27FC236}">
                <a16:creationId xmlns:a16="http://schemas.microsoft.com/office/drawing/2014/main" id="{BB10240F-B4BA-0448-B9CB-BAB80DBF6BF3}"/>
              </a:ext>
            </a:extLst>
          </p:cNvPr>
          <p:cNvSpPr>
            <a:spLocks noGrp="1"/>
          </p:cNvSpPr>
          <p:nvPr>
            <p:ph type="body" sz="quarter" idx="12" hasCustomPrompt="1"/>
          </p:nvPr>
        </p:nvSpPr>
        <p:spPr>
          <a:xfrm>
            <a:off x="851889" y="3316288"/>
            <a:ext cx="8334246" cy="701877"/>
          </a:xfrm>
        </p:spPr>
        <p:txBody>
          <a:bodyPr anchor="t">
            <a:noAutofit/>
          </a:bodyPr>
          <a:lstStyle>
            <a:lvl1pPr marL="0" indent="0">
              <a:buNone/>
              <a:defRPr sz="2300">
                <a:solidFill>
                  <a:schemeClr val="tx1">
                    <a:lumMod val="25000"/>
                    <a:lumOff val="75000"/>
                  </a:schemeClr>
                </a:solidFill>
              </a:defRPr>
            </a:lvl1pPr>
          </a:lstStyle>
          <a:p>
            <a:pPr lvl="0"/>
            <a:r>
              <a:rPr lang="en-US" dirty="0"/>
              <a:t>Insert subtitle, date or other important information, not to exceed two lines </a:t>
            </a:r>
          </a:p>
        </p:txBody>
      </p:sp>
      <p:sp>
        <p:nvSpPr>
          <p:cNvPr id="13" name="Text Placeholder 10">
            <a:extLst>
              <a:ext uri="{FF2B5EF4-FFF2-40B4-BE49-F238E27FC236}">
                <a16:creationId xmlns:a16="http://schemas.microsoft.com/office/drawing/2014/main" id="{254FFE49-5199-9649-BB93-1060548611E9}"/>
              </a:ext>
            </a:extLst>
          </p:cNvPr>
          <p:cNvSpPr>
            <a:spLocks noGrp="1"/>
          </p:cNvSpPr>
          <p:nvPr>
            <p:ph type="body" sz="quarter" idx="13" hasCustomPrompt="1"/>
          </p:nvPr>
        </p:nvSpPr>
        <p:spPr>
          <a:xfrm>
            <a:off x="851889" y="5953913"/>
            <a:ext cx="10311412" cy="523088"/>
          </a:xfrm>
        </p:spPr>
        <p:txBody>
          <a:bodyPr anchor="t" anchorCtr="0">
            <a:normAutofit/>
          </a:bodyPr>
          <a:lstStyle>
            <a:lvl1pPr marL="0" indent="0">
              <a:buNone/>
              <a:defRPr sz="1800" b="1">
                <a:solidFill>
                  <a:schemeClr val="tx1">
                    <a:lumMod val="90000"/>
                    <a:lumOff val="10000"/>
                  </a:schemeClr>
                </a:solidFill>
              </a:defRPr>
            </a:lvl1pPr>
          </a:lstStyle>
          <a:p>
            <a:pPr lvl="0"/>
            <a:r>
              <a:rPr lang="en-US" dirty="0"/>
              <a:t>Insert name, position</a:t>
            </a:r>
          </a:p>
        </p:txBody>
      </p:sp>
      <p:pic>
        <p:nvPicPr>
          <p:cNvPr id="4" name="Picture 3" descr="University of Wisconsin Sea Grant logo in white text on an orange background">
            <a:extLst>
              <a:ext uri="{FF2B5EF4-FFF2-40B4-BE49-F238E27FC236}">
                <a16:creationId xmlns:a16="http://schemas.microsoft.com/office/drawing/2014/main" id="{C2B0DF0E-5B1F-B83E-A1C9-E064B44E0AAE}"/>
              </a:ext>
            </a:extLst>
          </p:cNvPr>
          <p:cNvPicPr>
            <a:picLocks noChangeAspect="1"/>
          </p:cNvPicPr>
          <p:nvPr/>
        </p:nvPicPr>
        <p:blipFill>
          <a:blip r:embed="rId2"/>
          <a:srcRect/>
          <a:stretch/>
        </p:blipFill>
        <p:spPr>
          <a:xfrm>
            <a:off x="10788541" y="0"/>
            <a:ext cx="1155700" cy="1155700"/>
          </a:xfrm>
          <a:prstGeom prst="rect">
            <a:avLst/>
          </a:prstGeom>
        </p:spPr>
      </p:pic>
      <p:sp>
        <p:nvSpPr>
          <p:cNvPr id="5" name="Rectangle 4">
            <a:extLst>
              <a:ext uri="{FF2B5EF4-FFF2-40B4-BE49-F238E27FC236}">
                <a16:creationId xmlns:a16="http://schemas.microsoft.com/office/drawing/2014/main" id="{0383BF28-FA8A-1032-4D94-60B23160E948}"/>
              </a:ext>
              <a:ext uri="{C183D7F6-B498-43B3-948B-1728B52AA6E4}">
                <adec:decorative xmlns:adec="http://schemas.microsoft.com/office/drawing/2017/decorative" val="1"/>
              </a:ext>
            </a:extLst>
          </p:cNvPr>
          <p:cNvSpPr/>
          <p:nvPr/>
        </p:nvSpPr>
        <p:spPr>
          <a:xfrm>
            <a:off x="0" y="0"/>
            <a:ext cx="12192000" cy="5733906"/>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University of Wisconsin Sea Grant logo in white text on an orange background">
            <a:extLst>
              <a:ext uri="{FF2B5EF4-FFF2-40B4-BE49-F238E27FC236}">
                <a16:creationId xmlns:a16="http://schemas.microsoft.com/office/drawing/2014/main" id="{EFA19507-D6EF-4135-6D70-4BF172810D5D}"/>
              </a:ext>
            </a:extLst>
          </p:cNvPr>
          <p:cNvPicPr>
            <a:picLocks noChangeAspect="1"/>
          </p:cNvPicPr>
          <p:nvPr/>
        </p:nvPicPr>
        <p:blipFill>
          <a:blip r:embed="rId2"/>
          <a:srcRect/>
          <a:stretch/>
        </p:blipFill>
        <p:spPr>
          <a:xfrm>
            <a:off x="10788541" y="0"/>
            <a:ext cx="1155700" cy="1155700"/>
          </a:xfrm>
          <a:prstGeom prst="rect">
            <a:avLst/>
          </a:prstGeom>
        </p:spPr>
      </p:pic>
      <p:sp>
        <p:nvSpPr>
          <p:cNvPr id="7" name="Rectangle 6">
            <a:extLst>
              <a:ext uri="{FF2B5EF4-FFF2-40B4-BE49-F238E27FC236}">
                <a16:creationId xmlns:a16="http://schemas.microsoft.com/office/drawing/2014/main" id="{1862CCA4-8672-1A4E-5336-22C0ECE5E393}"/>
              </a:ext>
              <a:ext uri="{C183D7F6-B498-43B3-948B-1728B52AA6E4}">
                <adec:decorative xmlns:adec="http://schemas.microsoft.com/office/drawing/2017/decorative" val="1"/>
              </a:ext>
            </a:extLst>
          </p:cNvPr>
          <p:cNvSpPr/>
          <p:nvPr userDrawn="1"/>
        </p:nvSpPr>
        <p:spPr>
          <a:xfrm>
            <a:off x="0" y="0"/>
            <a:ext cx="12192000" cy="5733906"/>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University of Wisconsin Sea Grant logo in white text on an orange background">
            <a:extLst>
              <a:ext uri="{FF2B5EF4-FFF2-40B4-BE49-F238E27FC236}">
                <a16:creationId xmlns:a16="http://schemas.microsoft.com/office/drawing/2014/main" id="{93AD69DE-C82D-E449-618A-FCE4ED7FF109}"/>
              </a:ext>
            </a:extLst>
          </p:cNvPr>
          <p:cNvPicPr>
            <a:picLocks noChangeAspect="1"/>
          </p:cNvPicPr>
          <p:nvPr userDrawn="1"/>
        </p:nvPicPr>
        <p:blipFill>
          <a:blip r:embed="rId2"/>
          <a:srcRect/>
          <a:stretch/>
        </p:blipFill>
        <p:spPr>
          <a:xfrm>
            <a:off x="10788541" y="0"/>
            <a:ext cx="1155700" cy="1155700"/>
          </a:xfrm>
          <a:prstGeom prst="rect">
            <a:avLst/>
          </a:prstGeom>
        </p:spPr>
      </p:pic>
    </p:spTree>
    <p:extLst>
      <p:ext uri="{BB962C8B-B14F-4D97-AF65-F5344CB8AC3E}">
        <p14:creationId xmlns:p14="http://schemas.microsoft.com/office/powerpoint/2010/main" val="9336765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Section Header_re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C912DB-E11B-3D4C-9D09-221D4E874712}"/>
              </a:ext>
              <a:ext uri="{C183D7F6-B498-43B3-948B-1728B52AA6E4}">
                <adec:decorative xmlns:adec="http://schemas.microsoft.com/office/drawing/2017/decorative" val="1"/>
              </a:ext>
            </a:extLst>
          </p:cNvPr>
          <p:cNvSpPr/>
          <p:nvPr userDrawn="1"/>
        </p:nvSpPr>
        <p:spPr>
          <a:xfrm>
            <a:off x="0" y="0"/>
            <a:ext cx="12192000" cy="6849766"/>
          </a:xfrm>
          <a:prstGeom prst="rect">
            <a:avLst/>
          </a:prstGeom>
          <a:solidFill>
            <a:srgbClr val="005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963DBCEB-EA83-B646-A716-9EAB713C5280}"/>
              </a:ext>
            </a:extLst>
          </p:cNvPr>
          <p:cNvSpPr>
            <a:spLocks noGrp="1"/>
          </p:cNvSpPr>
          <p:nvPr>
            <p:ph type="body" sz="quarter" idx="13" hasCustomPrompt="1"/>
          </p:nvPr>
        </p:nvSpPr>
        <p:spPr>
          <a:xfrm>
            <a:off x="1485900" y="4226928"/>
            <a:ext cx="5264150" cy="354459"/>
          </a:xfrm>
        </p:spPr>
        <p:txBody>
          <a:bodyPr>
            <a:noAutofit/>
          </a:bodyPr>
          <a:lstStyle>
            <a:lvl1pPr marL="0" indent="0">
              <a:buNone/>
              <a:defRPr sz="2300">
                <a:solidFill>
                  <a:schemeClr val="tx1">
                    <a:lumMod val="10000"/>
                    <a:lumOff val="90000"/>
                  </a:schemeClr>
                </a:solidFill>
              </a:defRPr>
            </a:lvl1pPr>
            <a:lvl2pPr>
              <a:defRPr sz="2100"/>
            </a:lvl2pPr>
            <a:lvl3pPr>
              <a:defRPr sz="2100"/>
            </a:lvl3pPr>
            <a:lvl4pPr>
              <a:defRPr sz="2100"/>
            </a:lvl4pPr>
            <a:lvl5pPr>
              <a:defRPr sz="2100"/>
            </a:lvl5pPr>
          </a:lstStyle>
          <a:p>
            <a:pPr lvl="0"/>
            <a:r>
              <a:rPr lang="en-US" dirty="0"/>
              <a:t>Insert subtitle if needed</a:t>
            </a:r>
          </a:p>
        </p:txBody>
      </p:sp>
      <p:sp>
        <p:nvSpPr>
          <p:cNvPr id="2" name="Title 1">
            <a:extLst>
              <a:ext uri="{FF2B5EF4-FFF2-40B4-BE49-F238E27FC236}">
                <a16:creationId xmlns:a16="http://schemas.microsoft.com/office/drawing/2014/main" id="{989C382C-FEDF-9251-E54F-141B8D2101FA}"/>
              </a:ext>
            </a:extLst>
          </p:cNvPr>
          <p:cNvSpPr>
            <a:spLocks noGrp="1"/>
          </p:cNvSpPr>
          <p:nvPr>
            <p:ph type="title" hasCustomPrompt="1"/>
          </p:nvPr>
        </p:nvSpPr>
        <p:spPr>
          <a:xfrm>
            <a:off x="1485900" y="2514600"/>
            <a:ext cx="8279202" cy="1367286"/>
          </a:xfrm>
        </p:spPr>
        <p:txBody>
          <a:bodyPr rIns="91440">
            <a:normAutofit/>
          </a:bodyPr>
          <a:lstStyle>
            <a:lvl1pPr>
              <a:defRPr sz="4000">
                <a:solidFill>
                  <a:schemeClr val="bg1"/>
                </a:solidFill>
              </a:defRPr>
            </a:lvl1pPr>
          </a:lstStyle>
          <a:p>
            <a:r>
              <a:rPr lang="en-US" dirty="0"/>
              <a:t>Insert section header slide title</a:t>
            </a:r>
          </a:p>
        </p:txBody>
      </p:sp>
    </p:spTree>
    <p:extLst>
      <p:ext uri="{BB962C8B-B14F-4D97-AF65-F5344CB8AC3E}">
        <p14:creationId xmlns:p14="http://schemas.microsoft.com/office/powerpoint/2010/main" val="19082965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Section Header_blac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C912DB-E11B-3D4C-9D09-221D4E874712}"/>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963DBCEB-EA83-B646-A716-9EAB713C5280}"/>
              </a:ext>
            </a:extLst>
          </p:cNvPr>
          <p:cNvSpPr>
            <a:spLocks noGrp="1"/>
          </p:cNvSpPr>
          <p:nvPr>
            <p:ph type="body" sz="quarter" idx="13" hasCustomPrompt="1"/>
          </p:nvPr>
        </p:nvSpPr>
        <p:spPr>
          <a:xfrm>
            <a:off x="1485900" y="4226928"/>
            <a:ext cx="5264150" cy="354459"/>
          </a:xfrm>
        </p:spPr>
        <p:txBody>
          <a:bodyPr>
            <a:noAutofit/>
          </a:bodyPr>
          <a:lstStyle>
            <a:lvl1pPr marL="0" indent="0">
              <a:buNone/>
              <a:defRPr sz="2300">
                <a:solidFill>
                  <a:schemeClr val="tx1">
                    <a:lumMod val="25000"/>
                    <a:lumOff val="75000"/>
                  </a:schemeClr>
                </a:solidFill>
              </a:defRPr>
            </a:lvl1pPr>
            <a:lvl2pPr>
              <a:defRPr sz="2100"/>
            </a:lvl2pPr>
            <a:lvl3pPr>
              <a:defRPr sz="2100"/>
            </a:lvl3pPr>
            <a:lvl4pPr>
              <a:defRPr sz="2100"/>
            </a:lvl4pPr>
            <a:lvl5pPr>
              <a:defRPr sz="2100"/>
            </a:lvl5pPr>
          </a:lstStyle>
          <a:p>
            <a:pPr lvl="0"/>
            <a:r>
              <a:rPr lang="en-US" dirty="0"/>
              <a:t>Insert subtitle if needed</a:t>
            </a:r>
          </a:p>
        </p:txBody>
      </p:sp>
      <p:sp>
        <p:nvSpPr>
          <p:cNvPr id="2" name="Title 1">
            <a:extLst>
              <a:ext uri="{FF2B5EF4-FFF2-40B4-BE49-F238E27FC236}">
                <a16:creationId xmlns:a16="http://schemas.microsoft.com/office/drawing/2014/main" id="{856EFDCA-0F37-B65D-EA97-DDFF7EC0B0CD}"/>
              </a:ext>
            </a:extLst>
          </p:cNvPr>
          <p:cNvSpPr>
            <a:spLocks noGrp="1"/>
          </p:cNvSpPr>
          <p:nvPr>
            <p:ph type="title" hasCustomPrompt="1"/>
          </p:nvPr>
        </p:nvSpPr>
        <p:spPr>
          <a:xfrm>
            <a:off x="1485900" y="2514600"/>
            <a:ext cx="8279202" cy="1367286"/>
          </a:xfrm>
        </p:spPr>
        <p:txBody>
          <a:bodyPr rIns="91440">
            <a:normAutofit/>
          </a:bodyPr>
          <a:lstStyle>
            <a:lvl1pPr>
              <a:defRPr sz="4000">
                <a:solidFill>
                  <a:schemeClr val="bg1"/>
                </a:solidFill>
              </a:defRPr>
            </a:lvl1pPr>
          </a:lstStyle>
          <a:p>
            <a:r>
              <a:rPr lang="en-US" dirty="0"/>
              <a:t>Insert section header slide title</a:t>
            </a:r>
          </a:p>
        </p:txBody>
      </p:sp>
    </p:spTree>
    <p:extLst>
      <p:ext uri="{BB962C8B-B14F-4D97-AF65-F5344CB8AC3E}">
        <p14:creationId xmlns:p14="http://schemas.microsoft.com/office/powerpoint/2010/main" val="23757103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2_End-re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05D359-7029-C74B-8048-D1347E3FF64A}"/>
              </a:ext>
              <a:ext uri="{C183D7F6-B498-43B3-948B-1728B52AA6E4}">
                <adec:decorative xmlns:adec="http://schemas.microsoft.com/office/drawing/2017/decorative" val="1"/>
              </a:ext>
            </a:extLst>
          </p:cNvPr>
          <p:cNvSpPr/>
          <p:nvPr userDrawn="1"/>
        </p:nvSpPr>
        <p:spPr>
          <a:xfrm>
            <a:off x="0" y="-9939"/>
            <a:ext cx="12192000" cy="6867938"/>
          </a:xfrm>
          <a:prstGeom prst="rect">
            <a:avLst/>
          </a:prstGeom>
          <a:solidFill>
            <a:srgbClr val="F04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University of Wisconsin Sea Grant logo in white text on an orange background">
            <a:extLst>
              <a:ext uri="{FF2B5EF4-FFF2-40B4-BE49-F238E27FC236}">
                <a16:creationId xmlns:a16="http://schemas.microsoft.com/office/drawing/2014/main" id="{9442AFA6-CAED-D743-9BD0-FB7276EC21DE}"/>
              </a:ext>
            </a:extLst>
          </p:cNvPr>
          <p:cNvPicPr>
            <a:picLocks noChangeAspect="1"/>
          </p:cNvPicPr>
          <p:nvPr userDrawn="1"/>
        </p:nvPicPr>
        <p:blipFill>
          <a:blip r:embed="rId2"/>
          <a:srcRect/>
          <a:stretch/>
        </p:blipFill>
        <p:spPr>
          <a:xfrm>
            <a:off x="5161548" y="2639930"/>
            <a:ext cx="2139741" cy="1872275"/>
          </a:xfrm>
          <a:prstGeom prst="rect">
            <a:avLst/>
          </a:prstGeom>
        </p:spPr>
      </p:pic>
      <p:sp>
        <p:nvSpPr>
          <p:cNvPr id="2" name="Title 1">
            <a:extLst>
              <a:ext uri="{FF2B5EF4-FFF2-40B4-BE49-F238E27FC236}">
                <a16:creationId xmlns:a16="http://schemas.microsoft.com/office/drawing/2014/main" id="{A878A76A-7D1D-3E85-0AC5-9B02E65F248E}"/>
              </a:ext>
            </a:extLst>
          </p:cNvPr>
          <p:cNvSpPr>
            <a:spLocks noGrp="1"/>
          </p:cNvSpPr>
          <p:nvPr>
            <p:ph type="title" hasCustomPrompt="1"/>
          </p:nvPr>
        </p:nvSpPr>
        <p:spPr>
          <a:xfrm>
            <a:off x="0" y="-180060"/>
            <a:ext cx="10668000" cy="170121"/>
          </a:xfrm>
        </p:spPr>
        <p:txBody>
          <a:bodyPr>
            <a:normAutofit/>
          </a:bodyPr>
          <a:lstStyle>
            <a:lvl1pPr>
              <a:defRPr sz="1200" b="0" i="0">
                <a:latin typeface="Red Hat Display" panose="02010303040201060303" pitchFamily="2" charset="0"/>
                <a:ea typeface="Red Hat Display" panose="02010303040201060303" pitchFamily="2" charset="0"/>
                <a:cs typeface="Red Hat Display" panose="02010303040201060303" pitchFamily="2" charset="0"/>
              </a:defRPr>
            </a:lvl1pPr>
          </a:lstStyle>
          <a:p>
            <a:r>
              <a:rPr lang="en-US" dirty="0">
                <a:effectLst/>
                <a:latin typeface="Helvetica" pitchFamily="2" charset="0"/>
              </a:rPr>
              <a:t>Orange Closing Sign</a:t>
            </a:r>
          </a:p>
        </p:txBody>
      </p:sp>
    </p:spTree>
    <p:extLst>
      <p:ext uri="{BB962C8B-B14F-4D97-AF65-F5344CB8AC3E}">
        <p14:creationId xmlns:p14="http://schemas.microsoft.com/office/powerpoint/2010/main" val="25831203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4_End-blac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05D359-7029-C74B-8048-D1347E3FF64A}"/>
              </a:ext>
              <a:ext uri="{C183D7F6-B498-43B3-948B-1728B52AA6E4}">
                <adec:decorative xmlns:adec="http://schemas.microsoft.com/office/drawing/2017/decorative" val="1"/>
              </a:ext>
            </a:extLst>
          </p:cNvPr>
          <p:cNvSpPr/>
          <p:nvPr userDrawn="1"/>
        </p:nvSpPr>
        <p:spPr>
          <a:xfrm>
            <a:off x="0" y="-9939"/>
            <a:ext cx="12192000" cy="6858000"/>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8DEFCB-76DD-8C96-B6DC-4040B702ADC1}"/>
              </a:ext>
            </a:extLst>
          </p:cNvPr>
          <p:cNvSpPr>
            <a:spLocks noGrp="1"/>
          </p:cNvSpPr>
          <p:nvPr>
            <p:ph type="title" hasCustomPrompt="1"/>
          </p:nvPr>
        </p:nvSpPr>
        <p:spPr>
          <a:xfrm>
            <a:off x="0" y="-201325"/>
            <a:ext cx="10668000" cy="191386"/>
          </a:xfrm>
        </p:spPr>
        <p:txBody>
          <a:bodyPr>
            <a:normAutofit/>
          </a:bodyPr>
          <a:lstStyle>
            <a:lvl1pPr>
              <a:defRPr sz="1200" b="0" i="0">
                <a:latin typeface="Red Hat Display" panose="02010303040201060303" pitchFamily="2" charset="0"/>
                <a:ea typeface="Red Hat Display" panose="02010303040201060303" pitchFamily="2" charset="0"/>
                <a:cs typeface="Red Hat Display" panose="02010303040201060303" pitchFamily="2" charset="0"/>
              </a:defRPr>
            </a:lvl1pPr>
          </a:lstStyle>
          <a:p>
            <a:r>
              <a:rPr lang="en-US" dirty="0"/>
              <a:t>Black Closing Slide</a:t>
            </a:r>
          </a:p>
        </p:txBody>
      </p:sp>
      <p:pic>
        <p:nvPicPr>
          <p:cNvPr id="5" name="Picture 4" descr="University of Wisconsin Sea Grant logo in white text on a gray background">
            <a:extLst>
              <a:ext uri="{FF2B5EF4-FFF2-40B4-BE49-F238E27FC236}">
                <a16:creationId xmlns:a16="http://schemas.microsoft.com/office/drawing/2014/main" id="{2125341B-9FCD-D414-3259-5849E1198405}"/>
              </a:ext>
            </a:extLst>
          </p:cNvPr>
          <p:cNvPicPr>
            <a:picLocks noChangeAspect="1"/>
          </p:cNvPicPr>
          <p:nvPr userDrawn="1"/>
        </p:nvPicPr>
        <p:blipFill>
          <a:blip r:embed="rId2"/>
          <a:srcRect/>
          <a:stretch/>
        </p:blipFill>
        <p:spPr>
          <a:xfrm>
            <a:off x="5161548" y="2639930"/>
            <a:ext cx="2139741" cy="1872275"/>
          </a:xfrm>
          <a:prstGeom prst="rect">
            <a:avLst/>
          </a:prstGeom>
        </p:spPr>
      </p:pic>
    </p:spTree>
    <p:extLst>
      <p:ext uri="{BB962C8B-B14F-4D97-AF65-F5344CB8AC3E}">
        <p14:creationId xmlns:p14="http://schemas.microsoft.com/office/powerpoint/2010/main" val="23148270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5_End-blac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05D359-7029-C74B-8048-D1347E3FF64A}"/>
              </a:ext>
              <a:ext uri="{C183D7F6-B498-43B3-948B-1728B52AA6E4}">
                <adec:decorative xmlns:adec="http://schemas.microsoft.com/office/drawing/2017/decorative" val="1"/>
              </a:ext>
            </a:extLst>
          </p:cNvPr>
          <p:cNvSpPr/>
          <p:nvPr userDrawn="1"/>
        </p:nvSpPr>
        <p:spPr>
          <a:xfrm>
            <a:off x="0" y="-9939"/>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8DEFCB-76DD-8C96-B6DC-4040B702ADC1}"/>
              </a:ext>
            </a:extLst>
          </p:cNvPr>
          <p:cNvSpPr>
            <a:spLocks noGrp="1"/>
          </p:cNvSpPr>
          <p:nvPr>
            <p:ph type="title" hasCustomPrompt="1"/>
          </p:nvPr>
        </p:nvSpPr>
        <p:spPr>
          <a:xfrm>
            <a:off x="0" y="-201325"/>
            <a:ext cx="10668000" cy="191386"/>
          </a:xfrm>
        </p:spPr>
        <p:txBody>
          <a:bodyPr>
            <a:normAutofit/>
          </a:bodyPr>
          <a:lstStyle>
            <a:lvl1pPr>
              <a:defRPr sz="1200" b="0" i="0">
                <a:latin typeface="Red Hat Display" panose="02010303040201060303" pitchFamily="2" charset="0"/>
                <a:ea typeface="Red Hat Display" panose="02010303040201060303" pitchFamily="2" charset="0"/>
                <a:cs typeface="Red Hat Display" panose="02010303040201060303" pitchFamily="2" charset="0"/>
              </a:defRPr>
            </a:lvl1pPr>
          </a:lstStyle>
          <a:p>
            <a:r>
              <a:rPr lang="en-US" b="1" dirty="0">
                <a:solidFill>
                  <a:srgbClr val="181818"/>
                </a:solidFill>
                <a:effectLst/>
                <a:latin typeface="Arial" panose="020B0604020202020204" pitchFamily="34" charset="0"/>
              </a:rPr>
              <a:t>White Closing Slide</a:t>
            </a:r>
            <a:endParaRPr lang="en-US" dirty="0">
              <a:solidFill>
                <a:srgbClr val="181818"/>
              </a:solidFill>
              <a:effectLst/>
              <a:latin typeface="Arial" panose="020B0604020202020204" pitchFamily="34" charset="0"/>
            </a:endParaRPr>
          </a:p>
        </p:txBody>
      </p:sp>
      <p:pic>
        <p:nvPicPr>
          <p:cNvPr id="5" name="Picture 4" descr="University of Wisconsin Sea Grant logo in white text on an orange background">
            <a:extLst>
              <a:ext uri="{FF2B5EF4-FFF2-40B4-BE49-F238E27FC236}">
                <a16:creationId xmlns:a16="http://schemas.microsoft.com/office/drawing/2014/main" id="{2125341B-9FCD-D414-3259-5849E1198405}"/>
              </a:ext>
            </a:extLst>
          </p:cNvPr>
          <p:cNvPicPr>
            <a:picLocks noChangeAspect="1"/>
          </p:cNvPicPr>
          <p:nvPr userDrawn="1"/>
        </p:nvPicPr>
        <p:blipFill>
          <a:blip r:embed="rId2"/>
          <a:srcRect/>
          <a:stretch/>
        </p:blipFill>
        <p:spPr>
          <a:xfrm>
            <a:off x="5295281" y="2639930"/>
            <a:ext cx="1872275" cy="1872275"/>
          </a:xfrm>
          <a:prstGeom prst="rect">
            <a:avLst/>
          </a:prstGeom>
        </p:spPr>
      </p:pic>
    </p:spTree>
    <p:extLst>
      <p:ext uri="{BB962C8B-B14F-4D97-AF65-F5344CB8AC3E}">
        <p14:creationId xmlns:p14="http://schemas.microsoft.com/office/powerpoint/2010/main" val="4114244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_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F2F59-3D81-9C0B-CDB4-B5F8B5CE84E5}"/>
              </a:ext>
            </a:extLst>
          </p:cNvPr>
          <p:cNvSpPr>
            <a:spLocks noGrp="1"/>
          </p:cNvSpPr>
          <p:nvPr>
            <p:ph type="title" hasCustomPrompt="1"/>
          </p:nvPr>
        </p:nvSpPr>
        <p:spPr/>
        <p:txBody>
          <a:bodyPr rIns="91440">
            <a:normAutofit/>
          </a:bodyPr>
          <a:lstStyle>
            <a:lvl1pPr>
              <a:defRPr sz="3400" b="1" i="0">
                <a:solidFill>
                  <a:schemeClr val="tx1">
                    <a:lumMod val="90000"/>
                    <a:lumOff val="10000"/>
                  </a:schemeClr>
                </a:solidFill>
                <a:latin typeface="+mj-lt"/>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5" name="Footer Placeholder 4"/>
          <p:cNvSpPr>
            <a:spLocks noGrp="1"/>
          </p:cNvSpPr>
          <p:nvPr>
            <p:ph type="ftr" sz="quarter" idx="11"/>
          </p:nvPr>
        </p:nvSpPr>
        <p:spPr>
          <a:xfrm>
            <a:off x="0" y="6505056"/>
            <a:ext cx="12192000" cy="352943"/>
          </a:xfrm>
        </p:spPr>
        <p:txBody>
          <a:bodyPr/>
          <a:lstStyle>
            <a:lvl1pPr>
              <a:defRPr>
                <a:latin typeface="+mn-lt"/>
                <a:cs typeface="Arial" panose="020B0604020202020204" pitchFamily="34" charset="0"/>
              </a:defRPr>
            </a:lvl1pPr>
          </a:lstStyle>
          <a:p>
            <a:r>
              <a:rPr lang="en-US"/>
              <a:t>Coastal Processes Demonstration: The Wave Tank</a:t>
            </a:r>
            <a:endParaRPr lang="en-US" dirty="0"/>
          </a:p>
        </p:txBody>
      </p:sp>
      <p:sp>
        <p:nvSpPr>
          <p:cNvPr id="9" name="Content Placeholder 10">
            <a:extLst>
              <a:ext uri="{FF2B5EF4-FFF2-40B4-BE49-F238E27FC236}">
                <a16:creationId xmlns:a16="http://schemas.microsoft.com/office/drawing/2014/main" id="{7EB79CAC-A89D-DA61-2EA5-56E2A8994CF2}"/>
              </a:ext>
            </a:extLst>
          </p:cNvPr>
          <p:cNvSpPr>
            <a:spLocks noGrp="1"/>
          </p:cNvSpPr>
          <p:nvPr>
            <p:ph sz="quarter" idx="15" hasCustomPrompt="1"/>
          </p:nvPr>
        </p:nvSpPr>
        <p:spPr>
          <a:xfrm>
            <a:off x="1485900" y="1840447"/>
            <a:ext cx="9677400" cy="4446053"/>
          </a:xfrm>
        </p:spPr>
        <p:txBody>
          <a:bodyPr>
            <a:normAutofit/>
          </a:bodyPr>
          <a:lstStyle>
            <a:lvl1pPr marL="228600" indent="-228600">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Tree>
    <p:extLst>
      <p:ext uri="{BB962C8B-B14F-4D97-AF65-F5344CB8AC3E}">
        <p14:creationId xmlns:p14="http://schemas.microsoft.com/office/powerpoint/2010/main" val="2826538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itle and Content_1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46D9A27-B964-B89D-4657-569EC459926B}"/>
              </a:ext>
              <a:ext uri="{C183D7F6-B498-43B3-948B-1728B52AA6E4}">
                <adec:decorative xmlns:adec="http://schemas.microsoft.com/office/drawing/2017/decorative" val="1"/>
              </a:ext>
            </a:extLst>
          </p:cNvPr>
          <p:cNvSpPr/>
          <p:nvPr/>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8F2F59-3D81-9C0B-CDB4-B5F8B5CE84E5}"/>
              </a:ext>
            </a:extLst>
          </p:cNvPr>
          <p:cNvSpPr>
            <a:spLocks noGrp="1"/>
          </p:cNvSpPr>
          <p:nvPr>
            <p:ph type="title" hasCustomPrompt="1"/>
          </p:nvPr>
        </p:nvSpPr>
        <p:spPr/>
        <p:txBody>
          <a:bodyPr rIns="91440">
            <a:normAutofit/>
          </a:bodyPr>
          <a:lstStyle>
            <a:lvl1pPr>
              <a:defRPr sz="3400" b="1" i="0">
                <a:solidFill>
                  <a:schemeClr val="tx1">
                    <a:lumMod val="90000"/>
                    <a:lumOff val="10000"/>
                  </a:schemeClr>
                </a:solidFill>
                <a:latin typeface="+mj-lt"/>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5" name="Footer Placeholder 4"/>
          <p:cNvSpPr>
            <a:spLocks noGrp="1"/>
          </p:cNvSpPr>
          <p:nvPr>
            <p:ph type="ftr" sz="quarter" idx="11"/>
          </p:nvPr>
        </p:nvSpPr>
        <p:spPr>
          <a:xfrm>
            <a:off x="0" y="6505056"/>
            <a:ext cx="12192000" cy="352943"/>
          </a:xfrm>
        </p:spPr>
        <p:txBody>
          <a:bodyPr/>
          <a:lstStyle>
            <a:lvl1pPr algn="l">
              <a:defRPr>
                <a:latin typeface="+mn-lt"/>
                <a:cs typeface="Arial" panose="020B0604020202020204" pitchFamily="34" charset="0"/>
              </a:defRPr>
            </a:lvl1pPr>
          </a:lstStyle>
          <a:p>
            <a:r>
              <a:rPr lang="en-US"/>
              <a:t>Coastal Processes Demonstration: The Wave Tank</a:t>
            </a:r>
            <a:endParaRPr lang="en-US" dirty="0"/>
          </a:p>
        </p:txBody>
      </p:sp>
      <p:sp>
        <p:nvSpPr>
          <p:cNvPr id="9" name="Content Placeholder 10">
            <a:extLst>
              <a:ext uri="{FF2B5EF4-FFF2-40B4-BE49-F238E27FC236}">
                <a16:creationId xmlns:a16="http://schemas.microsoft.com/office/drawing/2014/main" id="{7EB79CAC-A89D-DA61-2EA5-56E2A8994CF2}"/>
              </a:ext>
            </a:extLst>
          </p:cNvPr>
          <p:cNvSpPr>
            <a:spLocks noGrp="1"/>
          </p:cNvSpPr>
          <p:nvPr>
            <p:ph sz="quarter" idx="15" hasCustomPrompt="1"/>
          </p:nvPr>
        </p:nvSpPr>
        <p:spPr>
          <a:xfrm>
            <a:off x="1485900" y="1840447"/>
            <a:ext cx="9677400" cy="4446053"/>
          </a:xfrm>
        </p:spPr>
        <p:txBody>
          <a:bodyPr>
            <a:normAutofit/>
          </a:bodyPr>
          <a:lstStyle>
            <a:lvl1pPr marL="228600" indent="-228600">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Tree>
    <p:extLst>
      <p:ext uri="{BB962C8B-B14F-4D97-AF65-F5344CB8AC3E}">
        <p14:creationId xmlns:p14="http://schemas.microsoft.com/office/powerpoint/2010/main" val="866837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Title and Content_1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46D9A27-B964-B89D-4657-569EC459926B}"/>
              </a:ext>
              <a:ext uri="{C183D7F6-B498-43B3-948B-1728B52AA6E4}">
                <adec:decorative xmlns:adec="http://schemas.microsoft.com/office/drawing/2017/decorative" val="1"/>
              </a:ext>
            </a:extLst>
          </p:cNvPr>
          <p:cNvSpPr/>
          <p:nvPr/>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8F2F59-3D81-9C0B-CDB4-B5F8B5CE84E5}"/>
              </a:ext>
            </a:extLst>
          </p:cNvPr>
          <p:cNvSpPr>
            <a:spLocks noGrp="1"/>
          </p:cNvSpPr>
          <p:nvPr>
            <p:ph type="title" hasCustomPrompt="1"/>
          </p:nvPr>
        </p:nvSpPr>
        <p:spPr/>
        <p:txBody>
          <a:bodyPr rIns="91440">
            <a:normAutofit/>
          </a:bodyPr>
          <a:lstStyle>
            <a:lvl1pPr>
              <a:defRPr sz="3400" b="1" i="0">
                <a:solidFill>
                  <a:schemeClr val="tx1">
                    <a:lumMod val="90000"/>
                    <a:lumOff val="10000"/>
                  </a:schemeClr>
                </a:solidFill>
                <a:latin typeface="+mj-lt"/>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9" name="Content Placeholder 10">
            <a:extLst>
              <a:ext uri="{FF2B5EF4-FFF2-40B4-BE49-F238E27FC236}">
                <a16:creationId xmlns:a16="http://schemas.microsoft.com/office/drawing/2014/main" id="{7EB79CAC-A89D-DA61-2EA5-56E2A8994CF2}"/>
              </a:ext>
            </a:extLst>
          </p:cNvPr>
          <p:cNvSpPr>
            <a:spLocks noGrp="1"/>
          </p:cNvSpPr>
          <p:nvPr>
            <p:ph sz="quarter" idx="15" hasCustomPrompt="1"/>
          </p:nvPr>
        </p:nvSpPr>
        <p:spPr>
          <a:xfrm>
            <a:off x="1485900" y="1840447"/>
            <a:ext cx="9677400" cy="4446053"/>
          </a:xfrm>
        </p:spPr>
        <p:txBody>
          <a:bodyPr>
            <a:normAutofit/>
          </a:bodyPr>
          <a:lstStyle>
            <a:lvl1pPr marL="228600" indent="-228600">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Tree>
    <p:extLst>
      <p:ext uri="{BB962C8B-B14F-4D97-AF65-F5344CB8AC3E}">
        <p14:creationId xmlns:p14="http://schemas.microsoft.com/office/powerpoint/2010/main" val="3588969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ontent_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BE51D-BA97-2BBF-F3DF-C2B38B351A53}"/>
              </a:ext>
            </a:extLst>
          </p:cNvPr>
          <p:cNvSpPr>
            <a:spLocks noGrp="1"/>
          </p:cNvSpPr>
          <p:nvPr>
            <p:ph type="title" hasCustomPrompt="1"/>
          </p:nvPr>
        </p:nvSpPr>
        <p:spPr/>
        <p:txBody>
          <a:bodyPr rIns="91440">
            <a:normAutofit/>
          </a:bodyPr>
          <a:lstStyle>
            <a:lvl1pPr>
              <a:defRPr sz="3400" b="1" i="0">
                <a:solidFill>
                  <a:schemeClr val="tx1">
                    <a:lumMod val="90000"/>
                    <a:lumOff val="10000"/>
                  </a:schemeClr>
                </a:solidFill>
                <a:latin typeface="+mj-lt"/>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5" name="Footer Placeholder 4"/>
          <p:cNvSpPr>
            <a:spLocks noGrp="1"/>
          </p:cNvSpPr>
          <p:nvPr>
            <p:ph type="ftr" sz="quarter" idx="11"/>
          </p:nvPr>
        </p:nvSpPr>
        <p:spPr>
          <a:xfrm>
            <a:off x="0" y="6505056"/>
            <a:ext cx="12192000" cy="352943"/>
          </a:xfrm>
        </p:spPr>
        <p:txBody>
          <a:bodyPr/>
          <a:lstStyle>
            <a:lvl1pPr algn="l">
              <a:defRPr>
                <a:latin typeface="+mn-lt"/>
                <a:cs typeface="Arial" panose="020B0604020202020204" pitchFamily="34" charset="0"/>
              </a:defRPr>
            </a:lvl1pPr>
          </a:lstStyle>
          <a:p>
            <a:r>
              <a:rPr lang="en-US"/>
              <a:t>Coastal Processes Demonstration: The Wave Tank</a:t>
            </a:r>
            <a:endParaRPr lang="en-US" dirty="0"/>
          </a:p>
        </p:txBody>
      </p:sp>
      <p:sp>
        <p:nvSpPr>
          <p:cNvPr id="11" name="Content Placeholder 10">
            <a:extLst>
              <a:ext uri="{FF2B5EF4-FFF2-40B4-BE49-F238E27FC236}">
                <a16:creationId xmlns:a16="http://schemas.microsoft.com/office/drawing/2014/main" id="{733615FB-E867-334E-BB0E-3B18A2659575}"/>
              </a:ext>
            </a:extLst>
          </p:cNvPr>
          <p:cNvSpPr>
            <a:spLocks noGrp="1"/>
          </p:cNvSpPr>
          <p:nvPr>
            <p:ph sz="quarter" idx="13" hasCustomPrompt="1"/>
          </p:nvPr>
        </p:nvSpPr>
        <p:spPr>
          <a:xfrm>
            <a:off x="1485900" y="1840447"/>
            <a:ext cx="4482548" cy="4446053"/>
          </a:xfrm>
        </p:spPr>
        <p:txBody>
          <a:bodyPr>
            <a:normAutofit/>
          </a:bodyPr>
          <a:lstStyle>
            <a:lvl1pPr marL="228600" indent="-228600">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
        <p:nvSpPr>
          <p:cNvPr id="8" name="Content Placeholder 10">
            <a:extLst>
              <a:ext uri="{FF2B5EF4-FFF2-40B4-BE49-F238E27FC236}">
                <a16:creationId xmlns:a16="http://schemas.microsoft.com/office/drawing/2014/main" id="{B0DEE38D-2FF0-2A49-A7D1-AF607FA3AB7A}"/>
              </a:ext>
            </a:extLst>
          </p:cNvPr>
          <p:cNvSpPr>
            <a:spLocks noGrp="1"/>
          </p:cNvSpPr>
          <p:nvPr>
            <p:ph sz="quarter" idx="15" hasCustomPrompt="1"/>
          </p:nvPr>
        </p:nvSpPr>
        <p:spPr>
          <a:xfrm>
            <a:off x="6223554" y="1840447"/>
            <a:ext cx="4939746" cy="4446053"/>
          </a:xfrm>
        </p:spPr>
        <p:txBody>
          <a:bodyPr>
            <a:normAutofit/>
          </a:bodyPr>
          <a:lstStyle>
            <a:lvl1pPr marL="228600" indent="-228600">
              <a:buClr>
                <a:schemeClr val="accent1"/>
              </a:buClr>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Tree>
    <p:extLst>
      <p:ext uri="{BB962C8B-B14F-4D97-AF65-F5344CB8AC3E}">
        <p14:creationId xmlns:p14="http://schemas.microsoft.com/office/powerpoint/2010/main" val="1023353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Title and Content_2 column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30764F-890A-1CEC-3771-52FEC8F9F850}"/>
              </a:ext>
              <a:ext uri="{C183D7F6-B498-43B3-948B-1728B52AA6E4}">
                <adec:decorative xmlns:adec="http://schemas.microsoft.com/office/drawing/2017/decorative" val="1"/>
              </a:ext>
            </a:extLst>
          </p:cNvPr>
          <p:cNvSpPr/>
          <p:nvPr/>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8BE51D-BA97-2BBF-F3DF-C2B38B351A53}"/>
              </a:ext>
            </a:extLst>
          </p:cNvPr>
          <p:cNvSpPr>
            <a:spLocks noGrp="1"/>
          </p:cNvSpPr>
          <p:nvPr>
            <p:ph type="title" hasCustomPrompt="1"/>
          </p:nvPr>
        </p:nvSpPr>
        <p:spPr/>
        <p:txBody>
          <a:bodyPr rIns="91440">
            <a:normAutofit/>
          </a:bodyPr>
          <a:lstStyle>
            <a:lvl1pPr>
              <a:defRPr sz="3400" b="1" i="0">
                <a:solidFill>
                  <a:schemeClr val="tx1">
                    <a:lumMod val="90000"/>
                    <a:lumOff val="10000"/>
                  </a:schemeClr>
                </a:solidFill>
                <a:latin typeface="+mj-lt"/>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5" name="Footer Placeholder 4"/>
          <p:cNvSpPr>
            <a:spLocks noGrp="1"/>
          </p:cNvSpPr>
          <p:nvPr>
            <p:ph type="ftr" sz="quarter" idx="11"/>
          </p:nvPr>
        </p:nvSpPr>
        <p:spPr>
          <a:xfrm>
            <a:off x="0" y="6505056"/>
            <a:ext cx="12192000" cy="352943"/>
          </a:xfrm>
        </p:spPr>
        <p:txBody>
          <a:bodyPr/>
          <a:lstStyle>
            <a:lvl1pPr algn="l">
              <a:defRPr>
                <a:latin typeface="+mn-lt"/>
                <a:cs typeface="Arial" panose="020B0604020202020204" pitchFamily="34" charset="0"/>
              </a:defRPr>
            </a:lvl1pPr>
          </a:lstStyle>
          <a:p>
            <a:r>
              <a:rPr lang="en-US"/>
              <a:t>Coastal Processes Demonstration: The Wave Tank</a:t>
            </a:r>
            <a:endParaRPr lang="en-US" dirty="0"/>
          </a:p>
        </p:txBody>
      </p:sp>
      <p:sp>
        <p:nvSpPr>
          <p:cNvPr id="11" name="Content Placeholder 10">
            <a:extLst>
              <a:ext uri="{FF2B5EF4-FFF2-40B4-BE49-F238E27FC236}">
                <a16:creationId xmlns:a16="http://schemas.microsoft.com/office/drawing/2014/main" id="{733615FB-E867-334E-BB0E-3B18A2659575}"/>
              </a:ext>
            </a:extLst>
          </p:cNvPr>
          <p:cNvSpPr>
            <a:spLocks noGrp="1"/>
          </p:cNvSpPr>
          <p:nvPr>
            <p:ph sz="quarter" idx="13" hasCustomPrompt="1"/>
          </p:nvPr>
        </p:nvSpPr>
        <p:spPr>
          <a:xfrm>
            <a:off x="1485900" y="1840447"/>
            <a:ext cx="4482548" cy="4446053"/>
          </a:xfrm>
        </p:spPr>
        <p:txBody>
          <a:bodyPr>
            <a:normAutofit/>
          </a:bodyPr>
          <a:lstStyle>
            <a:lvl1pPr marL="228600" indent="-228600">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
        <p:nvSpPr>
          <p:cNvPr id="8" name="Content Placeholder 10">
            <a:extLst>
              <a:ext uri="{FF2B5EF4-FFF2-40B4-BE49-F238E27FC236}">
                <a16:creationId xmlns:a16="http://schemas.microsoft.com/office/drawing/2014/main" id="{B0DEE38D-2FF0-2A49-A7D1-AF607FA3AB7A}"/>
              </a:ext>
            </a:extLst>
          </p:cNvPr>
          <p:cNvSpPr>
            <a:spLocks noGrp="1"/>
          </p:cNvSpPr>
          <p:nvPr>
            <p:ph sz="quarter" idx="15" hasCustomPrompt="1"/>
          </p:nvPr>
        </p:nvSpPr>
        <p:spPr>
          <a:xfrm>
            <a:off x="6223554" y="1840447"/>
            <a:ext cx="4939746" cy="4446053"/>
          </a:xfrm>
        </p:spPr>
        <p:txBody>
          <a:bodyPr>
            <a:normAutofit/>
          </a:bodyPr>
          <a:lstStyle>
            <a:lvl1pPr marL="228600" indent="-228600">
              <a:buClr>
                <a:schemeClr val="accent1"/>
              </a:buClr>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Tree>
    <p:extLst>
      <p:ext uri="{BB962C8B-B14F-4D97-AF65-F5344CB8AC3E}">
        <p14:creationId xmlns:p14="http://schemas.microsoft.com/office/powerpoint/2010/main" val="251347976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457200"/>
            <a:ext cx="10668000" cy="1066800"/>
          </a:xfrm>
          <a:prstGeom prst="rect">
            <a:avLst/>
          </a:prstGeom>
        </p:spPr>
        <p:txBody>
          <a:bodyPr vert="horz" lIns="0" tIns="45720" rIns="0" bIns="0" rtlCol="0" anchor="b" anchorCtr="0">
            <a:normAutofit/>
          </a:bodyPr>
          <a:lstStyle/>
          <a:p>
            <a:endParaRPr lang="en-US" dirty="0"/>
          </a:p>
        </p:txBody>
      </p:sp>
      <p:sp>
        <p:nvSpPr>
          <p:cNvPr id="3" name="Text Placeholder 2"/>
          <p:cNvSpPr>
            <a:spLocks noGrp="1"/>
          </p:cNvSpPr>
          <p:nvPr>
            <p:ph type="body" idx="1"/>
          </p:nvPr>
        </p:nvSpPr>
        <p:spPr>
          <a:xfrm>
            <a:off x="1485900" y="1828799"/>
            <a:ext cx="9677400" cy="4457701"/>
          </a:xfrm>
          <a:prstGeom prst="rect">
            <a:avLst/>
          </a:prstGeom>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0" y="6505056"/>
            <a:ext cx="12192000" cy="352943"/>
          </a:xfrm>
          <a:prstGeom prst="rect">
            <a:avLst/>
          </a:prstGeom>
          <a:solidFill>
            <a:srgbClr val="555556"/>
          </a:solidFill>
          <a:ln>
            <a:noFill/>
          </a:ln>
        </p:spPr>
        <p:txBody>
          <a:bodyPr vert="horz" wrap="square" lIns="91440" tIns="64008" rIns="91440" bIns="64008" rtlCol="0" anchor="ctr">
            <a:spAutoFit/>
          </a:bodyPr>
          <a:lstStyle>
            <a:lvl1pPr algn="l">
              <a:defRPr sz="1400" b="0" i="0">
                <a:solidFill>
                  <a:schemeClr val="bg1"/>
                </a:solidFill>
                <a:latin typeface="+mn-lt"/>
                <a:ea typeface="Red Hat Text" panose="02010303040201060303" pitchFamily="2" charset="0"/>
                <a:cs typeface="Red Hat Text" panose="02010303040201060303" pitchFamily="2" charset="0"/>
              </a:defRPr>
            </a:lvl1pPr>
          </a:lstStyle>
          <a:p>
            <a:r>
              <a:rPr lang="en-US"/>
              <a:t>Coastal Processes Demonstration: The Wave Tank</a:t>
            </a:r>
            <a:endParaRPr lang="en-US" dirty="0"/>
          </a:p>
        </p:txBody>
      </p:sp>
      <p:pic>
        <p:nvPicPr>
          <p:cNvPr id="8" name="Picture 7" descr="University of Wisconsin Sea Grant logo in white text on an orange background">
            <a:extLst>
              <a:ext uri="{FF2B5EF4-FFF2-40B4-BE49-F238E27FC236}">
                <a16:creationId xmlns:a16="http://schemas.microsoft.com/office/drawing/2014/main" id="{0E552B7F-AB27-DB49-8004-05CB28567967}"/>
              </a:ext>
            </a:extLst>
          </p:cNvPr>
          <p:cNvPicPr>
            <a:picLocks noChangeAspect="1"/>
          </p:cNvPicPr>
          <p:nvPr/>
        </p:nvPicPr>
        <p:blipFill>
          <a:blip r:embed="rId46"/>
          <a:srcRect/>
          <a:stretch/>
        </p:blipFill>
        <p:spPr>
          <a:xfrm>
            <a:off x="10788541" y="0"/>
            <a:ext cx="1155700" cy="1155700"/>
          </a:xfrm>
          <a:prstGeom prst="rect">
            <a:avLst/>
          </a:prstGeom>
        </p:spPr>
      </p:pic>
      <p:pic>
        <p:nvPicPr>
          <p:cNvPr id="4" name="Picture 3" descr="University of Wisconsin Sea Grant logo in white text on an orange background">
            <a:extLst>
              <a:ext uri="{FF2B5EF4-FFF2-40B4-BE49-F238E27FC236}">
                <a16:creationId xmlns:a16="http://schemas.microsoft.com/office/drawing/2014/main" id="{8BF61B63-9D5E-A295-2037-7676A81FAF9D}"/>
              </a:ext>
            </a:extLst>
          </p:cNvPr>
          <p:cNvPicPr>
            <a:picLocks noChangeAspect="1"/>
          </p:cNvPicPr>
          <p:nvPr/>
        </p:nvPicPr>
        <p:blipFill>
          <a:blip r:embed="rId46"/>
          <a:srcRect/>
          <a:stretch/>
        </p:blipFill>
        <p:spPr>
          <a:xfrm>
            <a:off x="10788541" y="0"/>
            <a:ext cx="1155700" cy="1155700"/>
          </a:xfrm>
          <a:prstGeom prst="rect">
            <a:avLst/>
          </a:prstGeom>
        </p:spPr>
      </p:pic>
      <p:pic>
        <p:nvPicPr>
          <p:cNvPr id="6" name="Picture 5" descr="University of Wisconsin Sea Grant logo in white text on an orange background">
            <a:extLst>
              <a:ext uri="{FF2B5EF4-FFF2-40B4-BE49-F238E27FC236}">
                <a16:creationId xmlns:a16="http://schemas.microsoft.com/office/drawing/2014/main" id="{059C4759-7CB6-C953-4BA6-74A39F29B901}"/>
              </a:ext>
            </a:extLst>
          </p:cNvPr>
          <p:cNvPicPr>
            <a:picLocks noChangeAspect="1"/>
          </p:cNvPicPr>
          <p:nvPr userDrawn="1"/>
        </p:nvPicPr>
        <p:blipFill>
          <a:blip r:embed="rId46"/>
          <a:srcRect/>
          <a:stretch/>
        </p:blipFill>
        <p:spPr>
          <a:xfrm>
            <a:off x="10788541" y="0"/>
            <a:ext cx="1155700" cy="1155700"/>
          </a:xfrm>
          <a:prstGeom prst="rect">
            <a:avLst/>
          </a:prstGeom>
        </p:spPr>
      </p:pic>
    </p:spTree>
    <p:extLst>
      <p:ext uri="{BB962C8B-B14F-4D97-AF65-F5344CB8AC3E}">
        <p14:creationId xmlns:p14="http://schemas.microsoft.com/office/powerpoint/2010/main" val="282850165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 id="2147483728" r:id="rId20"/>
    <p:sldLayoutId id="2147483729" r:id="rId21"/>
    <p:sldLayoutId id="2147483731" r:id="rId22"/>
    <p:sldLayoutId id="2147483732" r:id="rId23"/>
    <p:sldLayoutId id="2147483733" r:id="rId24"/>
    <p:sldLayoutId id="2147483734" r:id="rId25"/>
    <p:sldLayoutId id="2147483735" r:id="rId26"/>
    <p:sldLayoutId id="2147483736" r:id="rId27"/>
    <p:sldLayoutId id="2147483737" r:id="rId28"/>
    <p:sldLayoutId id="2147483738" r:id="rId29"/>
    <p:sldLayoutId id="2147483739" r:id="rId30"/>
    <p:sldLayoutId id="2147483740" r:id="rId31"/>
    <p:sldLayoutId id="2147483741" r:id="rId32"/>
    <p:sldLayoutId id="2147483707" r:id="rId33"/>
    <p:sldLayoutId id="2147483661" r:id="rId34"/>
    <p:sldLayoutId id="2147483672" r:id="rId35"/>
    <p:sldLayoutId id="2147483662" r:id="rId36"/>
    <p:sldLayoutId id="2147483674" r:id="rId37"/>
    <p:sldLayoutId id="2147483682" r:id="rId38"/>
    <p:sldLayoutId id="2147483663" r:id="rId39"/>
    <p:sldLayoutId id="2147483678" r:id="rId40"/>
    <p:sldLayoutId id="2147483673" r:id="rId41"/>
    <p:sldLayoutId id="2147483676" r:id="rId42"/>
    <p:sldLayoutId id="2147483677" r:id="rId43"/>
    <p:sldLayoutId id="2147483679" r:id="rId44"/>
  </p:sldLayoutIdLst>
  <p:hf sldNum="0" hdr="0" dt="0"/>
  <p:txStyles>
    <p:titleStyle>
      <a:lvl1pPr algn="l" defTabSz="914400" rtl="0" eaLnBrk="1" latinLnBrk="0" hangingPunct="1">
        <a:lnSpc>
          <a:spcPct val="90000"/>
        </a:lnSpc>
        <a:spcBef>
          <a:spcPct val="0"/>
        </a:spcBef>
        <a:buNone/>
        <a:defRPr sz="3200" b="1" i="0" kern="1200">
          <a:solidFill>
            <a:schemeClr val="tx1"/>
          </a:solidFill>
          <a:latin typeface="+mj-lt"/>
          <a:ea typeface="Red Hat Display" panose="02010303040201060303" pitchFamily="2" charset="0"/>
          <a:cs typeface="Red Hat Display" panose="02010303040201060303" pitchFamily="2" charset="0"/>
        </a:defRPr>
      </a:lvl1pPr>
    </p:titleStyle>
    <p:bodyStyle>
      <a:lvl1pPr marL="176213" indent="-176213" algn="l" defTabSz="914400" rtl="0" eaLnBrk="1" latinLnBrk="0" hangingPunct="1">
        <a:lnSpc>
          <a:spcPct val="90000"/>
        </a:lnSpc>
        <a:spcBef>
          <a:spcPts val="1000"/>
        </a:spcBef>
        <a:buClr>
          <a:schemeClr val="accent1"/>
        </a:buClr>
        <a:buSzPct val="90000"/>
        <a:buFont typeface="Arial" panose="020B0604020202020204" pitchFamily="34" charset="0"/>
        <a:buChar char="•"/>
        <a:tabLst/>
        <a:defRPr sz="2600" b="0" i="0" kern="1200">
          <a:solidFill>
            <a:schemeClr val="tx1"/>
          </a:solidFill>
          <a:latin typeface="+mn-lt"/>
          <a:ea typeface="Red Hat Text" panose="02010303040201060303" pitchFamily="2" charset="0"/>
          <a:cs typeface="Red Hat Text" panose="02010303040201060303" pitchFamily="2" charset="0"/>
        </a:defRPr>
      </a:lvl1pPr>
      <a:lvl2pPr marL="635000" indent="-177800" algn="l" defTabSz="914400" rtl="0" eaLnBrk="1" latinLnBrk="0" hangingPunct="1">
        <a:lnSpc>
          <a:spcPct val="90000"/>
        </a:lnSpc>
        <a:spcBef>
          <a:spcPts val="500"/>
        </a:spcBef>
        <a:buFont typeface="Arial" panose="020B0604020202020204" pitchFamily="34" charset="0"/>
        <a:buChar char="•"/>
        <a:tabLst/>
        <a:defRPr sz="2100" b="0" i="0" kern="1200">
          <a:solidFill>
            <a:schemeClr val="tx1"/>
          </a:solidFill>
          <a:latin typeface="+mn-lt"/>
          <a:ea typeface="Red Hat Text" panose="02010303040201060303" pitchFamily="2" charset="0"/>
          <a:cs typeface="Red Hat Text" panose="02010303040201060303" pitchFamily="2" charset="0"/>
        </a:defRPr>
      </a:lvl2pPr>
      <a:lvl3pPr marL="1092200" indent="-177800" algn="l" defTabSz="914400" rtl="0" eaLnBrk="1" latinLnBrk="0" hangingPunct="1">
        <a:lnSpc>
          <a:spcPct val="90000"/>
        </a:lnSpc>
        <a:spcBef>
          <a:spcPts val="500"/>
        </a:spcBef>
        <a:buFont typeface="Arial" panose="020B0604020202020204" pitchFamily="34" charset="0"/>
        <a:buChar char="•"/>
        <a:tabLst/>
        <a:defRPr sz="2000" b="0" i="0" kern="1200">
          <a:solidFill>
            <a:schemeClr val="tx1"/>
          </a:solidFill>
          <a:latin typeface="+mn-lt"/>
          <a:ea typeface="Red Hat Text" panose="02010303040201060303" pitchFamily="2" charset="0"/>
          <a:cs typeface="Red Hat Text" panose="02010303040201060303" pitchFamily="2" charset="0"/>
        </a:defRPr>
      </a:lvl3pPr>
      <a:lvl4pPr marL="1543050" indent="-171450" algn="l" defTabSz="914400" rtl="0" eaLnBrk="1" latinLnBrk="0" hangingPunct="1">
        <a:lnSpc>
          <a:spcPct val="90000"/>
        </a:lnSpc>
        <a:spcBef>
          <a:spcPts val="500"/>
        </a:spcBef>
        <a:buFont typeface="Arial" panose="020B0604020202020204" pitchFamily="34" charset="0"/>
        <a:buChar char="•"/>
        <a:tabLst/>
        <a:defRPr sz="1800" b="0" i="0" kern="1200">
          <a:solidFill>
            <a:schemeClr val="tx1"/>
          </a:solidFill>
          <a:latin typeface="+mn-lt"/>
          <a:ea typeface="Red Hat Text" panose="02010303040201060303" pitchFamily="2" charset="0"/>
          <a:cs typeface="Red Hat Text" panose="02010303040201060303" pitchFamily="2" charset="0"/>
        </a:defRPr>
      </a:lvl4pPr>
      <a:lvl5pPr marL="2001838" indent="-173038" algn="l" defTabSz="914400" rtl="0" eaLnBrk="1" latinLnBrk="0" hangingPunct="1">
        <a:lnSpc>
          <a:spcPct val="90000"/>
        </a:lnSpc>
        <a:spcBef>
          <a:spcPts val="500"/>
        </a:spcBef>
        <a:buFont typeface="Arial" panose="020B0604020202020204" pitchFamily="34" charset="0"/>
        <a:buChar char="•"/>
        <a:tabLst/>
        <a:defRPr sz="1800" b="0" i="0" kern="1200">
          <a:solidFill>
            <a:schemeClr val="tx1"/>
          </a:solidFill>
          <a:latin typeface="+mn-lt"/>
          <a:ea typeface="Red Hat Text" panose="02010303040201060303" pitchFamily="2" charset="0"/>
          <a:cs typeface="Red Hat Text" panose="02010303040201060303"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3" orient="horz" pos="72">
          <p15:clr>
            <a:srgbClr val="F26B43"/>
          </p15:clr>
        </p15:guide>
        <p15:guide id="14" pos="72">
          <p15:clr>
            <a:srgbClr val="F26B43"/>
          </p15:clr>
        </p15:guide>
        <p15:guide id="15" pos="7608">
          <p15:clr>
            <a:srgbClr val="F26B43"/>
          </p15:clr>
        </p15:guide>
        <p15:guide id="16" pos="312">
          <p15:clr>
            <a:srgbClr val="F26B43"/>
          </p15:clr>
        </p15:guide>
        <p15:guide id="17" pos="7248">
          <p15:clr>
            <a:srgbClr val="F26B43"/>
          </p15:clr>
        </p15:guide>
        <p15:guide id="18" orient="horz" pos="4248">
          <p15:clr>
            <a:srgbClr val="F26B43"/>
          </p15:clr>
        </p15:guide>
        <p15:guide id="19" orient="horz" pos="288">
          <p15:clr>
            <a:srgbClr val="F26B43"/>
          </p15:clr>
        </p15:guide>
        <p15:guide id="20" orient="horz" pos="960">
          <p15:clr>
            <a:srgbClr val="F26B43"/>
          </p15:clr>
        </p15:guide>
        <p15:guide id="21" pos="7032">
          <p15:clr>
            <a:srgbClr val="F26B43"/>
          </p15:clr>
        </p15:guide>
        <p15:guide id="22" pos="936">
          <p15:clr>
            <a:srgbClr val="F26B43"/>
          </p15:clr>
        </p15:guide>
        <p15:guide id="23" orient="horz" pos="1152">
          <p15:clr>
            <a:srgbClr val="F26B43"/>
          </p15:clr>
        </p15:guide>
        <p15:guide id="24" orient="horz" pos="39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8kcdQCafN-k" TargetMode="External"/><Relationship Id="rId2" Type="http://schemas.openxmlformats.org/officeDocument/2006/relationships/hyperlink" Target="https://youtu.be/demkvHdcX1I" TargetMode="External"/><Relationship Id="rId1" Type="http://schemas.openxmlformats.org/officeDocument/2006/relationships/slideLayout" Target="../slideLayouts/slideLayout38.xml"/><Relationship Id="rId6" Type="http://schemas.openxmlformats.org/officeDocument/2006/relationships/hyperlink" Target="https://www.scirp.org/journal/paperinformation.aspx?paperid=103046" TargetMode="External"/><Relationship Id="rId5" Type="http://schemas.openxmlformats.org/officeDocument/2006/relationships/image" Target="../media/image5.png"/><Relationship Id="rId4" Type="http://schemas.openxmlformats.org/officeDocument/2006/relationships/hyperlink" Target="https://www.youtube.com/watch?v=plPyq8V2M3U"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1.xml"/><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01D441-B578-9877-F47F-6BDE3C57DF1D}"/>
              </a:ext>
            </a:extLst>
          </p:cNvPr>
          <p:cNvSpPr>
            <a:spLocks noGrp="1"/>
          </p:cNvSpPr>
          <p:nvPr>
            <p:ph type="title"/>
          </p:nvPr>
        </p:nvSpPr>
        <p:spPr>
          <a:xfrm>
            <a:off x="851887" y="905690"/>
            <a:ext cx="9595979" cy="2106570"/>
          </a:xfrm>
        </p:spPr>
        <p:txBody>
          <a:bodyPr/>
          <a:lstStyle/>
          <a:p>
            <a:r>
              <a:rPr lang="en-US" sz="4400" dirty="0"/>
              <a:t>Coastal Engineering Structures –The Wave Tank</a:t>
            </a:r>
            <a:endParaRPr lang="en-US" dirty="0"/>
          </a:p>
        </p:txBody>
      </p:sp>
      <p:sp>
        <p:nvSpPr>
          <p:cNvPr id="2" name="Text Placeholder 1">
            <a:extLst>
              <a:ext uri="{FF2B5EF4-FFF2-40B4-BE49-F238E27FC236}">
                <a16:creationId xmlns:a16="http://schemas.microsoft.com/office/drawing/2014/main" id="{659AAFA8-73D2-7B09-F72F-02343124DC69}"/>
              </a:ext>
            </a:extLst>
          </p:cNvPr>
          <p:cNvSpPr>
            <a:spLocks noGrp="1"/>
          </p:cNvSpPr>
          <p:nvPr>
            <p:ph type="body" sz="quarter" idx="12"/>
          </p:nvPr>
        </p:nvSpPr>
        <p:spPr>
          <a:xfrm>
            <a:off x="851889" y="3320267"/>
            <a:ext cx="9316578" cy="701877"/>
          </a:xfrm>
        </p:spPr>
        <p:txBody>
          <a:bodyPr/>
          <a:lstStyle/>
          <a:p>
            <a:r>
              <a:rPr lang="en-US" dirty="0"/>
              <a:t>Lesson 3 Coastal Engineering Structures </a:t>
            </a:r>
            <a:r>
              <a:rPr lang="en-US" sz="2400" dirty="0"/>
              <a:t>– Protecting the Shoreline</a:t>
            </a:r>
            <a:endParaRPr lang="en-US" dirty="0"/>
          </a:p>
        </p:txBody>
      </p:sp>
      <p:sp>
        <p:nvSpPr>
          <p:cNvPr id="3" name="Text Placeholder 2">
            <a:extLst>
              <a:ext uri="{FF2B5EF4-FFF2-40B4-BE49-F238E27FC236}">
                <a16:creationId xmlns:a16="http://schemas.microsoft.com/office/drawing/2014/main" id="{6BD99ECE-C995-54C4-8165-B6F1D7EEBD78}"/>
              </a:ext>
            </a:extLst>
          </p:cNvPr>
          <p:cNvSpPr>
            <a:spLocks noGrp="1"/>
          </p:cNvSpPr>
          <p:nvPr>
            <p:ph type="body" sz="quarter" idx="13"/>
          </p:nvPr>
        </p:nvSpPr>
        <p:spPr>
          <a:xfrm>
            <a:off x="568960" y="5953913"/>
            <a:ext cx="10594341" cy="701876"/>
          </a:xfrm>
        </p:spPr>
        <p:txBody>
          <a:bodyPr/>
          <a:lstStyle/>
          <a:p>
            <a:pPr>
              <a:lnSpc>
                <a:spcPct val="120000"/>
              </a:lnSpc>
              <a:spcBef>
                <a:spcPts val="0"/>
              </a:spcBef>
              <a:spcAft>
                <a:spcPts val="500"/>
              </a:spcAft>
            </a:pPr>
            <a:r>
              <a:rPr lang="en-US" sz="800" b="0" dirty="0"/>
              <a:t>Wisconsin Sea Grant </a:t>
            </a:r>
            <a:r>
              <a:rPr lang="en-US" sz="800" dirty="0"/>
              <a:t> | October 2025</a:t>
            </a:r>
            <a:r>
              <a:rPr lang="en-US" sz="800" b="0" dirty="0"/>
              <a:t>  |  Coastal Engineering Education: People, Place and Practice: Lesson </a:t>
            </a:r>
            <a:r>
              <a:rPr lang="en-US" sz="800" dirty="0"/>
              <a:t>1:An Introduction to Coastal Engineering </a:t>
            </a:r>
            <a:r>
              <a:rPr lang="en-US" sz="800" dirty="0">
                <a:cs typeface="Arial"/>
              </a:rPr>
              <a:t>                                        Image used with written permission by JB the Explorer </a:t>
            </a:r>
            <a:endParaRPr lang="en-US" sz="800" b="0" dirty="0"/>
          </a:p>
          <a:p>
            <a:pPr>
              <a:lnSpc>
                <a:spcPct val="120000"/>
              </a:lnSpc>
              <a:spcBef>
                <a:spcPts val="0"/>
              </a:spcBef>
            </a:pPr>
            <a:r>
              <a:rPr lang="en-US" sz="800" b="0" dirty="0"/>
              <a:t>This curriculum was prepared by Adam </a:t>
            </a:r>
            <a:r>
              <a:rPr lang="en-US" sz="800" b="0" dirty="0" err="1"/>
              <a:t>Bechle</a:t>
            </a:r>
            <a:r>
              <a:rPr lang="en-US" sz="800" b="0" dirty="0"/>
              <a:t> , Ginny Carlton, and Anne </a:t>
            </a:r>
            <a:r>
              <a:rPr lang="en-US" sz="800" dirty="0"/>
              <a:t>Moser under</a:t>
            </a:r>
            <a:r>
              <a:rPr lang="en-US" sz="800" b="0" dirty="0"/>
              <a:t> award number NA21NOS4290005 from the Great Lakes Bay Watershed Education and Training (B-WET) program of the National Oceanic and Atmospheric Administration (NOAA), U.S. Department of Commerce. The statements, findings, conclusions and recommendations are those of the author(s) and do not necessarily reflect the views of NOAA or the U.S. Department of Commerce.</a:t>
            </a:r>
          </a:p>
        </p:txBody>
      </p:sp>
    </p:spTree>
    <p:extLst>
      <p:ext uri="{BB962C8B-B14F-4D97-AF65-F5344CB8AC3E}">
        <p14:creationId xmlns:p14="http://schemas.microsoft.com/office/powerpoint/2010/main" val="653933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5126F-861E-F2F6-755A-5AFCBBC2A8DF}"/>
              </a:ext>
            </a:extLst>
          </p:cNvPr>
          <p:cNvSpPr>
            <a:spLocks noGrp="1"/>
          </p:cNvSpPr>
          <p:nvPr>
            <p:ph type="title"/>
          </p:nvPr>
        </p:nvSpPr>
        <p:spPr>
          <a:xfrm>
            <a:off x="495300" y="0"/>
            <a:ext cx="10668000" cy="1066800"/>
          </a:xfrm>
        </p:spPr>
        <p:txBody>
          <a:bodyPr/>
          <a:lstStyle/>
          <a:p>
            <a:r>
              <a:rPr lang="en-US" dirty="0"/>
              <a:t>After: Gravel Revetment | Pond Rock Revetment -Explanation</a:t>
            </a:r>
          </a:p>
        </p:txBody>
      </p:sp>
      <p:sp>
        <p:nvSpPr>
          <p:cNvPr id="4" name="Content Placeholder 2">
            <a:extLst>
              <a:ext uri="{FF2B5EF4-FFF2-40B4-BE49-F238E27FC236}">
                <a16:creationId xmlns:a16="http://schemas.microsoft.com/office/drawing/2014/main" id="{841114B8-883B-E17F-8D64-074B434CA8F7}"/>
              </a:ext>
            </a:extLst>
          </p:cNvPr>
          <p:cNvSpPr txBox="1">
            <a:spLocks/>
          </p:cNvSpPr>
          <p:nvPr/>
        </p:nvSpPr>
        <p:spPr>
          <a:xfrm>
            <a:off x="838200" y="2190750"/>
            <a:ext cx="9384587" cy="1615827"/>
          </a:xfrm>
          <a:prstGeom prst="rect">
            <a:avLst/>
          </a:prstGeom>
        </p:spPr>
        <p:txBody>
          <a:bodyPr/>
          <a:lstStyle>
            <a:lvl1pPr marL="176213" indent="-176213" algn="l" defTabSz="914400" rtl="0" eaLnBrk="1" latinLnBrk="0" hangingPunct="1">
              <a:lnSpc>
                <a:spcPct val="90000"/>
              </a:lnSpc>
              <a:spcBef>
                <a:spcPts val="1000"/>
              </a:spcBef>
              <a:buClr>
                <a:schemeClr val="accent1"/>
              </a:buClr>
              <a:buSzPct val="90000"/>
              <a:buFont typeface="Arial" panose="020B0604020202020204" pitchFamily="34" charset="0"/>
              <a:buChar char="•"/>
              <a:tabLst/>
              <a:defRPr sz="2600" b="0" i="0" kern="1200">
                <a:solidFill>
                  <a:schemeClr val="tx1"/>
                </a:solidFill>
                <a:latin typeface="+mn-lt"/>
                <a:ea typeface="Red Hat Text" panose="02010303040201060303" pitchFamily="2" charset="0"/>
                <a:cs typeface="Red Hat Text" panose="02010303040201060303" pitchFamily="2" charset="0"/>
              </a:defRPr>
            </a:lvl1pPr>
            <a:lvl2pPr marL="635000" indent="-177800" algn="l" defTabSz="914400" rtl="0" eaLnBrk="1" latinLnBrk="0" hangingPunct="1">
              <a:lnSpc>
                <a:spcPct val="90000"/>
              </a:lnSpc>
              <a:spcBef>
                <a:spcPts val="500"/>
              </a:spcBef>
              <a:buFont typeface="Arial" panose="020B0604020202020204" pitchFamily="34" charset="0"/>
              <a:buChar char="•"/>
              <a:tabLst/>
              <a:defRPr sz="2100" b="0" i="0" kern="1200">
                <a:solidFill>
                  <a:schemeClr val="tx1"/>
                </a:solidFill>
                <a:latin typeface="+mn-lt"/>
                <a:ea typeface="Red Hat Text" panose="02010303040201060303" pitchFamily="2" charset="0"/>
                <a:cs typeface="Red Hat Text" panose="02010303040201060303" pitchFamily="2" charset="0"/>
              </a:defRPr>
            </a:lvl2pPr>
            <a:lvl3pPr marL="1092200" indent="-177800" algn="l" defTabSz="914400" rtl="0" eaLnBrk="1" latinLnBrk="0" hangingPunct="1">
              <a:lnSpc>
                <a:spcPct val="90000"/>
              </a:lnSpc>
              <a:spcBef>
                <a:spcPts val="500"/>
              </a:spcBef>
              <a:buFont typeface="Arial" panose="020B0604020202020204" pitchFamily="34" charset="0"/>
              <a:buChar char="•"/>
              <a:tabLst/>
              <a:defRPr sz="2000" b="0" i="0" kern="1200">
                <a:solidFill>
                  <a:schemeClr val="tx1"/>
                </a:solidFill>
                <a:latin typeface="+mn-lt"/>
                <a:ea typeface="Red Hat Text" panose="02010303040201060303" pitchFamily="2" charset="0"/>
                <a:cs typeface="Red Hat Text" panose="02010303040201060303" pitchFamily="2" charset="0"/>
              </a:defRPr>
            </a:lvl3pPr>
            <a:lvl4pPr marL="1543050" indent="-171450" algn="l" defTabSz="914400" rtl="0" eaLnBrk="1" latinLnBrk="0" hangingPunct="1">
              <a:lnSpc>
                <a:spcPct val="90000"/>
              </a:lnSpc>
              <a:spcBef>
                <a:spcPts val="500"/>
              </a:spcBef>
              <a:buFont typeface="Arial" panose="020B0604020202020204" pitchFamily="34" charset="0"/>
              <a:buChar char="•"/>
              <a:tabLst/>
              <a:defRPr sz="1800" b="0" i="0" kern="1200">
                <a:solidFill>
                  <a:schemeClr val="tx1"/>
                </a:solidFill>
                <a:latin typeface="+mn-lt"/>
                <a:ea typeface="Red Hat Text" panose="02010303040201060303" pitchFamily="2" charset="0"/>
                <a:cs typeface="Red Hat Text" panose="02010303040201060303" pitchFamily="2" charset="0"/>
              </a:defRPr>
            </a:lvl4pPr>
            <a:lvl5pPr marL="2001838" indent="-173038" algn="l" defTabSz="914400" rtl="0" eaLnBrk="1" latinLnBrk="0" hangingPunct="1">
              <a:lnSpc>
                <a:spcPct val="90000"/>
              </a:lnSpc>
              <a:spcBef>
                <a:spcPts val="500"/>
              </a:spcBef>
              <a:buFont typeface="Arial" panose="020B0604020202020204" pitchFamily="34" charset="0"/>
              <a:buChar char="•"/>
              <a:tabLst/>
              <a:defRPr sz="1800" b="0" i="0" kern="1200">
                <a:solidFill>
                  <a:schemeClr val="tx1"/>
                </a:solidFill>
                <a:latin typeface="+mn-lt"/>
                <a:ea typeface="Red Hat Text" panose="02010303040201060303" pitchFamily="2" charset="0"/>
                <a:cs typeface="Red Hat Text" panose="02010303040201060303"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Large gaps between pond rocks/large stones allow sand to be eroded from between spaces</a:t>
            </a:r>
          </a:p>
          <a:p>
            <a:r>
              <a:rPr lang="en-US" dirty="0"/>
              <a:t>Gravel is moved somewhat by waves.</a:t>
            </a:r>
          </a:p>
          <a:p>
            <a:r>
              <a:rPr lang="en-US" dirty="0">
                <a:sym typeface="Wingdings" panose="05000000000000000000" pitchFamily="2" charset="2"/>
              </a:rPr>
              <a:t>Gaps are small enough to hold sediment, but gravel is not large enough to resist wave forces</a:t>
            </a:r>
            <a:endParaRPr lang="en-US" dirty="0"/>
          </a:p>
        </p:txBody>
      </p:sp>
      <p:sp>
        <p:nvSpPr>
          <p:cNvPr id="3" name="Footer Placeholder 2">
            <a:extLst>
              <a:ext uri="{FF2B5EF4-FFF2-40B4-BE49-F238E27FC236}">
                <a16:creationId xmlns:a16="http://schemas.microsoft.com/office/drawing/2014/main" id="{959CE3BD-99BB-C049-24DC-F1739C227625}"/>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Coastal Engineering Structures: The Wave Tank</a:t>
            </a:r>
          </a:p>
        </p:txBody>
      </p:sp>
    </p:spTree>
    <p:extLst>
      <p:ext uri="{BB962C8B-B14F-4D97-AF65-F5344CB8AC3E}">
        <p14:creationId xmlns:p14="http://schemas.microsoft.com/office/powerpoint/2010/main" val="696117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5126F-861E-F2F6-755A-5AFCBBC2A8DF}"/>
              </a:ext>
            </a:extLst>
          </p:cNvPr>
          <p:cNvSpPr>
            <a:spLocks noGrp="1"/>
          </p:cNvSpPr>
          <p:nvPr>
            <p:ph type="title"/>
          </p:nvPr>
        </p:nvSpPr>
        <p:spPr>
          <a:xfrm>
            <a:off x="495299" y="-272265"/>
            <a:ext cx="11374967" cy="1066800"/>
          </a:xfrm>
        </p:spPr>
        <p:txBody>
          <a:bodyPr/>
          <a:lstStyle/>
          <a:p>
            <a:r>
              <a:rPr lang="en-US" dirty="0"/>
              <a:t>After: Gravel Revetment | More Pond Rock Revetment</a:t>
            </a:r>
          </a:p>
        </p:txBody>
      </p:sp>
      <p:pic>
        <p:nvPicPr>
          <p:cNvPr id="5" name="Picture 4" descr="Clear plastic shoebox (&quot;wave tank&quot;) with sand pushed into a pile at one end. Viewed from the top there is a flat plateau of sand.&#10;&#10;The gently sloping bluff face is now armored with rocks. The left half of the bluff face has small (pea gravel size) stones. The right side of the box has larger (approximately half inch) stones. Both of these areas have been overlaid with another layer of 1/2&quot; stone.&#10;&#10;The putty knife was previously used to create waves. The water is now turbid with suspended sand particles, and sand particles have also settled out onto this portion of the box.">
            <a:extLst>
              <a:ext uri="{FF2B5EF4-FFF2-40B4-BE49-F238E27FC236}">
                <a16:creationId xmlns:a16="http://schemas.microsoft.com/office/drawing/2014/main" id="{98F1B971-0B4B-EBE7-5236-953C37821FFF}"/>
              </a:ext>
            </a:extLst>
          </p:cNvPr>
          <p:cNvPicPr>
            <a:picLocks noGrp="1" noChangeAspect="1"/>
          </p:cNvPicPr>
          <p:nvPr isPhoto="1"/>
        </p:nvPicPr>
        <p:blipFill>
          <a:blip r:embed="rId3"/>
          <a:srcRect/>
          <a:stretch/>
        </p:blipFill>
        <p:spPr>
          <a:xfrm>
            <a:off x="2581743" y="1020567"/>
            <a:ext cx="7086596" cy="5314947"/>
          </a:xfrm>
          <a:prstGeom prst="rect">
            <a:avLst/>
          </a:prstGeom>
        </p:spPr>
      </p:pic>
      <p:sp>
        <p:nvSpPr>
          <p:cNvPr id="4" name="TextBox 3">
            <a:extLst>
              <a:ext uri="{FF2B5EF4-FFF2-40B4-BE49-F238E27FC236}">
                <a16:creationId xmlns:a16="http://schemas.microsoft.com/office/drawing/2014/main" id="{8C1949DF-5A69-06AC-7D02-B2117B38DEC0}"/>
              </a:ext>
            </a:extLst>
          </p:cNvPr>
          <p:cNvSpPr txBox="1"/>
          <p:nvPr/>
        </p:nvSpPr>
        <p:spPr>
          <a:xfrm>
            <a:off x="9979632" y="2136338"/>
            <a:ext cx="2042410" cy="2585323"/>
          </a:xfrm>
          <a:prstGeom prst="rect">
            <a:avLst/>
          </a:prstGeom>
          <a:noFill/>
        </p:spPr>
        <p:txBody>
          <a:bodyPr wrap="square" rtlCol="0">
            <a:spAutoFit/>
          </a:bodyPr>
          <a:lstStyle/>
          <a:p>
            <a:r>
              <a:rPr lang="en-US" dirty="0"/>
              <a:t>Note: This was a continuation of the previous design. Extra layers of pond rock were added directly on gravel/rocks from previous iteration.</a:t>
            </a:r>
          </a:p>
        </p:txBody>
      </p:sp>
      <p:sp>
        <p:nvSpPr>
          <p:cNvPr id="3" name="Footer Placeholder 2">
            <a:extLst>
              <a:ext uri="{FF2B5EF4-FFF2-40B4-BE49-F238E27FC236}">
                <a16:creationId xmlns:a16="http://schemas.microsoft.com/office/drawing/2014/main" id="{959CE3BD-99BB-C049-24DC-F1739C227625}"/>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Coastal Engineering Structures: The Wave Tank</a:t>
            </a:r>
          </a:p>
        </p:txBody>
      </p:sp>
    </p:spTree>
    <p:extLst>
      <p:ext uri="{BB962C8B-B14F-4D97-AF65-F5344CB8AC3E}">
        <p14:creationId xmlns:p14="http://schemas.microsoft.com/office/powerpoint/2010/main" val="549641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5126F-861E-F2F6-755A-5AFCBBC2A8DF}"/>
              </a:ext>
            </a:extLst>
          </p:cNvPr>
          <p:cNvSpPr>
            <a:spLocks noGrp="1"/>
          </p:cNvSpPr>
          <p:nvPr>
            <p:ph type="title"/>
          </p:nvPr>
        </p:nvSpPr>
        <p:spPr>
          <a:xfrm>
            <a:off x="495300" y="-272265"/>
            <a:ext cx="10668000" cy="1066800"/>
          </a:xfrm>
        </p:spPr>
        <p:txBody>
          <a:bodyPr/>
          <a:lstStyle/>
          <a:p>
            <a:r>
              <a:rPr lang="en-US" dirty="0"/>
              <a:t>Before: 2 Layers of Pond Rocks- Blue Line</a:t>
            </a:r>
          </a:p>
        </p:txBody>
      </p:sp>
      <p:pic>
        <p:nvPicPr>
          <p:cNvPr id="5" name="Picture 4" descr="Wave tank  as viewed from the pond rock (1/2&quot; sized rock) side of the box showing the original black line coastal profile and new profile (after 50 waves) drawn onto the long side of the wave tank box.  The new profile is at a reduced height and slope. Additionally, the sand now extends all the way across the bottom of the box.&#10;&#10;A second layer of pond rock (1/2&quot; rock) has been placed over the original layer.">
            <a:extLst>
              <a:ext uri="{FF2B5EF4-FFF2-40B4-BE49-F238E27FC236}">
                <a16:creationId xmlns:a16="http://schemas.microsoft.com/office/drawing/2014/main" id="{98F1B971-0B4B-EBE7-5236-953C37821FFF}"/>
              </a:ext>
            </a:extLst>
          </p:cNvPr>
          <p:cNvPicPr>
            <a:picLocks noGrp="1" noChangeAspect="1"/>
          </p:cNvPicPr>
          <p:nvPr isPhoto="1"/>
        </p:nvPicPr>
        <p:blipFill>
          <a:blip r:embed="rId3"/>
          <a:srcRect/>
          <a:stretch/>
        </p:blipFill>
        <p:spPr>
          <a:xfrm>
            <a:off x="2581743" y="1020567"/>
            <a:ext cx="7086596" cy="5314947"/>
          </a:xfrm>
          <a:prstGeom prst="rect">
            <a:avLst/>
          </a:prstGeom>
        </p:spPr>
      </p:pic>
      <p:sp>
        <p:nvSpPr>
          <p:cNvPr id="3" name="Footer Placeholder 2">
            <a:extLst>
              <a:ext uri="{FF2B5EF4-FFF2-40B4-BE49-F238E27FC236}">
                <a16:creationId xmlns:a16="http://schemas.microsoft.com/office/drawing/2014/main" id="{959CE3BD-99BB-C049-24DC-F1739C227625}"/>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Coastal Engineering Structures: The Wave Tank</a:t>
            </a:r>
          </a:p>
        </p:txBody>
      </p:sp>
    </p:spTree>
    <p:extLst>
      <p:ext uri="{BB962C8B-B14F-4D97-AF65-F5344CB8AC3E}">
        <p14:creationId xmlns:p14="http://schemas.microsoft.com/office/powerpoint/2010/main" val="3805548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5126F-861E-F2F6-755A-5AFCBBC2A8DF}"/>
              </a:ext>
            </a:extLst>
          </p:cNvPr>
          <p:cNvSpPr>
            <a:spLocks noGrp="1"/>
          </p:cNvSpPr>
          <p:nvPr>
            <p:ph type="title"/>
          </p:nvPr>
        </p:nvSpPr>
        <p:spPr>
          <a:xfrm>
            <a:off x="495300" y="-272265"/>
            <a:ext cx="10668000" cy="1066800"/>
          </a:xfrm>
        </p:spPr>
        <p:txBody>
          <a:bodyPr/>
          <a:lstStyle/>
          <a:p>
            <a:r>
              <a:rPr lang="en-US" dirty="0"/>
              <a:t>After: 2 Layers of Pond Rocks- Green Line</a:t>
            </a:r>
          </a:p>
        </p:txBody>
      </p:sp>
      <p:pic>
        <p:nvPicPr>
          <p:cNvPr id="5" name="Picture 4" descr="Wave tank as viewed from the pond-rock side of the box.  After the putty knife was used to create an additional set of waves, the coastal profile marked in green, is once again reduced in height and slope. The depth of the sand at the far end of the box has increased. This indicates some additional erosion has taken place with the top layer of pond rock added to the revetment.">
            <a:extLst>
              <a:ext uri="{FF2B5EF4-FFF2-40B4-BE49-F238E27FC236}">
                <a16:creationId xmlns:a16="http://schemas.microsoft.com/office/drawing/2014/main" id="{98F1B971-0B4B-EBE7-5236-953C37821FFF}"/>
              </a:ext>
            </a:extLst>
          </p:cNvPr>
          <p:cNvPicPr>
            <a:picLocks noGrp="1" noChangeAspect="1"/>
          </p:cNvPicPr>
          <p:nvPr isPhoto="1"/>
        </p:nvPicPr>
        <p:blipFill>
          <a:blip r:embed="rId3"/>
          <a:srcRect/>
          <a:stretch/>
        </p:blipFill>
        <p:spPr>
          <a:xfrm>
            <a:off x="2581743" y="1020567"/>
            <a:ext cx="7086596" cy="5314947"/>
          </a:xfrm>
          <a:prstGeom prst="rect">
            <a:avLst/>
          </a:prstGeom>
        </p:spPr>
      </p:pic>
      <p:sp>
        <p:nvSpPr>
          <p:cNvPr id="3" name="Footer Placeholder 2">
            <a:extLst>
              <a:ext uri="{FF2B5EF4-FFF2-40B4-BE49-F238E27FC236}">
                <a16:creationId xmlns:a16="http://schemas.microsoft.com/office/drawing/2014/main" id="{959CE3BD-99BB-C049-24DC-F1739C227625}"/>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Coastal Engineering Structures: The Wave Tank</a:t>
            </a:r>
          </a:p>
        </p:txBody>
      </p:sp>
    </p:spTree>
    <p:extLst>
      <p:ext uri="{BB962C8B-B14F-4D97-AF65-F5344CB8AC3E}">
        <p14:creationId xmlns:p14="http://schemas.microsoft.com/office/powerpoint/2010/main" val="2868103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5126F-861E-F2F6-755A-5AFCBBC2A8DF}"/>
              </a:ext>
            </a:extLst>
          </p:cNvPr>
          <p:cNvSpPr>
            <a:spLocks noGrp="1"/>
          </p:cNvSpPr>
          <p:nvPr>
            <p:ph type="title"/>
          </p:nvPr>
        </p:nvSpPr>
        <p:spPr>
          <a:xfrm>
            <a:off x="495300" y="-272265"/>
            <a:ext cx="10668000" cy="1066800"/>
          </a:xfrm>
        </p:spPr>
        <p:txBody>
          <a:bodyPr/>
          <a:lstStyle/>
          <a:p>
            <a:r>
              <a:rPr lang="en-US" dirty="0"/>
              <a:t>Before: Gravel + Pond Rock Layer- Blue Line</a:t>
            </a:r>
          </a:p>
        </p:txBody>
      </p:sp>
      <p:pic>
        <p:nvPicPr>
          <p:cNvPr id="5" name="Picture 4" descr="Wave tank  as viewed from the gravel revetment side showing the original small stones (pea gravel) and additional layer of pond rock (1/2&quot; stones). &#10;&#10;The original black line coastal profile and new profile (after 50 waves) are drawn onto the long side of the wave tank box. &#10;&#10;The new profile is at approximately the same height and slope as the original profile.">
            <a:extLst>
              <a:ext uri="{FF2B5EF4-FFF2-40B4-BE49-F238E27FC236}">
                <a16:creationId xmlns:a16="http://schemas.microsoft.com/office/drawing/2014/main" id="{98F1B971-0B4B-EBE7-5236-953C37821FFF}"/>
              </a:ext>
            </a:extLst>
          </p:cNvPr>
          <p:cNvPicPr>
            <a:picLocks noGrp="1" noChangeAspect="1"/>
          </p:cNvPicPr>
          <p:nvPr isPhoto="1"/>
        </p:nvPicPr>
        <p:blipFill>
          <a:blip r:embed="rId3"/>
          <a:srcRect/>
          <a:stretch/>
        </p:blipFill>
        <p:spPr>
          <a:xfrm>
            <a:off x="2581743" y="1020567"/>
            <a:ext cx="7086596" cy="5314947"/>
          </a:xfrm>
          <a:prstGeom prst="rect">
            <a:avLst/>
          </a:prstGeom>
        </p:spPr>
      </p:pic>
      <p:sp>
        <p:nvSpPr>
          <p:cNvPr id="3" name="Footer Placeholder 2">
            <a:extLst>
              <a:ext uri="{FF2B5EF4-FFF2-40B4-BE49-F238E27FC236}">
                <a16:creationId xmlns:a16="http://schemas.microsoft.com/office/drawing/2014/main" id="{959CE3BD-99BB-C049-24DC-F1739C227625}"/>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Coastal Engineering Structures: The Wave Tank</a:t>
            </a:r>
          </a:p>
        </p:txBody>
      </p:sp>
    </p:spTree>
    <p:extLst>
      <p:ext uri="{BB962C8B-B14F-4D97-AF65-F5344CB8AC3E}">
        <p14:creationId xmlns:p14="http://schemas.microsoft.com/office/powerpoint/2010/main" val="1144725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5126F-861E-F2F6-755A-5AFCBBC2A8DF}"/>
              </a:ext>
            </a:extLst>
          </p:cNvPr>
          <p:cNvSpPr>
            <a:spLocks noGrp="1"/>
          </p:cNvSpPr>
          <p:nvPr>
            <p:ph type="title"/>
          </p:nvPr>
        </p:nvSpPr>
        <p:spPr>
          <a:xfrm>
            <a:off x="495300" y="-272265"/>
            <a:ext cx="10668000" cy="1066800"/>
          </a:xfrm>
        </p:spPr>
        <p:txBody>
          <a:bodyPr/>
          <a:lstStyle/>
          <a:p>
            <a:r>
              <a:rPr lang="en-US" dirty="0"/>
              <a:t>After: Gravel + Pond Rock Layer- Green Line</a:t>
            </a:r>
          </a:p>
        </p:txBody>
      </p:sp>
      <p:pic>
        <p:nvPicPr>
          <p:cNvPr id="5" name="Picture 4" descr="Wave tank  as viewed from the gravel revetment side showing the original small stones (pea gravel) and additional layer of pond rock (1/2&quot; stones). &#10;&#10;The original black line coastal profile and new profile (after 50 waves) are drawn onto the long side of the wave tank box. &#10;&#10;A third coastal profile (testing the original pea gravel and the pond rock) is drawn in green on the long side of the wave tank box. The new green line coastal profile is at approximately the same height and slope as the original black lined profile and profile from the first wave test. This indicates that very little additional erosion has taken place with the top layer of pond rock added to the revetment.">
            <a:extLst>
              <a:ext uri="{FF2B5EF4-FFF2-40B4-BE49-F238E27FC236}">
                <a16:creationId xmlns:a16="http://schemas.microsoft.com/office/drawing/2014/main" id="{98F1B971-0B4B-EBE7-5236-953C37821FFF}"/>
              </a:ext>
            </a:extLst>
          </p:cNvPr>
          <p:cNvPicPr>
            <a:picLocks noGrp="1" noChangeAspect="1"/>
          </p:cNvPicPr>
          <p:nvPr isPhoto="1"/>
        </p:nvPicPr>
        <p:blipFill>
          <a:blip r:embed="rId3"/>
          <a:srcRect/>
          <a:stretch/>
        </p:blipFill>
        <p:spPr>
          <a:xfrm>
            <a:off x="2581743" y="1020567"/>
            <a:ext cx="7086596" cy="5314947"/>
          </a:xfrm>
          <a:prstGeom prst="rect">
            <a:avLst/>
          </a:prstGeom>
        </p:spPr>
      </p:pic>
      <p:sp>
        <p:nvSpPr>
          <p:cNvPr id="3" name="Footer Placeholder 2">
            <a:extLst>
              <a:ext uri="{FF2B5EF4-FFF2-40B4-BE49-F238E27FC236}">
                <a16:creationId xmlns:a16="http://schemas.microsoft.com/office/drawing/2014/main" id="{959CE3BD-99BB-C049-24DC-F1739C227625}"/>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Coastal Engineering Structures: The Wave Tank</a:t>
            </a:r>
          </a:p>
        </p:txBody>
      </p:sp>
    </p:spTree>
    <p:extLst>
      <p:ext uri="{BB962C8B-B14F-4D97-AF65-F5344CB8AC3E}">
        <p14:creationId xmlns:p14="http://schemas.microsoft.com/office/powerpoint/2010/main" val="624682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5126F-861E-F2F6-755A-5AFCBBC2A8DF}"/>
              </a:ext>
            </a:extLst>
          </p:cNvPr>
          <p:cNvSpPr>
            <a:spLocks noGrp="1"/>
          </p:cNvSpPr>
          <p:nvPr>
            <p:ph type="title"/>
          </p:nvPr>
        </p:nvSpPr>
        <p:spPr>
          <a:xfrm>
            <a:off x="495300" y="-272265"/>
            <a:ext cx="10668000" cy="1066800"/>
          </a:xfrm>
        </p:spPr>
        <p:txBody>
          <a:bodyPr/>
          <a:lstStyle/>
          <a:p>
            <a:r>
              <a:rPr lang="en-US" dirty="0"/>
              <a:t>After: Gravel + Rock on Top | 2 Layers of Rock</a:t>
            </a:r>
          </a:p>
        </p:txBody>
      </p:sp>
      <p:pic>
        <p:nvPicPr>
          <p:cNvPr id="5" name="Picture 4" descr="Top view of wave tank with pea gravel and layer of pond rock on the left and two layers of pond rock on the right.&#10;&#10;After creating additional waves, there is notable erosion in the right hand corner and right side of the wave tank.">
            <a:extLst>
              <a:ext uri="{FF2B5EF4-FFF2-40B4-BE49-F238E27FC236}">
                <a16:creationId xmlns:a16="http://schemas.microsoft.com/office/drawing/2014/main" id="{98F1B971-0B4B-EBE7-5236-953C37821FFF}"/>
              </a:ext>
            </a:extLst>
          </p:cNvPr>
          <p:cNvPicPr>
            <a:picLocks noGrp="1" noChangeAspect="1"/>
          </p:cNvPicPr>
          <p:nvPr isPhoto="1"/>
        </p:nvPicPr>
        <p:blipFill>
          <a:blip r:embed="rId3"/>
          <a:srcRect/>
          <a:stretch/>
        </p:blipFill>
        <p:spPr>
          <a:xfrm>
            <a:off x="2581743" y="1020567"/>
            <a:ext cx="7086596" cy="5314947"/>
          </a:xfrm>
          <a:prstGeom prst="rect">
            <a:avLst/>
          </a:prstGeom>
        </p:spPr>
      </p:pic>
      <p:sp>
        <p:nvSpPr>
          <p:cNvPr id="4" name="TextBox 3">
            <a:extLst>
              <a:ext uri="{FF2B5EF4-FFF2-40B4-BE49-F238E27FC236}">
                <a16:creationId xmlns:a16="http://schemas.microsoft.com/office/drawing/2014/main" id="{E3FC27BC-FC9D-33C2-22DD-DD6ACB5C7D65}"/>
              </a:ext>
            </a:extLst>
          </p:cNvPr>
          <p:cNvSpPr txBox="1"/>
          <p:nvPr/>
        </p:nvSpPr>
        <p:spPr>
          <a:xfrm>
            <a:off x="7889841" y="2579029"/>
            <a:ext cx="1070213" cy="1477328"/>
          </a:xfrm>
          <a:prstGeom prst="rect">
            <a:avLst/>
          </a:prstGeom>
          <a:solidFill>
            <a:schemeClr val="bg1"/>
          </a:solidFill>
        </p:spPr>
        <p:txBody>
          <a:bodyPr wrap="square" rtlCol="0">
            <a:spAutoFit/>
          </a:bodyPr>
          <a:lstStyle/>
          <a:p>
            <a:r>
              <a:rPr lang="en-US" dirty="0"/>
              <a:t>Notable erosion around the end here</a:t>
            </a:r>
          </a:p>
        </p:txBody>
      </p:sp>
      <p:sp>
        <p:nvSpPr>
          <p:cNvPr id="3" name="Footer Placeholder 2">
            <a:extLst>
              <a:ext uri="{FF2B5EF4-FFF2-40B4-BE49-F238E27FC236}">
                <a16:creationId xmlns:a16="http://schemas.microsoft.com/office/drawing/2014/main" id="{959CE3BD-99BB-C049-24DC-F1739C227625}"/>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Coastal Engineering Structures: The Wave Tank</a:t>
            </a:r>
          </a:p>
        </p:txBody>
      </p:sp>
    </p:spTree>
    <p:extLst>
      <p:ext uri="{BB962C8B-B14F-4D97-AF65-F5344CB8AC3E}">
        <p14:creationId xmlns:p14="http://schemas.microsoft.com/office/powerpoint/2010/main" val="1809801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5126F-861E-F2F6-755A-5AFCBBC2A8DF}"/>
              </a:ext>
            </a:extLst>
          </p:cNvPr>
          <p:cNvSpPr>
            <a:spLocks noGrp="1"/>
          </p:cNvSpPr>
          <p:nvPr>
            <p:ph type="title"/>
          </p:nvPr>
        </p:nvSpPr>
        <p:spPr>
          <a:xfrm>
            <a:off x="495300" y="0"/>
            <a:ext cx="10668000" cy="1066800"/>
          </a:xfrm>
        </p:spPr>
        <p:txBody>
          <a:bodyPr/>
          <a:lstStyle/>
          <a:p>
            <a:r>
              <a:rPr lang="en-US" dirty="0"/>
              <a:t>After: Gravel + Rock on Top | 2 Layers of  Rock -Explanation</a:t>
            </a:r>
          </a:p>
        </p:txBody>
      </p:sp>
      <p:sp>
        <p:nvSpPr>
          <p:cNvPr id="5" name="Content Placeholder 2">
            <a:extLst>
              <a:ext uri="{FF2B5EF4-FFF2-40B4-BE49-F238E27FC236}">
                <a16:creationId xmlns:a16="http://schemas.microsoft.com/office/drawing/2014/main" id="{E6072B65-C44B-762A-5124-6F0DE2EEBB58}"/>
              </a:ext>
            </a:extLst>
          </p:cNvPr>
          <p:cNvSpPr txBox="1">
            <a:spLocks/>
          </p:cNvSpPr>
          <p:nvPr/>
        </p:nvSpPr>
        <p:spPr>
          <a:xfrm>
            <a:off x="838200" y="1809750"/>
            <a:ext cx="9374312" cy="2812415"/>
          </a:xfrm>
          <a:prstGeom prst="rect">
            <a:avLst/>
          </a:prstGeom>
        </p:spPr>
        <p:txBody>
          <a:bodyPr/>
          <a:lstStyle>
            <a:lvl1pPr marL="176213" indent="-176213" algn="l" defTabSz="914400" rtl="0" eaLnBrk="1" latinLnBrk="0" hangingPunct="1">
              <a:lnSpc>
                <a:spcPct val="90000"/>
              </a:lnSpc>
              <a:spcBef>
                <a:spcPts val="1000"/>
              </a:spcBef>
              <a:buClr>
                <a:schemeClr val="accent1"/>
              </a:buClr>
              <a:buSzPct val="90000"/>
              <a:buFont typeface="Arial" panose="020B0604020202020204" pitchFamily="34" charset="0"/>
              <a:buChar char="•"/>
              <a:tabLst/>
              <a:defRPr sz="2600" b="0" i="0" kern="1200">
                <a:solidFill>
                  <a:schemeClr val="tx1"/>
                </a:solidFill>
                <a:latin typeface="+mn-lt"/>
                <a:ea typeface="Red Hat Text" panose="02010303040201060303" pitchFamily="2" charset="0"/>
                <a:cs typeface="Red Hat Text" panose="02010303040201060303" pitchFamily="2" charset="0"/>
              </a:defRPr>
            </a:lvl1pPr>
            <a:lvl2pPr marL="635000" indent="-177800" algn="l" defTabSz="914400" rtl="0" eaLnBrk="1" latinLnBrk="0" hangingPunct="1">
              <a:lnSpc>
                <a:spcPct val="90000"/>
              </a:lnSpc>
              <a:spcBef>
                <a:spcPts val="500"/>
              </a:spcBef>
              <a:buFont typeface="Arial" panose="020B0604020202020204" pitchFamily="34" charset="0"/>
              <a:buChar char="•"/>
              <a:tabLst/>
              <a:defRPr sz="2100" b="0" i="0" kern="1200">
                <a:solidFill>
                  <a:schemeClr val="tx1"/>
                </a:solidFill>
                <a:latin typeface="+mn-lt"/>
                <a:ea typeface="Red Hat Text" panose="02010303040201060303" pitchFamily="2" charset="0"/>
                <a:cs typeface="Red Hat Text" panose="02010303040201060303" pitchFamily="2" charset="0"/>
              </a:defRPr>
            </a:lvl2pPr>
            <a:lvl3pPr marL="1092200" indent="-177800" algn="l" defTabSz="914400" rtl="0" eaLnBrk="1" latinLnBrk="0" hangingPunct="1">
              <a:lnSpc>
                <a:spcPct val="90000"/>
              </a:lnSpc>
              <a:spcBef>
                <a:spcPts val="500"/>
              </a:spcBef>
              <a:buFont typeface="Arial" panose="020B0604020202020204" pitchFamily="34" charset="0"/>
              <a:buChar char="•"/>
              <a:tabLst/>
              <a:defRPr sz="2000" b="0" i="0" kern="1200">
                <a:solidFill>
                  <a:schemeClr val="tx1"/>
                </a:solidFill>
                <a:latin typeface="+mn-lt"/>
                <a:ea typeface="Red Hat Text" panose="02010303040201060303" pitchFamily="2" charset="0"/>
                <a:cs typeface="Red Hat Text" panose="02010303040201060303" pitchFamily="2" charset="0"/>
              </a:defRPr>
            </a:lvl3pPr>
            <a:lvl4pPr marL="1543050" indent="-171450" algn="l" defTabSz="914400" rtl="0" eaLnBrk="1" latinLnBrk="0" hangingPunct="1">
              <a:lnSpc>
                <a:spcPct val="90000"/>
              </a:lnSpc>
              <a:spcBef>
                <a:spcPts val="500"/>
              </a:spcBef>
              <a:buFont typeface="Arial" panose="020B0604020202020204" pitchFamily="34" charset="0"/>
              <a:buChar char="•"/>
              <a:tabLst/>
              <a:defRPr sz="1800" b="0" i="0" kern="1200">
                <a:solidFill>
                  <a:schemeClr val="tx1"/>
                </a:solidFill>
                <a:latin typeface="+mn-lt"/>
                <a:ea typeface="Red Hat Text" panose="02010303040201060303" pitchFamily="2" charset="0"/>
                <a:cs typeface="Red Hat Text" panose="02010303040201060303" pitchFamily="2" charset="0"/>
              </a:defRPr>
            </a:lvl4pPr>
            <a:lvl5pPr marL="2001838" indent="-173038" algn="l" defTabSz="914400" rtl="0" eaLnBrk="1" latinLnBrk="0" hangingPunct="1">
              <a:lnSpc>
                <a:spcPct val="90000"/>
              </a:lnSpc>
              <a:spcBef>
                <a:spcPts val="500"/>
              </a:spcBef>
              <a:buFont typeface="Arial" panose="020B0604020202020204" pitchFamily="34" charset="0"/>
              <a:buChar char="•"/>
              <a:tabLst/>
              <a:defRPr sz="1800" b="0" i="0" kern="1200">
                <a:solidFill>
                  <a:schemeClr val="tx1"/>
                </a:solidFill>
                <a:latin typeface="+mn-lt"/>
                <a:ea typeface="Red Hat Text" panose="02010303040201060303" pitchFamily="2" charset="0"/>
                <a:cs typeface="Red Hat Text" panose="02010303040201060303"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2 Layers of pond rock continue to have sand wash out between large spaces, though somewhat less than with just one layer of rock</a:t>
            </a:r>
          </a:p>
          <a:p>
            <a:pPr lvl="1"/>
            <a:r>
              <a:rPr lang="en-US" dirty="0"/>
              <a:t>Many real-life rip-rap dumps fail in this way. People who construct them make the mistake of using only large stones because they see successful revetments with large stones and imitate that.</a:t>
            </a:r>
          </a:p>
          <a:p>
            <a:r>
              <a:rPr lang="en-US" dirty="0"/>
              <a:t>Gravel + Rocks </a:t>
            </a:r>
            <a:br>
              <a:rPr lang="en-US" dirty="0">
                <a:sym typeface="Wingdings" panose="05000000000000000000" pitchFamily="2" charset="2"/>
              </a:rPr>
            </a:br>
            <a:r>
              <a:rPr lang="en-US" dirty="0">
                <a:sym typeface="Wingdings" panose="05000000000000000000" pitchFamily="2" charset="2"/>
              </a:rPr>
              <a:t>The gravel blocks sediment washout while rocks hold gravel in place against wave forces resulting in no erosion</a:t>
            </a:r>
          </a:p>
          <a:p>
            <a:pPr lvl="1"/>
            <a:r>
              <a:rPr lang="en-US" dirty="0">
                <a:sym typeface="Wingdings" panose="05000000000000000000" pitchFamily="2" charset="2"/>
              </a:rPr>
              <a:t>This is how a real revetment is designed and built. </a:t>
            </a:r>
            <a:endParaRPr lang="en-US" dirty="0"/>
          </a:p>
        </p:txBody>
      </p:sp>
      <p:sp>
        <p:nvSpPr>
          <p:cNvPr id="3" name="Footer Placeholder 2">
            <a:extLst>
              <a:ext uri="{FF2B5EF4-FFF2-40B4-BE49-F238E27FC236}">
                <a16:creationId xmlns:a16="http://schemas.microsoft.com/office/drawing/2014/main" id="{959CE3BD-99BB-C049-24DC-F1739C227625}"/>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Coastal Engineering Structures: The Wave Tank</a:t>
            </a:r>
          </a:p>
        </p:txBody>
      </p:sp>
    </p:spTree>
    <p:extLst>
      <p:ext uri="{BB962C8B-B14F-4D97-AF65-F5344CB8AC3E}">
        <p14:creationId xmlns:p14="http://schemas.microsoft.com/office/powerpoint/2010/main" val="764677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5126F-861E-F2F6-755A-5AFCBBC2A8DF}"/>
              </a:ext>
            </a:extLst>
          </p:cNvPr>
          <p:cNvSpPr>
            <a:spLocks noGrp="1"/>
          </p:cNvSpPr>
          <p:nvPr>
            <p:ph type="title"/>
          </p:nvPr>
        </p:nvSpPr>
        <p:spPr>
          <a:xfrm>
            <a:off x="495300" y="-272265"/>
            <a:ext cx="10668000" cy="1066800"/>
          </a:xfrm>
        </p:spPr>
        <p:txBody>
          <a:bodyPr/>
          <a:lstStyle/>
          <a:p>
            <a:r>
              <a:rPr lang="en-US" dirty="0"/>
              <a:t>Gravel + Rock | Nourishment (Added Sand)</a:t>
            </a:r>
          </a:p>
        </p:txBody>
      </p:sp>
      <p:pic>
        <p:nvPicPr>
          <p:cNvPr id="5" name="Picture 4" descr="Top view of a clear plastic shoebox (&quot;wave tank&quot;) with sand pushed into a pile at one end. Viewed from the top there is a flat plateau of sand.&#10;&#10;The sand forms a gently sloping bluff face with the left half armored with rocks and the right half is unarmored sand that has been added (or nourished) to form a smooth slope. . &#10;&#10;The armored left half is made from a layer of small stones (pea gravel) covered with a layer of pond stones (1/2&quot; stones). ">
            <a:extLst>
              <a:ext uri="{FF2B5EF4-FFF2-40B4-BE49-F238E27FC236}">
                <a16:creationId xmlns:a16="http://schemas.microsoft.com/office/drawing/2014/main" id="{98F1B971-0B4B-EBE7-5236-953C37821FFF}"/>
              </a:ext>
            </a:extLst>
          </p:cNvPr>
          <p:cNvPicPr>
            <a:picLocks noGrp="1" noChangeAspect="1"/>
          </p:cNvPicPr>
          <p:nvPr isPhoto="1"/>
        </p:nvPicPr>
        <p:blipFill>
          <a:blip r:embed="rId3"/>
          <a:srcRect/>
          <a:stretch/>
        </p:blipFill>
        <p:spPr>
          <a:xfrm>
            <a:off x="2581743" y="1020567"/>
            <a:ext cx="7086596" cy="5314947"/>
          </a:xfrm>
          <a:prstGeom prst="rect">
            <a:avLst/>
          </a:prstGeom>
        </p:spPr>
      </p:pic>
      <p:sp>
        <p:nvSpPr>
          <p:cNvPr id="3" name="Footer Placeholder 2">
            <a:extLst>
              <a:ext uri="{FF2B5EF4-FFF2-40B4-BE49-F238E27FC236}">
                <a16:creationId xmlns:a16="http://schemas.microsoft.com/office/drawing/2014/main" id="{959CE3BD-99BB-C049-24DC-F1739C227625}"/>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Coastal Engineering Structures: The Wave Tank</a:t>
            </a:r>
          </a:p>
        </p:txBody>
      </p:sp>
    </p:spTree>
    <p:extLst>
      <p:ext uri="{BB962C8B-B14F-4D97-AF65-F5344CB8AC3E}">
        <p14:creationId xmlns:p14="http://schemas.microsoft.com/office/powerpoint/2010/main" val="33978124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5126F-861E-F2F6-755A-5AFCBBC2A8DF}"/>
              </a:ext>
            </a:extLst>
          </p:cNvPr>
          <p:cNvSpPr>
            <a:spLocks noGrp="1"/>
          </p:cNvSpPr>
          <p:nvPr>
            <p:ph type="title"/>
          </p:nvPr>
        </p:nvSpPr>
        <p:spPr>
          <a:xfrm>
            <a:off x="495300" y="0"/>
            <a:ext cx="10668000" cy="1066800"/>
          </a:xfrm>
        </p:spPr>
        <p:txBody>
          <a:bodyPr/>
          <a:lstStyle/>
          <a:p>
            <a:r>
              <a:rPr lang="en-US" dirty="0"/>
              <a:t>Before: Nourishment (Added sand from original black line to dashed black line)</a:t>
            </a:r>
          </a:p>
        </p:txBody>
      </p:sp>
      <p:pic>
        <p:nvPicPr>
          <p:cNvPr id="5" name="Picture 4" descr="Side view of unarmored side of the wave tank an additional layer of sand added (nourishment).&#10;&#10;The original coastal profile is marked in black. The new coastal profile (at a higher level, due to the addition of nourishment sand) is marked with a dashed line. ">
            <a:extLst>
              <a:ext uri="{FF2B5EF4-FFF2-40B4-BE49-F238E27FC236}">
                <a16:creationId xmlns:a16="http://schemas.microsoft.com/office/drawing/2014/main" id="{98F1B971-0B4B-EBE7-5236-953C37821FFF}"/>
              </a:ext>
            </a:extLst>
          </p:cNvPr>
          <p:cNvPicPr>
            <a:picLocks noGrp="1" noChangeAspect="1"/>
          </p:cNvPicPr>
          <p:nvPr isPhoto="1"/>
        </p:nvPicPr>
        <p:blipFill>
          <a:blip r:embed="rId3"/>
          <a:srcRect/>
          <a:stretch/>
        </p:blipFill>
        <p:spPr>
          <a:xfrm>
            <a:off x="2589760" y="1020567"/>
            <a:ext cx="7070562" cy="5314947"/>
          </a:xfrm>
          <a:prstGeom prst="rect">
            <a:avLst/>
          </a:prstGeom>
        </p:spPr>
      </p:pic>
      <p:sp>
        <p:nvSpPr>
          <p:cNvPr id="3" name="Footer Placeholder 2">
            <a:extLst>
              <a:ext uri="{FF2B5EF4-FFF2-40B4-BE49-F238E27FC236}">
                <a16:creationId xmlns:a16="http://schemas.microsoft.com/office/drawing/2014/main" id="{959CE3BD-99BB-C049-24DC-F1739C227625}"/>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Coastal Engineering Structures: The Wave Tank</a:t>
            </a:r>
          </a:p>
        </p:txBody>
      </p:sp>
    </p:spTree>
    <p:extLst>
      <p:ext uri="{BB962C8B-B14F-4D97-AF65-F5344CB8AC3E}">
        <p14:creationId xmlns:p14="http://schemas.microsoft.com/office/powerpoint/2010/main" val="951825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5126F-861E-F2F6-755A-5AFCBBC2A8DF}"/>
              </a:ext>
            </a:extLst>
          </p:cNvPr>
          <p:cNvSpPr>
            <a:spLocks noGrp="1"/>
          </p:cNvSpPr>
          <p:nvPr>
            <p:ph type="title"/>
          </p:nvPr>
        </p:nvSpPr>
        <p:spPr/>
        <p:txBody>
          <a:bodyPr/>
          <a:lstStyle/>
          <a:p>
            <a:r>
              <a:rPr lang="en-US" dirty="0"/>
              <a:t>Example Labs</a:t>
            </a:r>
          </a:p>
        </p:txBody>
      </p:sp>
      <p:sp>
        <p:nvSpPr>
          <p:cNvPr id="7" name="Content Placeholder 6">
            <a:extLst>
              <a:ext uri="{FF2B5EF4-FFF2-40B4-BE49-F238E27FC236}">
                <a16:creationId xmlns:a16="http://schemas.microsoft.com/office/drawing/2014/main" id="{E0D4337E-84FC-FB31-C56B-676E5F79CF6F}"/>
              </a:ext>
            </a:extLst>
          </p:cNvPr>
          <p:cNvSpPr txBox="1">
            <a:spLocks noGrp="1"/>
          </p:cNvSpPr>
          <p:nvPr>
            <p:ph sz="quarter" idx="13"/>
          </p:nvPr>
        </p:nvSpPr>
        <p:spPr>
          <a:xfrm>
            <a:off x="495300" y="1839913"/>
            <a:ext cx="4478573" cy="28910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457189">
              <a:defRPr/>
            </a:pPr>
            <a:endParaRPr lang="en-US" sz="2800" dirty="0">
              <a:ea typeface="+mn-lt"/>
              <a:cs typeface="+mn-lt"/>
            </a:endParaRPr>
          </a:p>
          <a:p>
            <a:pPr marL="0" indent="0" defTabSz="457189">
              <a:lnSpc>
                <a:spcPct val="100000"/>
              </a:lnSpc>
              <a:spcBef>
                <a:spcPts val="0"/>
              </a:spcBef>
              <a:buNone/>
              <a:defRPr/>
            </a:pPr>
            <a:r>
              <a:rPr lang="en-US" sz="1400" dirty="0">
                <a:ea typeface="+mn-lt"/>
                <a:cs typeface="+mn-lt"/>
              </a:rPr>
              <a:t>From Lesson 2</a:t>
            </a:r>
          </a:p>
          <a:p>
            <a:pPr marL="0" indent="0" defTabSz="457189">
              <a:lnSpc>
                <a:spcPct val="100000"/>
              </a:lnSpc>
              <a:spcBef>
                <a:spcPts val="0"/>
              </a:spcBef>
              <a:buNone/>
              <a:defRPr/>
            </a:pPr>
            <a:r>
              <a:rPr lang="en-US" sz="1400" dirty="0">
                <a:ea typeface="+mn-lt"/>
                <a:cs typeface="+mn-lt"/>
              </a:rPr>
              <a:t>Erosion measurement  with  water level change</a:t>
            </a:r>
            <a:endParaRPr lang="en-US" sz="1400" dirty="0"/>
          </a:p>
          <a:p>
            <a:pPr marL="0" indent="0" defTabSz="457189">
              <a:lnSpc>
                <a:spcPct val="100000"/>
              </a:lnSpc>
              <a:spcBef>
                <a:spcPts val="0"/>
              </a:spcBef>
              <a:buNone/>
              <a:defRPr/>
            </a:pPr>
            <a:r>
              <a:rPr lang="en-US" sz="1400" dirty="0">
                <a:ea typeface="+mn-lt"/>
                <a:cs typeface="+mn-lt"/>
                <a:hlinkClick r:id="rId2"/>
              </a:rPr>
              <a:t>https://youtu.be/demkvHdcX1I</a:t>
            </a:r>
            <a:endParaRPr lang="en-US" sz="1400" dirty="0">
              <a:ea typeface="+mn-lt"/>
              <a:cs typeface="+mn-lt"/>
            </a:endParaRPr>
          </a:p>
          <a:p>
            <a:pPr marL="0" indent="0" defTabSz="457189">
              <a:lnSpc>
                <a:spcPct val="100000"/>
              </a:lnSpc>
              <a:buNone/>
              <a:defRPr/>
            </a:pPr>
            <a:endParaRPr lang="en-US" sz="1400" dirty="0">
              <a:ea typeface="+mn-lt"/>
              <a:cs typeface="+mn-lt"/>
            </a:endParaRPr>
          </a:p>
          <a:p>
            <a:pPr marL="0" indent="0" defTabSz="457189">
              <a:lnSpc>
                <a:spcPct val="100000"/>
              </a:lnSpc>
              <a:spcBef>
                <a:spcPts val="0"/>
              </a:spcBef>
              <a:buNone/>
              <a:defRPr/>
            </a:pPr>
            <a:r>
              <a:rPr lang="en-US" sz="1400" dirty="0">
                <a:ea typeface="+mn-lt"/>
                <a:cs typeface="+mn-lt"/>
              </a:rPr>
              <a:t>From Lesson 3</a:t>
            </a:r>
          </a:p>
          <a:p>
            <a:pPr marL="0" indent="0" defTabSz="457189">
              <a:lnSpc>
                <a:spcPct val="100000"/>
              </a:lnSpc>
              <a:spcBef>
                <a:spcPts val="0"/>
              </a:spcBef>
              <a:buNone/>
              <a:defRPr/>
            </a:pPr>
            <a:r>
              <a:rPr lang="en-US" sz="1400" dirty="0">
                <a:ea typeface="+mn-lt"/>
                <a:cs typeface="+mn-lt"/>
              </a:rPr>
              <a:t>Lab with revetments</a:t>
            </a:r>
          </a:p>
          <a:p>
            <a:pPr marL="0" indent="0" defTabSz="457189">
              <a:lnSpc>
                <a:spcPct val="100000"/>
              </a:lnSpc>
              <a:spcBef>
                <a:spcPts val="0"/>
              </a:spcBef>
              <a:buNone/>
              <a:defRPr/>
            </a:pPr>
            <a:r>
              <a:rPr lang="en-US" sz="1400" dirty="0">
                <a:ea typeface="+mn-lt"/>
                <a:cs typeface="+mn-lt"/>
                <a:hlinkClick r:id="rId3"/>
              </a:rPr>
              <a:t>https://www.youtube.com/watch?v=8kcdQCafN-k</a:t>
            </a:r>
            <a:endParaRPr lang="en-US" sz="1400" dirty="0">
              <a:ea typeface="+mn-lt"/>
              <a:cs typeface="+mn-lt"/>
            </a:endParaRPr>
          </a:p>
          <a:p>
            <a:pPr marL="0" indent="0" defTabSz="457189">
              <a:lnSpc>
                <a:spcPct val="100000"/>
              </a:lnSpc>
              <a:buNone/>
              <a:defRPr/>
            </a:pPr>
            <a:endParaRPr lang="en-US" sz="1400" dirty="0">
              <a:ea typeface="+mn-lt"/>
              <a:cs typeface="+mn-lt"/>
            </a:endParaRPr>
          </a:p>
          <a:p>
            <a:pPr marL="0" indent="0" defTabSz="457189">
              <a:lnSpc>
                <a:spcPct val="100000"/>
              </a:lnSpc>
              <a:spcBef>
                <a:spcPts val="0"/>
              </a:spcBef>
              <a:buNone/>
              <a:defRPr/>
            </a:pPr>
            <a:r>
              <a:rPr lang="en-US" sz="1400" dirty="0">
                <a:ea typeface="+mn-lt"/>
                <a:cs typeface="+mn-lt"/>
              </a:rPr>
              <a:t>Erosion experiment with seawall and revetment</a:t>
            </a:r>
          </a:p>
          <a:p>
            <a:pPr marL="0" indent="0" defTabSz="457189">
              <a:lnSpc>
                <a:spcPct val="100000"/>
              </a:lnSpc>
              <a:spcBef>
                <a:spcPts val="0"/>
              </a:spcBef>
              <a:buNone/>
              <a:defRPr/>
            </a:pPr>
            <a:r>
              <a:rPr lang="en-US" sz="1400" dirty="0">
                <a:ea typeface="+mn-lt"/>
                <a:cs typeface="+mn-lt"/>
                <a:hlinkClick r:id="rId4"/>
              </a:rPr>
              <a:t>https://www.youtube.com/watch?v=plPyq8V2M3U</a:t>
            </a:r>
            <a:r>
              <a:rPr lang="en-US" sz="1400" dirty="0">
                <a:ea typeface="+mn-lt"/>
                <a:cs typeface="+mn-lt"/>
              </a:rPr>
              <a:t> </a:t>
            </a:r>
            <a:endParaRPr lang="en-US" sz="1400" dirty="0">
              <a:cs typeface="Calibri"/>
            </a:endParaRPr>
          </a:p>
        </p:txBody>
      </p:sp>
      <p:pic>
        <p:nvPicPr>
          <p:cNvPr id="8" name="Picture 11" descr="A steep sandy bluff alongside a lake with breaking waves along the shoreline.&#10;&#10;A large two story house sits on the bluff face, having collapsed because of bluff erosion. Another house remains at the top of the bluff, but the land under one corner has been undercut and thus the house sits on the brink.">
            <a:extLst>
              <a:ext uri="{FF2B5EF4-FFF2-40B4-BE49-F238E27FC236}">
                <a16:creationId xmlns:a16="http://schemas.microsoft.com/office/drawing/2014/main" id="{8E9094F5-C124-BFE2-8D08-4F5D12817E2E}"/>
              </a:ext>
            </a:extLst>
          </p:cNvPr>
          <p:cNvPicPr>
            <a:picLocks noGrp="1" noChangeAspect="1"/>
          </p:cNvPicPr>
          <p:nvPr>
            <p:ph sz="quarter" idx="15"/>
          </p:nvPr>
        </p:nvPicPr>
        <p:blipFill>
          <a:blip r:embed="rId5">
            <a:extLst>
              <a:ext uri="{837473B0-CC2E-450A-ABE3-18F120FF3D39}">
                <a1611:picAttrSrcUrl xmlns:a1611="http://schemas.microsoft.com/office/drawing/2016/11/main" r:id="rId6"/>
              </a:ext>
            </a:extLst>
          </a:blip>
          <a:stretch>
            <a:fillRect/>
          </a:stretch>
        </p:blipFill>
        <p:spPr>
          <a:xfrm>
            <a:off x="4973873" y="1270283"/>
            <a:ext cx="6590119" cy="4393412"/>
          </a:xfrm>
          <a:prstGeom prst="rect">
            <a:avLst/>
          </a:prstGeom>
        </p:spPr>
      </p:pic>
      <p:sp>
        <p:nvSpPr>
          <p:cNvPr id="3" name="Footer Placeholder 2">
            <a:extLst>
              <a:ext uri="{FF2B5EF4-FFF2-40B4-BE49-F238E27FC236}">
                <a16:creationId xmlns:a16="http://schemas.microsoft.com/office/drawing/2014/main" id="{959CE3BD-99BB-C049-24DC-F1739C227625}"/>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Coastal Engineering Structures: The Wave Tank</a:t>
            </a:r>
          </a:p>
        </p:txBody>
      </p:sp>
    </p:spTree>
    <p:extLst>
      <p:ext uri="{BB962C8B-B14F-4D97-AF65-F5344CB8AC3E}">
        <p14:creationId xmlns:p14="http://schemas.microsoft.com/office/powerpoint/2010/main" val="2890354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5126F-861E-F2F6-755A-5AFCBBC2A8DF}"/>
              </a:ext>
            </a:extLst>
          </p:cNvPr>
          <p:cNvSpPr>
            <a:spLocks noGrp="1"/>
          </p:cNvSpPr>
          <p:nvPr>
            <p:ph type="title"/>
          </p:nvPr>
        </p:nvSpPr>
        <p:spPr>
          <a:xfrm>
            <a:off x="495300" y="-272265"/>
            <a:ext cx="10668000" cy="1066800"/>
          </a:xfrm>
        </p:spPr>
        <p:txBody>
          <a:bodyPr/>
          <a:lstStyle/>
          <a:p>
            <a:r>
              <a:rPr lang="en-US" sz="3600" dirty="0"/>
              <a:t>After: Nourishment – Blue Line</a:t>
            </a:r>
            <a:endParaRPr lang="en-US" dirty="0"/>
          </a:p>
        </p:txBody>
      </p:sp>
      <p:pic>
        <p:nvPicPr>
          <p:cNvPr id="5" name="Picture 4" descr="Side view of the unarmored side of the wave tank after putty knife has been used to create waves. &#10;&#10;The resulting coastal profile is marked in blue line. The profile lies above the original coastal profile and below the nourishment profile.  Sand has extended further across the long side of the box, almost reaching the end. ">
            <a:extLst>
              <a:ext uri="{FF2B5EF4-FFF2-40B4-BE49-F238E27FC236}">
                <a16:creationId xmlns:a16="http://schemas.microsoft.com/office/drawing/2014/main" id="{98F1B971-0B4B-EBE7-5236-953C37821FFF}"/>
              </a:ext>
            </a:extLst>
          </p:cNvPr>
          <p:cNvPicPr>
            <a:picLocks noGrp="1" noChangeAspect="1"/>
          </p:cNvPicPr>
          <p:nvPr isPhoto="1"/>
        </p:nvPicPr>
        <p:blipFill>
          <a:blip r:embed="rId3"/>
          <a:srcRect/>
          <a:stretch/>
        </p:blipFill>
        <p:spPr>
          <a:xfrm>
            <a:off x="2589760" y="1020567"/>
            <a:ext cx="7070562" cy="5314947"/>
          </a:xfrm>
          <a:prstGeom prst="rect">
            <a:avLst/>
          </a:prstGeom>
        </p:spPr>
      </p:pic>
      <p:sp>
        <p:nvSpPr>
          <p:cNvPr id="3" name="Footer Placeholder 2">
            <a:extLst>
              <a:ext uri="{FF2B5EF4-FFF2-40B4-BE49-F238E27FC236}">
                <a16:creationId xmlns:a16="http://schemas.microsoft.com/office/drawing/2014/main" id="{959CE3BD-99BB-C049-24DC-F1739C227625}"/>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Coastal Engineering Structures: The Wave Tank</a:t>
            </a:r>
          </a:p>
        </p:txBody>
      </p:sp>
    </p:spTree>
    <p:extLst>
      <p:ext uri="{BB962C8B-B14F-4D97-AF65-F5344CB8AC3E}">
        <p14:creationId xmlns:p14="http://schemas.microsoft.com/office/powerpoint/2010/main" val="2392604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5126F-861E-F2F6-755A-5AFCBBC2A8DF}"/>
              </a:ext>
            </a:extLst>
          </p:cNvPr>
          <p:cNvSpPr>
            <a:spLocks noGrp="1"/>
          </p:cNvSpPr>
          <p:nvPr>
            <p:ph type="title"/>
          </p:nvPr>
        </p:nvSpPr>
        <p:spPr>
          <a:xfrm>
            <a:off x="495300" y="-272265"/>
            <a:ext cx="10668000" cy="1066800"/>
          </a:xfrm>
        </p:spPr>
        <p:txBody>
          <a:bodyPr/>
          <a:lstStyle/>
          <a:p>
            <a:r>
              <a:rPr lang="en-US" sz="3600" dirty="0"/>
              <a:t>After: Gravel + Rock | Nourishment</a:t>
            </a:r>
            <a:endParaRPr lang="en-US" dirty="0"/>
          </a:p>
        </p:txBody>
      </p:sp>
      <p:pic>
        <p:nvPicPr>
          <p:cNvPr id="5" name="Picture 4" descr="Top view of the wave tank with small gravel (pea gravel) and pond stone on the left and &quot;nourished&quot; beach on the right. The left side shows no signs of erosion. The right side has a steepened vertical face, evidence of erosion. ">
            <a:extLst>
              <a:ext uri="{FF2B5EF4-FFF2-40B4-BE49-F238E27FC236}">
                <a16:creationId xmlns:a16="http://schemas.microsoft.com/office/drawing/2014/main" id="{98F1B971-0B4B-EBE7-5236-953C37821FFF}"/>
              </a:ext>
            </a:extLst>
          </p:cNvPr>
          <p:cNvPicPr>
            <a:picLocks noGrp="1" noChangeAspect="1"/>
          </p:cNvPicPr>
          <p:nvPr isPhoto="1"/>
        </p:nvPicPr>
        <p:blipFill>
          <a:blip r:embed="rId3"/>
          <a:srcRect/>
          <a:stretch/>
        </p:blipFill>
        <p:spPr>
          <a:xfrm>
            <a:off x="2589760" y="1020567"/>
            <a:ext cx="7070562" cy="5314946"/>
          </a:xfrm>
          <a:prstGeom prst="rect">
            <a:avLst/>
          </a:prstGeom>
        </p:spPr>
      </p:pic>
      <p:sp>
        <p:nvSpPr>
          <p:cNvPr id="3" name="Footer Placeholder 2">
            <a:extLst>
              <a:ext uri="{FF2B5EF4-FFF2-40B4-BE49-F238E27FC236}">
                <a16:creationId xmlns:a16="http://schemas.microsoft.com/office/drawing/2014/main" id="{959CE3BD-99BB-C049-24DC-F1739C227625}"/>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Coastal Engineering Structures: The Wave Tank</a:t>
            </a:r>
          </a:p>
        </p:txBody>
      </p:sp>
    </p:spTree>
    <p:extLst>
      <p:ext uri="{BB962C8B-B14F-4D97-AF65-F5344CB8AC3E}">
        <p14:creationId xmlns:p14="http://schemas.microsoft.com/office/powerpoint/2010/main" val="2903722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5126F-861E-F2F6-755A-5AFCBBC2A8DF}"/>
              </a:ext>
            </a:extLst>
          </p:cNvPr>
          <p:cNvSpPr>
            <a:spLocks noGrp="1"/>
          </p:cNvSpPr>
          <p:nvPr>
            <p:ph type="title"/>
          </p:nvPr>
        </p:nvSpPr>
        <p:spPr>
          <a:xfrm>
            <a:off x="495300" y="0"/>
            <a:ext cx="10668000" cy="1066800"/>
          </a:xfrm>
        </p:spPr>
        <p:txBody>
          <a:bodyPr/>
          <a:lstStyle/>
          <a:p>
            <a:r>
              <a:rPr lang="en-US" dirty="0"/>
              <a:t>After: Gravel + Rock | Nourishment - Explanation</a:t>
            </a:r>
          </a:p>
        </p:txBody>
      </p:sp>
      <p:sp>
        <p:nvSpPr>
          <p:cNvPr id="5" name="Content Placeholder 2">
            <a:extLst>
              <a:ext uri="{FF2B5EF4-FFF2-40B4-BE49-F238E27FC236}">
                <a16:creationId xmlns:a16="http://schemas.microsoft.com/office/drawing/2014/main" id="{E6072B65-C44B-762A-5124-6F0DE2EEBB58}"/>
              </a:ext>
            </a:extLst>
          </p:cNvPr>
          <p:cNvSpPr txBox="1">
            <a:spLocks/>
          </p:cNvSpPr>
          <p:nvPr/>
        </p:nvSpPr>
        <p:spPr>
          <a:xfrm>
            <a:off x="838200" y="1809750"/>
            <a:ext cx="9374312" cy="2812415"/>
          </a:xfrm>
          <a:prstGeom prst="rect">
            <a:avLst/>
          </a:prstGeom>
        </p:spPr>
        <p:txBody>
          <a:bodyPr lIns="91440" tIns="45720" rIns="91440" bIns="45720" anchor="t"/>
          <a:lstStyle>
            <a:lvl1pPr marL="176213" indent="-176213" algn="l" defTabSz="914400" rtl="0" eaLnBrk="1" latinLnBrk="0" hangingPunct="1">
              <a:lnSpc>
                <a:spcPct val="90000"/>
              </a:lnSpc>
              <a:spcBef>
                <a:spcPts val="1000"/>
              </a:spcBef>
              <a:buClr>
                <a:schemeClr val="accent1"/>
              </a:buClr>
              <a:buSzPct val="90000"/>
              <a:buFont typeface="Arial" panose="020B0604020202020204" pitchFamily="34" charset="0"/>
              <a:buChar char="•"/>
              <a:tabLst/>
              <a:defRPr sz="2600" b="0" i="0" kern="1200">
                <a:solidFill>
                  <a:schemeClr val="tx1"/>
                </a:solidFill>
                <a:latin typeface="+mn-lt"/>
                <a:ea typeface="Red Hat Text" panose="02010303040201060303" pitchFamily="2" charset="0"/>
                <a:cs typeface="Red Hat Text" panose="02010303040201060303" pitchFamily="2" charset="0"/>
              </a:defRPr>
            </a:lvl1pPr>
            <a:lvl2pPr marL="635000" indent="-177800" algn="l" defTabSz="914400" rtl="0" eaLnBrk="1" latinLnBrk="0" hangingPunct="1">
              <a:lnSpc>
                <a:spcPct val="90000"/>
              </a:lnSpc>
              <a:spcBef>
                <a:spcPts val="500"/>
              </a:spcBef>
              <a:buFont typeface="Arial" panose="020B0604020202020204" pitchFamily="34" charset="0"/>
              <a:buChar char="•"/>
              <a:tabLst/>
              <a:defRPr sz="2100" b="0" i="0" kern="1200">
                <a:solidFill>
                  <a:schemeClr val="tx1"/>
                </a:solidFill>
                <a:latin typeface="+mn-lt"/>
                <a:ea typeface="Red Hat Text" panose="02010303040201060303" pitchFamily="2" charset="0"/>
                <a:cs typeface="Red Hat Text" panose="02010303040201060303" pitchFamily="2" charset="0"/>
              </a:defRPr>
            </a:lvl2pPr>
            <a:lvl3pPr marL="1092200" indent="-177800" algn="l" defTabSz="914400" rtl="0" eaLnBrk="1" latinLnBrk="0" hangingPunct="1">
              <a:lnSpc>
                <a:spcPct val="90000"/>
              </a:lnSpc>
              <a:spcBef>
                <a:spcPts val="500"/>
              </a:spcBef>
              <a:buFont typeface="Arial" panose="020B0604020202020204" pitchFamily="34" charset="0"/>
              <a:buChar char="•"/>
              <a:tabLst/>
              <a:defRPr sz="2000" b="0" i="0" kern="1200">
                <a:solidFill>
                  <a:schemeClr val="tx1"/>
                </a:solidFill>
                <a:latin typeface="+mn-lt"/>
                <a:ea typeface="Red Hat Text" panose="02010303040201060303" pitchFamily="2" charset="0"/>
                <a:cs typeface="Red Hat Text" panose="02010303040201060303" pitchFamily="2" charset="0"/>
              </a:defRPr>
            </a:lvl3pPr>
            <a:lvl4pPr marL="1543050" indent="-171450" algn="l" defTabSz="914400" rtl="0" eaLnBrk="1" latinLnBrk="0" hangingPunct="1">
              <a:lnSpc>
                <a:spcPct val="90000"/>
              </a:lnSpc>
              <a:spcBef>
                <a:spcPts val="500"/>
              </a:spcBef>
              <a:buFont typeface="Arial" panose="020B0604020202020204" pitchFamily="34" charset="0"/>
              <a:buChar char="•"/>
              <a:tabLst/>
              <a:defRPr sz="1800" b="0" i="0" kern="1200">
                <a:solidFill>
                  <a:schemeClr val="tx1"/>
                </a:solidFill>
                <a:latin typeface="+mn-lt"/>
                <a:ea typeface="Red Hat Text" panose="02010303040201060303" pitchFamily="2" charset="0"/>
                <a:cs typeface="Red Hat Text" panose="02010303040201060303" pitchFamily="2" charset="0"/>
              </a:defRPr>
            </a:lvl4pPr>
            <a:lvl5pPr marL="2001838" indent="-173038" algn="l" defTabSz="914400" rtl="0" eaLnBrk="1" latinLnBrk="0" hangingPunct="1">
              <a:lnSpc>
                <a:spcPct val="90000"/>
              </a:lnSpc>
              <a:spcBef>
                <a:spcPts val="500"/>
              </a:spcBef>
              <a:buFont typeface="Arial" panose="020B0604020202020204" pitchFamily="34" charset="0"/>
              <a:buChar char="•"/>
              <a:tabLst/>
              <a:defRPr sz="1800" b="0" i="0" kern="1200">
                <a:solidFill>
                  <a:schemeClr val="tx1"/>
                </a:solidFill>
                <a:latin typeface="+mn-lt"/>
                <a:ea typeface="Red Hat Text" panose="02010303040201060303" pitchFamily="2" charset="0"/>
                <a:cs typeface="Red Hat Text" panose="02010303040201060303"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5895" indent="-175895"/>
            <a:r>
              <a:rPr lang="en-US" dirty="0"/>
              <a:t>2 Layers of pond rock continue to have sand wash out between large spaces, though somewhat less than with just one layer of rock</a:t>
            </a:r>
          </a:p>
          <a:p>
            <a:pPr lvl="1"/>
            <a:r>
              <a:rPr lang="en-US" dirty="0"/>
              <a:t>Many real-life rip-rap dumps fail in this way. People who construct them make the mistake of using only large stones because they see successful revetments with large stones and imitate that.</a:t>
            </a:r>
          </a:p>
          <a:p>
            <a:r>
              <a:rPr lang="en-US" dirty="0"/>
              <a:t>Gravel + Rocks </a:t>
            </a:r>
            <a:br>
              <a:rPr lang="en-US" dirty="0">
                <a:sym typeface="Wingdings" panose="05000000000000000000" pitchFamily="2" charset="2"/>
              </a:rPr>
            </a:br>
            <a:r>
              <a:rPr lang="en-US" dirty="0">
                <a:sym typeface="Wingdings" panose="05000000000000000000" pitchFamily="2" charset="2"/>
              </a:rPr>
              <a:t>The gravel blocks sediment washout while rocks hold gravel in place against wave forces resulting in no erosion</a:t>
            </a:r>
          </a:p>
          <a:p>
            <a:pPr lvl="1"/>
            <a:r>
              <a:rPr lang="en-US" dirty="0">
                <a:sym typeface="Wingdings" panose="05000000000000000000" pitchFamily="2" charset="2"/>
              </a:rPr>
              <a:t>This is how a real revetment is designed and built.</a:t>
            </a:r>
            <a:endParaRPr lang="en-US" dirty="0"/>
          </a:p>
        </p:txBody>
      </p:sp>
      <p:sp>
        <p:nvSpPr>
          <p:cNvPr id="3" name="Footer Placeholder 2">
            <a:extLst>
              <a:ext uri="{FF2B5EF4-FFF2-40B4-BE49-F238E27FC236}">
                <a16:creationId xmlns:a16="http://schemas.microsoft.com/office/drawing/2014/main" id="{959CE3BD-99BB-C049-24DC-F1739C227625}"/>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Coastal Engineering Structures: The Wave Tank</a:t>
            </a:r>
          </a:p>
        </p:txBody>
      </p:sp>
    </p:spTree>
    <p:extLst>
      <p:ext uri="{BB962C8B-B14F-4D97-AF65-F5344CB8AC3E}">
        <p14:creationId xmlns:p14="http://schemas.microsoft.com/office/powerpoint/2010/main" val="3685688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5126F-861E-F2F6-755A-5AFCBBC2A8DF}"/>
              </a:ext>
            </a:extLst>
          </p:cNvPr>
          <p:cNvSpPr>
            <a:spLocks noGrp="1"/>
          </p:cNvSpPr>
          <p:nvPr>
            <p:ph type="title"/>
          </p:nvPr>
        </p:nvSpPr>
        <p:spPr>
          <a:xfrm>
            <a:off x="495300" y="-272265"/>
            <a:ext cx="10668000" cy="1066800"/>
          </a:xfrm>
        </p:spPr>
        <p:txBody>
          <a:bodyPr/>
          <a:lstStyle/>
          <a:p>
            <a:r>
              <a:rPr lang="en-US" sz="3600" dirty="0"/>
              <a:t>Before: Gravel + Rock | Seawall</a:t>
            </a:r>
            <a:endParaRPr lang="en-US" dirty="0"/>
          </a:p>
        </p:txBody>
      </p:sp>
      <p:pic>
        <p:nvPicPr>
          <p:cNvPr id="5" name="Picture 4" descr="Top view of the wave tank with small gravel (pea gravel) and pond stone on the left and sandy beach face on the right with a piece of thin plastic inserted into the beach, acting as a seawall. ">
            <a:extLst>
              <a:ext uri="{FF2B5EF4-FFF2-40B4-BE49-F238E27FC236}">
                <a16:creationId xmlns:a16="http://schemas.microsoft.com/office/drawing/2014/main" id="{98F1B971-0B4B-EBE7-5236-953C37821FFF}"/>
              </a:ext>
            </a:extLst>
          </p:cNvPr>
          <p:cNvPicPr>
            <a:picLocks noGrp="1" noChangeAspect="1"/>
          </p:cNvPicPr>
          <p:nvPr isPhoto="1"/>
        </p:nvPicPr>
        <p:blipFill>
          <a:blip r:embed="rId3"/>
          <a:srcRect/>
          <a:stretch/>
        </p:blipFill>
        <p:spPr>
          <a:xfrm>
            <a:off x="2589760" y="1020567"/>
            <a:ext cx="7070561" cy="5314946"/>
          </a:xfrm>
          <a:prstGeom prst="rect">
            <a:avLst/>
          </a:prstGeom>
        </p:spPr>
      </p:pic>
      <p:sp>
        <p:nvSpPr>
          <p:cNvPr id="3" name="Footer Placeholder 2">
            <a:extLst>
              <a:ext uri="{FF2B5EF4-FFF2-40B4-BE49-F238E27FC236}">
                <a16:creationId xmlns:a16="http://schemas.microsoft.com/office/drawing/2014/main" id="{959CE3BD-99BB-C049-24DC-F1739C227625}"/>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Coastal Engineering Structures: The Wave Tank</a:t>
            </a:r>
          </a:p>
        </p:txBody>
      </p:sp>
    </p:spTree>
    <p:extLst>
      <p:ext uri="{BB962C8B-B14F-4D97-AF65-F5344CB8AC3E}">
        <p14:creationId xmlns:p14="http://schemas.microsoft.com/office/powerpoint/2010/main" val="20808919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5126F-861E-F2F6-755A-5AFCBBC2A8DF}"/>
              </a:ext>
            </a:extLst>
          </p:cNvPr>
          <p:cNvSpPr>
            <a:spLocks noGrp="1"/>
          </p:cNvSpPr>
          <p:nvPr>
            <p:ph type="title"/>
          </p:nvPr>
        </p:nvSpPr>
        <p:spPr>
          <a:xfrm>
            <a:off x="495300" y="-272265"/>
            <a:ext cx="10668000" cy="1066800"/>
          </a:xfrm>
        </p:spPr>
        <p:txBody>
          <a:bodyPr/>
          <a:lstStyle/>
          <a:p>
            <a:r>
              <a:rPr lang="en-US" sz="3600" dirty="0"/>
              <a:t>Before: Seawall – Black Line</a:t>
            </a:r>
            <a:endParaRPr lang="en-US" dirty="0"/>
          </a:p>
        </p:txBody>
      </p:sp>
      <p:pic>
        <p:nvPicPr>
          <p:cNvPr id="5" name="Picture 4" descr="Side view of the wave tank from the &quot;seawall&quot; beach side. &#10;&#10;A thin piece of plastic has been inserted vertically into the beach face, just below the top of the beach.  This plastic serves to model a seawall. A black line traces the beach profile.">
            <a:extLst>
              <a:ext uri="{FF2B5EF4-FFF2-40B4-BE49-F238E27FC236}">
                <a16:creationId xmlns:a16="http://schemas.microsoft.com/office/drawing/2014/main" id="{98F1B971-0B4B-EBE7-5236-953C37821FFF}"/>
              </a:ext>
            </a:extLst>
          </p:cNvPr>
          <p:cNvPicPr>
            <a:picLocks noGrp="1" noChangeAspect="1"/>
          </p:cNvPicPr>
          <p:nvPr isPhoto="1"/>
        </p:nvPicPr>
        <p:blipFill>
          <a:blip r:embed="rId3"/>
          <a:srcRect/>
          <a:stretch/>
        </p:blipFill>
        <p:spPr>
          <a:xfrm>
            <a:off x="2589760" y="1020567"/>
            <a:ext cx="7070561" cy="5314945"/>
          </a:xfrm>
          <a:prstGeom prst="rect">
            <a:avLst/>
          </a:prstGeom>
        </p:spPr>
      </p:pic>
      <p:sp>
        <p:nvSpPr>
          <p:cNvPr id="3" name="Footer Placeholder 2">
            <a:extLst>
              <a:ext uri="{FF2B5EF4-FFF2-40B4-BE49-F238E27FC236}">
                <a16:creationId xmlns:a16="http://schemas.microsoft.com/office/drawing/2014/main" id="{959CE3BD-99BB-C049-24DC-F1739C227625}"/>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Coastal Engineering Structures: The Wave Tank</a:t>
            </a:r>
          </a:p>
        </p:txBody>
      </p:sp>
    </p:spTree>
    <p:extLst>
      <p:ext uri="{BB962C8B-B14F-4D97-AF65-F5344CB8AC3E}">
        <p14:creationId xmlns:p14="http://schemas.microsoft.com/office/powerpoint/2010/main" val="29814658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5126F-861E-F2F6-755A-5AFCBBC2A8DF}"/>
              </a:ext>
            </a:extLst>
          </p:cNvPr>
          <p:cNvSpPr>
            <a:spLocks noGrp="1"/>
          </p:cNvSpPr>
          <p:nvPr>
            <p:ph type="title"/>
          </p:nvPr>
        </p:nvSpPr>
        <p:spPr>
          <a:xfrm>
            <a:off x="495300" y="-272265"/>
            <a:ext cx="10668000" cy="1066800"/>
          </a:xfrm>
        </p:spPr>
        <p:txBody>
          <a:bodyPr/>
          <a:lstStyle/>
          <a:p>
            <a:r>
              <a:rPr lang="en-US" sz="3600" dirty="0"/>
              <a:t>After: Seawall – Blue Line</a:t>
            </a:r>
            <a:endParaRPr lang="en-US" dirty="0"/>
          </a:p>
        </p:txBody>
      </p:sp>
      <p:pic>
        <p:nvPicPr>
          <p:cNvPr id="5" name="Picture 4" descr="Side view of the wave tank from the &quot;nourished&quot; beach side. &#10;&#10;A 3&quot; putty knife has been inserted vertically into the bluff face, just below the bluff edge.  This putty knife serves to model a seawall.  &#10;&#10;After using the large putty knife to create waves, the coastal profile has eroded down sharply in front of the seawall. The eroded sand has moved out into the water.">
            <a:extLst>
              <a:ext uri="{FF2B5EF4-FFF2-40B4-BE49-F238E27FC236}">
                <a16:creationId xmlns:a16="http://schemas.microsoft.com/office/drawing/2014/main" id="{98F1B971-0B4B-EBE7-5236-953C37821FFF}"/>
              </a:ext>
            </a:extLst>
          </p:cNvPr>
          <p:cNvPicPr>
            <a:picLocks noGrp="1" noChangeAspect="1"/>
          </p:cNvPicPr>
          <p:nvPr isPhoto="1"/>
        </p:nvPicPr>
        <p:blipFill>
          <a:blip r:embed="rId3"/>
          <a:srcRect/>
          <a:stretch/>
        </p:blipFill>
        <p:spPr>
          <a:xfrm>
            <a:off x="2589760" y="1020567"/>
            <a:ext cx="7070560" cy="5314945"/>
          </a:xfrm>
          <a:prstGeom prst="rect">
            <a:avLst/>
          </a:prstGeom>
        </p:spPr>
      </p:pic>
      <p:sp>
        <p:nvSpPr>
          <p:cNvPr id="4" name="TextBox 3" descr="Side view of the wave tank from the &quot;seawall&quot; beach side after putty knife has been used to create waves. &#10;&#10;The resulting coastal profile is marked in blue line. In front of the seawall, the resulting profile lies below the original coastal profile. Behind the seawall, the resulting profile is the same as the original profile. This indicates that erosion has taken place in front of the seawall but no erosion has taken place behind the seawall.">
            <a:extLst>
              <a:ext uri="{FF2B5EF4-FFF2-40B4-BE49-F238E27FC236}">
                <a16:creationId xmlns:a16="http://schemas.microsoft.com/office/drawing/2014/main" id="{4F97F0B9-DCFD-00B4-DB1B-BE6B7891E1D5}"/>
              </a:ext>
            </a:extLst>
          </p:cNvPr>
          <p:cNvSpPr txBox="1"/>
          <p:nvPr/>
        </p:nvSpPr>
        <p:spPr>
          <a:xfrm>
            <a:off x="9943693" y="1639639"/>
            <a:ext cx="1814132" cy="3416320"/>
          </a:xfrm>
          <a:prstGeom prst="rect">
            <a:avLst/>
          </a:prstGeom>
          <a:noFill/>
        </p:spPr>
        <p:txBody>
          <a:bodyPr wrap="square" rtlCol="0">
            <a:spAutoFit/>
          </a:bodyPr>
          <a:lstStyle/>
          <a:p>
            <a:r>
              <a:rPr lang="en-US" dirty="0"/>
              <a:t>It’s hard to see, but the profile erodes down sharply in front of the seawall. The eroded sand is moved out into the water in front of the seawall. The beach is mostly gone.</a:t>
            </a:r>
          </a:p>
        </p:txBody>
      </p:sp>
      <p:sp>
        <p:nvSpPr>
          <p:cNvPr id="3" name="Footer Placeholder 2">
            <a:extLst>
              <a:ext uri="{FF2B5EF4-FFF2-40B4-BE49-F238E27FC236}">
                <a16:creationId xmlns:a16="http://schemas.microsoft.com/office/drawing/2014/main" id="{959CE3BD-99BB-C049-24DC-F1739C227625}"/>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Coastal Engineering Structures: The Wave Tank</a:t>
            </a:r>
          </a:p>
        </p:txBody>
      </p:sp>
    </p:spTree>
    <p:extLst>
      <p:ext uri="{BB962C8B-B14F-4D97-AF65-F5344CB8AC3E}">
        <p14:creationId xmlns:p14="http://schemas.microsoft.com/office/powerpoint/2010/main" val="22617788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5126F-861E-F2F6-755A-5AFCBBC2A8DF}"/>
              </a:ext>
            </a:extLst>
          </p:cNvPr>
          <p:cNvSpPr>
            <a:spLocks noGrp="1"/>
          </p:cNvSpPr>
          <p:nvPr>
            <p:ph type="title"/>
          </p:nvPr>
        </p:nvSpPr>
        <p:spPr>
          <a:xfrm>
            <a:off x="495300" y="-272265"/>
            <a:ext cx="10668000" cy="1066800"/>
          </a:xfrm>
        </p:spPr>
        <p:txBody>
          <a:bodyPr/>
          <a:lstStyle/>
          <a:p>
            <a:r>
              <a:rPr lang="en-US" sz="3600" dirty="0"/>
              <a:t>After: Gravel + Revetment | Seawall</a:t>
            </a:r>
            <a:endParaRPr lang="en-US" dirty="0"/>
          </a:p>
        </p:txBody>
      </p:sp>
      <p:pic>
        <p:nvPicPr>
          <p:cNvPr id="5" name="Picture 4" descr="Top view of the wave tank  with the small gravel (pea gravel) and pond stone revetment on the left, and &quot;nourished&quot; beach with thin plastic seawall on the right. &#10;&#10;After using the large putty knife to create waves, the coastal profile has eroded down sharply in front of the seawall. The eroded sand has moved out into the water. Virtually no beach remains.">
            <a:extLst>
              <a:ext uri="{FF2B5EF4-FFF2-40B4-BE49-F238E27FC236}">
                <a16:creationId xmlns:a16="http://schemas.microsoft.com/office/drawing/2014/main" id="{98F1B971-0B4B-EBE7-5236-953C37821FFF}"/>
              </a:ext>
            </a:extLst>
          </p:cNvPr>
          <p:cNvPicPr>
            <a:picLocks noGrp="1" noChangeAspect="1"/>
          </p:cNvPicPr>
          <p:nvPr isPhoto="1"/>
        </p:nvPicPr>
        <p:blipFill>
          <a:blip r:embed="rId3"/>
          <a:srcRect/>
          <a:stretch/>
        </p:blipFill>
        <p:spPr>
          <a:xfrm>
            <a:off x="2589760" y="1020567"/>
            <a:ext cx="7070560" cy="5314944"/>
          </a:xfrm>
          <a:prstGeom prst="rect">
            <a:avLst/>
          </a:prstGeom>
        </p:spPr>
      </p:pic>
      <p:sp>
        <p:nvSpPr>
          <p:cNvPr id="3" name="Footer Placeholder 2">
            <a:extLst>
              <a:ext uri="{FF2B5EF4-FFF2-40B4-BE49-F238E27FC236}">
                <a16:creationId xmlns:a16="http://schemas.microsoft.com/office/drawing/2014/main" id="{959CE3BD-99BB-C049-24DC-F1739C227625}"/>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Coastal Engineering Structures: The Wave Tank</a:t>
            </a:r>
          </a:p>
        </p:txBody>
      </p:sp>
    </p:spTree>
    <p:extLst>
      <p:ext uri="{BB962C8B-B14F-4D97-AF65-F5344CB8AC3E}">
        <p14:creationId xmlns:p14="http://schemas.microsoft.com/office/powerpoint/2010/main" val="32046703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5126F-861E-F2F6-755A-5AFCBBC2A8DF}"/>
              </a:ext>
            </a:extLst>
          </p:cNvPr>
          <p:cNvSpPr>
            <a:spLocks noGrp="1"/>
          </p:cNvSpPr>
          <p:nvPr>
            <p:ph type="title"/>
          </p:nvPr>
        </p:nvSpPr>
        <p:spPr>
          <a:xfrm>
            <a:off x="495300" y="0"/>
            <a:ext cx="10668000" cy="1066800"/>
          </a:xfrm>
        </p:spPr>
        <p:txBody>
          <a:bodyPr/>
          <a:lstStyle/>
          <a:p>
            <a:r>
              <a:rPr lang="en-US" dirty="0"/>
              <a:t>After: Gravel + Revetment | Seawall - Explanation</a:t>
            </a:r>
          </a:p>
        </p:txBody>
      </p:sp>
      <p:sp>
        <p:nvSpPr>
          <p:cNvPr id="4" name="Content Placeholder 2">
            <a:extLst>
              <a:ext uri="{FF2B5EF4-FFF2-40B4-BE49-F238E27FC236}">
                <a16:creationId xmlns:a16="http://schemas.microsoft.com/office/drawing/2014/main" id="{FFDD261F-6F2A-7AFF-5F09-173DBE807E21}"/>
              </a:ext>
            </a:extLst>
          </p:cNvPr>
          <p:cNvSpPr txBox="1">
            <a:spLocks/>
          </p:cNvSpPr>
          <p:nvPr/>
        </p:nvSpPr>
        <p:spPr>
          <a:xfrm>
            <a:off x="628650" y="1962150"/>
            <a:ext cx="7084695" cy="969496"/>
          </a:xfrm>
          <a:prstGeom prst="rect">
            <a:avLst/>
          </a:prstGeom>
        </p:spPr>
        <p:txBody>
          <a:bodyPr/>
          <a:lstStyle>
            <a:lvl1pPr marL="176213" indent="-176213" algn="l" defTabSz="914400" rtl="0" eaLnBrk="1" latinLnBrk="0" hangingPunct="1">
              <a:lnSpc>
                <a:spcPct val="90000"/>
              </a:lnSpc>
              <a:spcBef>
                <a:spcPts val="1000"/>
              </a:spcBef>
              <a:buClr>
                <a:schemeClr val="accent1"/>
              </a:buClr>
              <a:buSzPct val="90000"/>
              <a:buFont typeface="Arial" panose="020B0604020202020204" pitchFamily="34" charset="0"/>
              <a:buChar char="•"/>
              <a:tabLst/>
              <a:defRPr sz="2600" b="0" i="0" kern="1200">
                <a:solidFill>
                  <a:schemeClr val="tx1"/>
                </a:solidFill>
                <a:latin typeface="+mn-lt"/>
                <a:ea typeface="Red Hat Text" panose="02010303040201060303" pitchFamily="2" charset="0"/>
                <a:cs typeface="Red Hat Text" panose="02010303040201060303" pitchFamily="2" charset="0"/>
              </a:defRPr>
            </a:lvl1pPr>
            <a:lvl2pPr marL="635000" indent="-177800" algn="l" defTabSz="914400" rtl="0" eaLnBrk="1" latinLnBrk="0" hangingPunct="1">
              <a:lnSpc>
                <a:spcPct val="90000"/>
              </a:lnSpc>
              <a:spcBef>
                <a:spcPts val="500"/>
              </a:spcBef>
              <a:buFont typeface="Arial" panose="020B0604020202020204" pitchFamily="34" charset="0"/>
              <a:buChar char="•"/>
              <a:tabLst/>
              <a:defRPr sz="2100" b="0" i="0" kern="1200">
                <a:solidFill>
                  <a:schemeClr val="tx1"/>
                </a:solidFill>
                <a:latin typeface="+mn-lt"/>
                <a:ea typeface="Red Hat Text" panose="02010303040201060303" pitchFamily="2" charset="0"/>
                <a:cs typeface="Red Hat Text" panose="02010303040201060303" pitchFamily="2" charset="0"/>
              </a:defRPr>
            </a:lvl2pPr>
            <a:lvl3pPr marL="1092200" indent="-177800" algn="l" defTabSz="914400" rtl="0" eaLnBrk="1" latinLnBrk="0" hangingPunct="1">
              <a:lnSpc>
                <a:spcPct val="90000"/>
              </a:lnSpc>
              <a:spcBef>
                <a:spcPts val="500"/>
              </a:spcBef>
              <a:buFont typeface="Arial" panose="020B0604020202020204" pitchFamily="34" charset="0"/>
              <a:buChar char="•"/>
              <a:tabLst/>
              <a:defRPr sz="2000" b="0" i="0" kern="1200">
                <a:solidFill>
                  <a:schemeClr val="tx1"/>
                </a:solidFill>
                <a:latin typeface="+mn-lt"/>
                <a:ea typeface="Red Hat Text" panose="02010303040201060303" pitchFamily="2" charset="0"/>
                <a:cs typeface="Red Hat Text" panose="02010303040201060303" pitchFamily="2" charset="0"/>
              </a:defRPr>
            </a:lvl3pPr>
            <a:lvl4pPr marL="1543050" indent="-171450" algn="l" defTabSz="914400" rtl="0" eaLnBrk="1" latinLnBrk="0" hangingPunct="1">
              <a:lnSpc>
                <a:spcPct val="90000"/>
              </a:lnSpc>
              <a:spcBef>
                <a:spcPts val="500"/>
              </a:spcBef>
              <a:buFont typeface="Arial" panose="020B0604020202020204" pitchFamily="34" charset="0"/>
              <a:buChar char="•"/>
              <a:tabLst/>
              <a:defRPr sz="1800" b="0" i="0" kern="1200">
                <a:solidFill>
                  <a:schemeClr val="tx1"/>
                </a:solidFill>
                <a:latin typeface="+mn-lt"/>
                <a:ea typeface="Red Hat Text" panose="02010303040201060303" pitchFamily="2" charset="0"/>
                <a:cs typeface="Red Hat Text" panose="02010303040201060303" pitchFamily="2" charset="0"/>
              </a:defRPr>
            </a:lvl4pPr>
            <a:lvl5pPr marL="2001838" indent="-173038" algn="l" defTabSz="914400" rtl="0" eaLnBrk="1" latinLnBrk="0" hangingPunct="1">
              <a:lnSpc>
                <a:spcPct val="90000"/>
              </a:lnSpc>
              <a:spcBef>
                <a:spcPts val="500"/>
              </a:spcBef>
              <a:buFont typeface="Arial" panose="020B0604020202020204" pitchFamily="34" charset="0"/>
              <a:buChar char="•"/>
              <a:tabLst/>
              <a:defRPr sz="1800" b="0" i="0" kern="1200">
                <a:solidFill>
                  <a:schemeClr val="tx1"/>
                </a:solidFill>
                <a:latin typeface="+mn-lt"/>
                <a:ea typeface="Red Hat Text" panose="02010303040201060303" pitchFamily="2" charset="0"/>
                <a:cs typeface="Red Hat Text" panose="02010303040201060303"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Seawall protects upland but beach erodes away from in front of the seawall</a:t>
            </a:r>
          </a:p>
          <a:p>
            <a:r>
              <a:rPr lang="en-US" dirty="0"/>
              <a:t>Gravel + Rock still holds up</a:t>
            </a:r>
          </a:p>
        </p:txBody>
      </p:sp>
      <p:sp>
        <p:nvSpPr>
          <p:cNvPr id="3" name="Footer Placeholder 2">
            <a:extLst>
              <a:ext uri="{FF2B5EF4-FFF2-40B4-BE49-F238E27FC236}">
                <a16:creationId xmlns:a16="http://schemas.microsoft.com/office/drawing/2014/main" id="{959CE3BD-99BB-C049-24DC-F1739C227625}"/>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Coastal Engineering Structures: The Wave Tank</a:t>
            </a:r>
          </a:p>
        </p:txBody>
      </p:sp>
    </p:spTree>
    <p:extLst>
      <p:ext uri="{BB962C8B-B14F-4D97-AF65-F5344CB8AC3E}">
        <p14:creationId xmlns:p14="http://schemas.microsoft.com/office/powerpoint/2010/main" val="10800871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5126F-861E-F2F6-755A-5AFCBBC2A8DF}"/>
              </a:ext>
            </a:extLst>
          </p:cNvPr>
          <p:cNvSpPr>
            <a:spLocks noGrp="1"/>
          </p:cNvSpPr>
          <p:nvPr>
            <p:ph type="title"/>
          </p:nvPr>
        </p:nvSpPr>
        <p:spPr>
          <a:xfrm>
            <a:off x="495300" y="-272265"/>
            <a:ext cx="10668000" cy="1066800"/>
          </a:xfrm>
        </p:spPr>
        <p:txBody>
          <a:bodyPr/>
          <a:lstStyle/>
          <a:p>
            <a:r>
              <a:rPr lang="en-US" sz="3200" dirty="0"/>
              <a:t>Offshore Breakwater – Vegetation | No Veg.</a:t>
            </a:r>
            <a:endParaRPr lang="en-US" dirty="0"/>
          </a:p>
        </p:txBody>
      </p:sp>
      <p:pic>
        <p:nvPicPr>
          <p:cNvPr id="5" name="Picture 4" descr="Top view of a wave tank. In this version there is a sand beach in on third of the box and water in 2/3. At approximately the midway point of the wave tank, parallel to the shoreline is a breakwater consisting of pond rocks emerging from the water. On the left side of the beach, several toothpicks have been inserted into the beach to mimic vegetation roots. On the right side of the beach, the beach is bare sand.">
            <a:extLst>
              <a:ext uri="{FF2B5EF4-FFF2-40B4-BE49-F238E27FC236}">
                <a16:creationId xmlns:a16="http://schemas.microsoft.com/office/drawing/2014/main" id="{98F1B971-0B4B-EBE7-5236-953C37821FFF}"/>
              </a:ext>
            </a:extLst>
          </p:cNvPr>
          <p:cNvPicPr>
            <a:picLocks noGrp="1" noChangeAspect="1"/>
          </p:cNvPicPr>
          <p:nvPr isPhoto="1"/>
        </p:nvPicPr>
        <p:blipFill>
          <a:blip r:embed="rId3"/>
          <a:srcRect/>
          <a:stretch/>
        </p:blipFill>
        <p:spPr>
          <a:xfrm>
            <a:off x="2589760" y="1032760"/>
            <a:ext cx="7070560" cy="5290558"/>
          </a:xfrm>
          <a:prstGeom prst="rect">
            <a:avLst/>
          </a:prstGeom>
        </p:spPr>
      </p:pic>
      <p:sp>
        <p:nvSpPr>
          <p:cNvPr id="3" name="Footer Placeholder 2">
            <a:extLst>
              <a:ext uri="{FF2B5EF4-FFF2-40B4-BE49-F238E27FC236}">
                <a16:creationId xmlns:a16="http://schemas.microsoft.com/office/drawing/2014/main" id="{959CE3BD-99BB-C049-24DC-F1739C227625}"/>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Coastal Engineering Structures: The Wave Tank</a:t>
            </a:r>
          </a:p>
        </p:txBody>
      </p:sp>
    </p:spTree>
    <p:extLst>
      <p:ext uri="{BB962C8B-B14F-4D97-AF65-F5344CB8AC3E}">
        <p14:creationId xmlns:p14="http://schemas.microsoft.com/office/powerpoint/2010/main" val="5670450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5126F-861E-F2F6-755A-5AFCBBC2A8DF}"/>
              </a:ext>
            </a:extLst>
          </p:cNvPr>
          <p:cNvSpPr>
            <a:spLocks noGrp="1"/>
          </p:cNvSpPr>
          <p:nvPr>
            <p:ph type="title"/>
          </p:nvPr>
        </p:nvSpPr>
        <p:spPr>
          <a:xfrm>
            <a:off x="495300" y="-272265"/>
            <a:ext cx="10668000" cy="1066800"/>
          </a:xfrm>
        </p:spPr>
        <p:txBody>
          <a:bodyPr/>
          <a:lstStyle/>
          <a:p>
            <a:r>
              <a:rPr lang="en-US" sz="3200" dirty="0"/>
              <a:t>Before: Breakwater + Vegetation – Black Line</a:t>
            </a:r>
          </a:p>
        </p:txBody>
      </p:sp>
      <p:pic>
        <p:nvPicPr>
          <p:cNvPr id="5" name="Picture 4" descr="Sideview of &quot;Vegetation&quot; side of the wave tank with coastal profile marked in black dry erase marker. The profile is a flat plateau with a gently sloping beach reaching 2/3 of the length of the long side of the box. &#10;&#10;A breakwater consisting of pond stones sits at approximately the mid-point of the box and occupies the entire width.&#10;&#10;A series of small vertical sticks have been placed into the bluff face and beach in order to represent vegetation. ">
            <a:extLst>
              <a:ext uri="{FF2B5EF4-FFF2-40B4-BE49-F238E27FC236}">
                <a16:creationId xmlns:a16="http://schemas.microsoft.com/office/drawing/2014/main" id="{98F1B971-0B4B-EBE7-5236-953C37821FFF}"/>
              </a:ext>
            </a:extLst>
          </p:cNvPr>
          <p:cNvPicPr>
            <a:picLocks noGrp="1" noChangeAspect="1"/>
          </p:cNvPicPr>
          <p:nvPr isPhoto="1"/>
        </p:nvPicPr>
        <p:blipFill>
          <a:blip r:embed="rId3"/>
          <a:srcRect/>
          <a:stretch/>
        </p:blipFill>
        <p:spPr>
          <a:xfrm>
            <a:off x="2589761" y="1032760"/>
            <a:ext cx="7070558" cy="5290558"/>
          </a:xfrm>
          <a:prstGeom prst="rect">
            <a:avLst/>
          </a:prstGeom>
        </p:spPr>
      </p:pic>
      <p:sp>
        <p:nvSpPr>
          <p:cNvPr id="3" name="Footer Placeholder 2">
            <a:extLst>
              <a:ext uri="{FF2B5EF4-FFF2-40B4-BE49-F238E27FC236}">
                <a16:creationId xmlns:a16="http://schemas.microsoft.com/office/drawing/2014/main" id="{959CE3BD-99BB-C049-24DC-F1739C227625}"/>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Coastal Engineering Structures: The Wave Tank</a:t>
            </a:r>
          </a:p>
        </p:txBody>
      </p:sp>
    </p:spTree>
    <p:extLst>
      <p:ext uri="{BB962C8B-B14F-4D97-AF65-F5344CB8AC3E}">
        <p14:creationId xmlns:p14="http://schemas.microsoft.com/office/powerpoint/2010/main" val="1170135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5126F-861E-F2F6-755A-5AFCBBC2A8DF}"/>
              </a:ext>
            </a:extLst>
          </p:cNvPr>
          <p:cNvSpPr>
            <a:spLocks noGrp="1"/>
          </p:cNvSpPr>
          <p:nvPr>
            <p:ph type="title"/>
          </p:nvPr>
        </p:nvSpPr>
        <p:spPr>
          <a:xfrm>
            <a:off x="495300" y="-272265"/>
            <a:ext cx="10668000" cy="1066800"/>
          </a:xfrm>
        </p:spPr>
        <p:txBody>
          <a:bodyPr/>
          <a:lstStyle/>
          <a:p>
            <a:r>
              <a:rPr lang="en-US" dirty="0"/>
              <a:t>Sample “Wave Tank”</a:t>
            </a:r>
          </a:p>
        </p:txBody>
      </p:sp>
      <p:pic>
        <p:nvPicPr>
          <p:cNvPr id="5" name="Picture 4" descr="Clear plastic shoebox (&quot;wave tank&quot;) with sand pushed into a pile at one end. Viewed from the side, the sand pile is a flat plateau at the left of the box, and slopes gently down with the sand extending approximately half the length of the box.&#10;&#10;Approximately an inch of clear water is in the right hand side of the box. A 6&quot; putty knife rests along the right hand wall of the box, parallel to the short end of the box.&#10;&#10;A black dry erase line marks the coastal profile on the long edge of the box.">
            <a:extLst>
              <a:ext uri="{FF2B5EF4-FFF2-40B4-BE49-F238E27FC236}">
                <a16:creationId xmlns:a16="http://schemas.microsoft.com/office/drawing/2014/main" id="{98F1B971-0B4B-EBE7-5236-953C37821FFF}"/>
              </a:ext>
            </a:extLst>
          </p:cNvPr>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2581742" y="1020567"/>
            <a:ext cx="7086600" cy="5314949"/>
          </a:xfrm>
          <a:prstGeom prst="rect">
            <a:avLst/>
          </a:prstGeom>
        </p:spPr>
      </p:pic>
      <p:sp>
        <p:nvSpPr>
          <p:cNvPr id="3" name="Footer Placeholder 2">
            <a:extLst>
              <a:ext uri="{FF2B5EF4-FFF2-40B4-BE49-F238E27FC236}">
                <a16:creationId xmlns:a16="http://schemas.microsoft.com/office/drawing/2014/main" id="{959CE3BD-99BB-C049-24DC-F1739C227625}"/>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Coastal Engineering Structures: The Wave Tank</a:t>
            </a:r>
          </a:p>
        </p:txBody>
      </p:sp>
    </p:spTree>
    <p:extLst>
      <p:ext uri="{BB962C8B-B14F-4D97-AF65-F5344CB8AC3E}">
        <p14:creationId xmlns:p14="http://schemas.microsoft.com/office/powerpoint/2010/main" val="2235156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5126F-861E-F2F6-755A-5AFCBBC2A8DF}"/>
              </a:ext>
            </a:extLst>
          </p:cNvPr>
          <p:cNvSpPr>
            <a:spLocks noGrp="1"/>
          </p:cNvSpPr>
          <p:nvPr>
            <p:ph type="title"/>
          </p:nvPr>
        </p:nvSpPr>
        <p:spPr>
          <a:xfrm>
            <a:off x="495300" y="-272265"/>
            <a:ext cx="10668000" cy="1066800"/>
          </a:xfrm>
        </p:spPr>
        <p:txBody>
          <a:bodyPr/>
          <a:lstStyle/>
          <a:p>
            <a:r>
              <a:rPr lang="en-US" sz="3200" dirty="0"/>
              <a:t>After: Breakwater + Vegetation – Blue Line</a:t>
            </a:r>
          </a:p>
        </p:txBody>
      </p:sp>
      <p:pic>
        <p:nvPicPr>
          <p:cNvPr id="5" name="Picture 4" descr="A sideview of the &quot;vegetation&quot; side of the wave tank with a breakwater and &quot;vegetation&quot; represented by sticks stuck into the bluff face and beach. &#10;&#10;After the putty knife has been used to make waves, the sticks are no longer standing vertically. Some have the tops facing the bluff, others have the tops facing the lake. Still other sticks are pointing to the left and right. It is a jumble. &#10;&#10;The original coastal profile is marked in black dry erase marker.  The new coastal profile is marked in a blue line that at the point of the vegetation is below the original line. ">
            <a:extLst>
              <a:ext uri="{FF2B5EF4-FFF2-40B4-BE49-F238E27FC236}">
                <a16:creationId xmlns:a16="http://schemas.microsoft.com/office/drawing/2014/main" id="{98F1B971-0B4B-EBE7-5236-953C37821FFF}"/>
              </a:ext>
            </a:extLst>
          </p:cNvPr>
          <p:cNvPicPr>
            <a:picLocks noGrp="1" noChangeAspect="1"/>
          </p:cNvPicPr>
          <p:nvPr isPhoto="1"/>
        </p:nvPicPr>
        <p:blipFill>
          <a:blip r:embed="rId3"/>
          <a:srcRect/>
          <a:stretch/>
        </p:blipFill>
        <p:spPr>
          <a:xfrm>
            <a:off x="2589761" y="1032760"/>
            <a:ext cx="7070558" cy="5290557"/>
          </a:xfrm>
          <a:prstGeom prst="rect">
            <a:avLst/>
          </a:prstGeom>
        </p:spPr>
      </p:pic>
      <p:sp>
        <p:nvSpPr>
          <p:cNvPr id="3" name="Footer Placeholder 2">
            <a:extLst>
              <a:ext uri="{FF2B5EF4-FFF2-40B4-BE49-F238E27FC236}">
                <a16:creationId xmlns:a16="http://schemas.microsoft.com/office/drawing/2014/main" id="{959CE3BD-99BB-C049-24DC-F1739C227625}"/>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Coastal Engineering Structures: The Wave Tank</a:t>
            </a:r>
          </a:p>
        </p:txBody>
      </p:sp>
    </p:spTree>
    <p:extLst>
      <p:ext uri="{BB962C8B-B14F-4D97-AF65-F5344CB8AC3E}">
        <p14:creationId xmlns:p14="http://schemas.microsoft.com/office/powerpoint/2010/main" val="1814169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5126F-861E-F2F6-755A-5AFCBBC2A8DF}"/>
              </a:ext>
            </a:extLst>
          </p:cNvPr>
          <p:cNvSpPr>
            <a:spLocks noGrp="1"/>
          </p:cNvSpPr>
          <p:nvPr>
            <p:ph type="title"/>
          </p:nvPr>
        </p:nvSpPr>
        <p:spPr>
          <a:xfrm>
            <a:off x="495300" y="-272265"/>
            <a:ext cx="10668000" cy="1066800"/>
          </a:xfrm>
        </p:spPr>
        <p:txBody>
          <a:bodyPr>
            <a:normAutofit/>
          </a:bodyPr>
          <a:lstStyle/>
          <a:p>
            <a:r>
              <a:rPr lang="en-US" sz="3200" dirty="0"/>
              <a:t>Before:  Breakwater No Vegetation – Black Line</a:t>
            </a:r>
          </a:p>
        </p:txBody>
      </p:sp>
      <p:pic>
        <p:nvPicPr>
          <p:cNvPr id="5" name="Picture 4" descr="Sideview of the &quot;no vegetation&quot; side of the wave tank with coastal profile marked in black dry erase marker. The profile is a flat plateau with a gently sloping beach reaching 2/3 of the length of the long side of the box. &#10;&#10;A breakwater consisting of pond stones sits at approximately the mid-point of the box and occupies the entire width.">
            <a:extLst>
              <a:ext uri="{FF2B5EF4-FFF2-40B4-BE49-F238E27FC236}">
                <a16:creationId xmlns:a16="http://schemas.microsoft.com/office/drawing/2014/main" id="{98F1B971-0B4B-EBE7-5236-953C37821FFF}"/>
              </a:ext>
            </a:extLst>
          </p:cNvPr>
          <p:cNvPicPr>
            <a:picLocks noGrp="1" noChangeAspect="1"/>
          </p:cNvPicPr>
          <p:nvPr isPhoto="1"/>
        </p:nvPicPr>
        <p:blipFill>
          <a:blip r:embed="rId3"/>
          <a:srcRect/>
          <a:stretch/>
        </p:blipFill>
        <p:spPr>
          <a:xfrm>
            <a:off x="2589761" y="1032760"/>
            <a:ext cx="7070557" cy="5290557"/>
          </a:xfrm>
          <a:prstGeom prst="rect">
            <a:avLst/>
          </a:prstGeom>
        </p:spPr>
      </p:pic>
      <p:sp>
        <p:nvSpPr>
          <p:cNvPr id="3" name="Footer Placeholder 2">
            <a:extLst>
              <a:ext uri="{FF2B5EF4-FFF2-40B4-BE49-F238E27FC236}">
                <a16:creationId xmlns:a16="http://schemas.microsoft.com/office/drawing/2014/main" id="{959CE3BD-99BB-C049-24DC-F1739C227625}"/>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Coastal Engineering Structures: The Wave Tank</a:t>
            </a:r>
          </a:p>
        </p:txBody>
      </p:sp>
    </p:spTree>
    <p:extLst>
      <p:ext uri="{BB962C8B-B14F-4D97-AF65-F5344CB8AC3E}">
        <p14:creationId xmlns:p14="http://schemas.microsoft.com/office/powerpoint/2010/main" val="22403902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5126F-861E-F2F6-755A-5AFCBBC2A8DF}"/>
              </a:ext>
            </a:extLst>
          </p:cNvPr>
          <p:cNvSpPr>
            <a:spLocks noGrp="1"/>
          </p:cNvSpPr>
          <p:nvPr>
            <p:ph type="title"/>
          </p:nvPr>
        </p:nvSpPr>
        <p:spPr>
          <a:xfrm>
            <a:off x="495300" y="-272265"/>
            <a:ext cx="10668000" cy="1066800"/>
          </a:xfrm>
        </p:spPr>
        <p:txBody>
          <a:bodyPr>
            <a:normAutofit/>
          </a:bodyPr>
          <a:lstStyle/>
          <a:p>
            <a:r>
              <a:rPr lang="en-US" sz="3200" dirty="0"/>
              <a:t>After:  Breakwater No Vegetation</a:t>
            </a:r>
          </a:p>
        </p:txBody>
      </p:sp>
      <p:pic>
        <p:nvPicPr>
          <p:cNvPr id="5" name="Picture 4" descr="Sideview of the &quot;no vegetation&quot; side of the wave tank with coastal profile marked in black dry erase marker. The profile is a flat plateau with a gently sloping beach reaching 2/3 of the length of the long side of the box. &#10;&#10;A breakwater consisting of pond stones sits at approximately the mid-point of the box and occupies the entire width.&#10;&#10;After the putty knife has been used to make waves a new coastal profile has been drawn onto the box. This line follows the contours of the original line and lies slightly below it. ">
            <a:extLst>
              <a:ext uri="{FF2B5EF4-FFF2-40B4-BE49-F238E27FC236}">
                <a16:creationId xmlns:a16="http://schemas.microsoft.com/office/drawing/2014/main" id="{98F1B971-0B4B-EBE7-5236-953C37821FFF}"/>
              </a:ext>
            </a:extLst>
          </p:cNvPr>
          <p:cNvPicPr>
            <a:picLocks noGrp="1" noChangeAspect="1"/>
          </p:cNvPicPr>
          <p:nvPr isPhoto="1"/>
        </p:nvPicPr>
        <p:blipFill>
          <a:blip r:embed="rId3"/>
          <a:srcRect/>
          <a:stretch/>
        </p:blipFill>
        <p:spPr>
          <a:xfrm>
            <a:off x="2589761" y="1032760"/>
            <a:ext cx="7070557" cy="5290556"/>
          </a:xfrm>
          <a:prstGeom prst="rect">
            <a:avLst/>
          </a:prstGeom>
        </p:spPr>
      </p:pic>
      <p:sp>
        <p:nvSpPr>
          <p:cNvPr id="3" name="Footer Placeholder 2">
            <a:extLst>
              <a:ext uri="{FF2B5EF4-FFF2-40B4-BE49-F238E27FC236}">
                <a16:creationId xmlns:a16="http://schemas.microsoft.com/office/drawing/2014/main" id="{959CE3BD-99BB-C049-24DC-F1739C227625}"/>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Coastal Engineering Structures: The Wave Tank</a:t>
            </a:r>
          </a:p>
        </p:txBody>
      </p:sp>
    </p:spTree>
    <p:extLst>
      <p:ext uri="{BB962C8B-B14F-4D97-AF65-F5344CB8AC3E}">
        <p14:creationId xmlns:p14="http://schemas.microsoft.com/office/powerpoint/2010/main" val="6828053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5126F-861E-F2F6-755A-5AFCBBC2A8DF}"/>
              </a:ext>
            </a:extLst>
          </p:cNvPr>
          <p:cNvSpPr>
            <a:spLocks noGrp="1"/>
          </p:cNvSpPr>
          <p:nvPr>
            <p:ph type="title"/>
          </p:nvPr>
        </p:nvSpPr>
        <p:spPr>
          <a:xfrm>
            <a:off x="495300" y="0"/>
            <a:ext cx="10668000" cy="1066800"/>
          </a:xfrm>
        </p:spPr>
        <p:txBody>
          <a:bodyPr/>
          <a:lstStyle/>
          <a:p>
            <a:r>
              <a:rPr lang="en-US" dirty="0"/>
              <a:t>After: Breakwater - Explanation</a:t>
            </a:r>
          </a:p>
        </p:txBody>
      </p:sp>
      <p:sp>
        <p:nvSpPr>
          <p:cNvPr id="5" name="Content Placeholder 2">
            <a:extLst>
              <a:ext uri="{FF2B5EF4-FFF2-40B4-BE49-F238E27FC236}">
                <a16:creationId xmlns:a16="http://schemas.microsoft.com/office/drawing/2014/main" id="{115FA5A4-65E0-F3DE-365C-EBA3DFEC552D}"/>
              </a:ext>
            </a:extLst>
          </p:cNvPr>
          <p:cNvSpPr txBox="1">
            <a:spLocks/>
          </p:cNvSpPr>
          <p:nvPr/>
        </p:nvSpPr>
        <p:spPr>
          <a:xfrm>
            <a:off x="808189" y="1623128"/>
            <a:ext cx="8500198" cy="1615827"/>
          </a:xfrm>
          <a:prstGeom prst="rect">
            <a:avLst/>
          </a:prstGeom>
        </p:spPr>
        <p:txBody>
          <a:bodyPr/>
          <a:lstStyle>
            <a:lvl1pPr marL="176213" indent="-176213" algn="l" defTabSz="914400" rtl="0" eaLnBrk="1" latinLnBrk="0" hangingPunct="1">
              <a:lnSpc>
                <a:spcPct val="90000"/>
              </a:lnSpc>
              <a:spcBef>
                <a:spcPts val="1000"/>
              </a:spcBef>
              <a:buClr>
                <a:schemeClr val="accent1"/>
              </a:buClr>
              <a:buSzPct val="90000"/>
              <a:buFont typeface="Arial" panose="020B0604020202020204" pitchFamily="34" charset="0"/>
              <a:buChar char="•"/>
              <a:tabLst/>
              <a:defRPr sz="2600" b="0" i="0" kern="1200">
                <a:solidFill>
                  <a:schemeClr val="tx1"/>
                </a:solidFill>
                <a:latin typeface="+mn-lt"/>
                <a:ea typeface="Red Hat Text" panose="02010303040201060303" pitchFamily="2" charset="0"/>
                <a:cs typeface="Red Hat Text" panose="02010303040201060303" pitchFamily="2" charset="0"/>
              </a:defRPr>
            </a:lvl1pPr>
            <a:lvl2pPr marL="635000" indent="-177800" algn="l" defTabSz="914400" rtl="0" eaLnBrk="1" latinLnBrk="0" hangingPunct="1">
              <a:lnSpc>
                <a:spcPct val="90000"/>
              </a:lnSpc>
              <a:spcBef>
                <a:spcPts val="500"/>
              </a:spcBef>
              <a:buFont typeface="Arial" panose="020B0604020202020204" pitchFamily="34" charset="0"/>
              <a:buChar char="•"/>
              <a:tabLst/>
              <a:defRPr sz="2100" b="0" i="0" kern="1200">
                <a:solidFill>
                  <a:schemeClr val="tx1"/>
                </a:solidFill>
                <a:latin typeface="+mn-lt"/>
                <a:ea typeface="Red Hat Text" panose="02010303040201060303" pitchFamily="2" charset="0"/>
                <a:cs typeface="Red Hat Text" panose="02010303040201060303" pitchFamily="2" charset="0"/>
              </a:defRPr>
            </a:lvl2pPr>
            <a:lvl3pPr marL="1092200" indent="-177800" algn="l" defTabSz="914400" rtl="0" eaLnBrk="1" latinLnBrk="0" hangingPunct="1">
              <a:lnSpc>
                <a:spcPct val="90000"/>
              </a:lnSpc>
              <a:spcBef>
                <a:spcPts val="500"/>
              </a:spcBef>
              <a:buFont typeface="Arial" panose="020B0604020202020204" pitchFamily="34" charset="0"/>
              <a:buChar char="•"/>
              <a:tabLst/>
              <a:defRPr sz="2000" b="0" i="0" kern="1200">
                <a:solidFill>
                  <a:schemeClr val="tx1"/>
                </a:solidFill>
                <a:latin typeface="+mn-lt"/>
                <a:ea typeface="Red Hat Text" panose="02010303040201060303" pitchFamily="2" charset="0"/>
                <a:cs typeface="Red Hat Text" panose="02010303040201060303" pitchFamily="2" charset="0"/>
              </a:defRPr>
            </a:lvl3pPr>
            <a:lvl4pPr marL="1543050" indent="-171450" algn="l" defTabSz="914400" rtl="0" eaLnBrk="1" latinLnBrk="0" hangingPunct="1">
              <a:lnSpc>
                <a:spcPct val="90000"/>
              </a:lnSpc>
              <a:spcBef>
                <a:spcPts val="500"/>
              </a:spcBef>
              <a:buFont typeface="Arial" panose="020B0604020202020204" pitchFamily="34" charset="0"/>
              <a:buChar char="•"/>
              <a:tabLst/>
              <a:defRPr sz="1800" b="0" i="0" kern="1200">
                <a:solidFill>
                  <a:schemeClr val="tx1"/>
                </a:solidFill>
                <a:latin typeface="+mn-lt"/>
                <a:ea typeface="Red Hat Text" panose="02010303040201060303" pitchFamily="2" charset="0"/>
                <a:cs typeface="Red Hat Text" panose="02010303040201060303" pitchFamily="2" charset="0"/>
              </a:defRPr>
            </a:lvl4pPr>
            <a:lvl5pPr marL="2001838" indent="-173038" algn="l" defTabSz="914400" rtl="0" eaLnBrk="1" latinLnBrk="0" hangingPunct="1">
              <a:lnSpc>
                <a:spcPct val="90000"/>
              </a:lnSpc>
              <a:spcBef>
                <a:spcPts val="500"/>
              </a:spcBef>
              <a:buFont typeface="Arial" panose="020B0604020202020204" pitchFamily="34" charset="0"/>
              <a:buChar char="•"/>
              <a:tabLst/>
              <a:defRPr sz="1800" b="0" i="0" kern="1200">
                <a:solidFill>
                  <a:schemeClr val="tx1"/>
                </a:solidFill>
                <a:latin typeface="+mn-lt"/>
                <a:ea typeface="Red Hat Text" panose="02010303040201060303" pitchFamily="2" charset="0"/>
                <a:cs typeface="Red Hat Text" panose="02010303040201060303"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Breakwater blocks waves somewhat to slow erosion but doesn’t stop it</a:t>
            </a:r>
          </a:p>
          <a:p>
            <a:r>
              <a:rPr lang="en-US" dirty="0"/>
              <a:t>Vegetated beach holds sand, but erosion occurs below water line</a:t>
            </a:r>
          </a:p>
          <a:p>
            <a:r>
              <a:rPr lang="en-US" dirty="0"/>
              <a:t>Unvegetated beach erodes slightly</a:t>
            </a:r>
          </a:p>
        </p:txBody>
      </p:sp>
      <p:sp>
        <p:nvSpPr>
          <p:cNvPr id="3" name="Footer Placeholder 2">
            <a:extLst>
              <a:ext uri="{FF2B5EF4-FFF2-40B4-BE49-F238E27FC236}">
                <a16:creationId xmlns:a16="http://schemas.microsoft.com/office/drawing/2014/main" id="{959CE3BD-99BB-C049-24DC-F1739C227625}"/>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Coastal Engineering Structures: The Wave Tank</a:t>
            </a:r>
          </a:p>
        </p:txBody>
      </p:sp>
    </p:spTree>
    <p:extLst>
      <p:ext uri="{BB962C8B-B14F-4D97-AF65-F5344CB8AC3E}">
        <p14:creationId xmlns:p14="http://schemas.microsoft.com/office/powerpoint/2010/main" val="421507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F510E-5A54-63C8-EFC8-AF5A0C7355D6}"/>
              </a:ext>
            </a:extLst>
          </p:cNvPr>
          <p:cNvSpPr>
            <a:spLocks noGrp="1"/>
          </p:cNvSpPr>
          <p:nvPr>
            <p:ph type="title"/>
          </p:nvPr>
        </p:nvSpPr>
        <p:spPr/>
        <p:txBody>
          <a:bodyPr/>
          <a:lstStyle/>
          <a:p>
            <a:r>
              <a:rPr lang="en-US" dirty="0"/>
              <a:t>Idea for a nature-based shoreline:</a:t>
            </a:r>
            <a:br>
              <a:rPr lang="en-US" dirty="0"/>
            </a:br>
            <a:r>
              <a:rPr lang="en-US" dirty="0"/>
              <a:t>Aquarium vegetation stuck into modeling clay</a:t>
            </a:r>
          </a:p>
        </p:txBody>
      </p:sp>
      <p:pic>
        <p:nvPicPr>
          <p:cNvPr id="4" name="Content Placeholder 3" descr="Top view of a wave tank. In this version there is a sand beach in on third of the box and water in two-thirds. At approximately the midway point of the wave tank, parallel to the shoreline is a breakwater consisting of green aquarium vegetation stuck into pieces of white clay. On the left side of the beach, the beach is bare sand.">
            <a:extLst>
              <a:ext uri="{FF2B5EF4-FFF2-40B4-BE49-F238E27FC236}">
                <a16:creationId xmlns:a16="http://schemas.microsoft.com/office/drawing/2014/main" id="{0FE48CB4-55E8-CB1E-0562-CC8C411D32B5}"/>
              </a:ext>
            </a:extLst>
          </p:cNvPr>
          <p:cNvPicPr>
            <a:picLocks noGrp="1" noChangeAspect="1"/>
          </p:cNvPicPr>
          <p:nvPr>
            <p:ph sz="quarter" idx="15"/>
          </p:nvPr>
        </p:nvPicPr>
        <p:blipFill>
          <a:blip r:embed="rId3"/>
          <a:stretch>
            <a:fillRect/>
          </a:stretch>
        </p:blipFill>
        <p:spPr>
          <a:xfrm>
            <a:off x="3360564" y="1840447"/>
            <a:ext cx="5928071" cy="4446053"/>
          </a:xfrm>
          <a:prstGeom prst="rect">
            <a:avLst/>
          </a:prstGeom>
        </p:spPr>
      </p:pic>
      <p:sp>
        <p:nvSpPr>
          <p:cNvPr id="3" name="Footer Placeholder 2">
            <a:extLst>
              <a:ext uri="{FF2B5EF4-FFF2-40B4-BE49-F238E27FC236}">
                <a16:creationId xmlns:a16="http://schemas.microsoft.com/office/drawing/2014/main" id="{DCAEFBC7-190F-4644-1BAB-ADFACD6A2499}"/>
              </a:ext>
              <a:ext uri="{C183D7F6-B498-43B3-948B-1728B52AA6E4}">
                <adec:decorative xmlns:adec="http://schemas.microsoft.com/office/drawing/2017/decorative" val="1"/>
              </a:ext>
            </a:extLst>
          </p:cNvPr>
          <p:cNvSpPr txBox="1">
            <a:spLocks/>
          </p:cNvSpPr>
          <p:nvPr/>
        </p:nvSpPr>
        <p:spPr>
          <a:xfrm>
            <a:off x="0" y="6505056"/>
            <a:ext cx="12192000" cy="352943"/>
          </a:xfrm>
          <a:prstGeom prst="rect">
            <a:avLst/>
          </a:prstGeom>
          <a:solidFill>
            <a:schemeClr val="accent2"/>
          </a:solid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bg1"/>
                </a:solidFill>
              </a:rPr>
              <a:t>Coastal Engineering Structures: The Wave Tank</a:t>
            </a:r>
          </a:p>
        </p:txBody>
      </p:sp>
    </p:spTree>
    <p:extLst>
      <p:ext uri="{BB962C8B-B14F-4D97-AF65-F5344CB8AC3E}">
        <p14:creationId xmlns:p14="http://schemas.microsoft.com/office/powerpoint/2010/main" val="393428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5126F-861E-F2F6-755A-5AFCBBC2A8DF}"/>
              </a:ext>
            </a:extLst>
          </p:cNvPr>
          <p:cNvSpPr>
            <a:spLocks noGrp="1"/>
          </p:cNvSpPr>
          <p:nvPr>
            <p:ph type="title"/>
          </p:nvPr>
        </p:nvSpPr>
        <p:spPr>
          <a:xfrm>
            <a:off x="495300" y="-272265"/>
            <a:ext cx="10668000" cy="1066800"/>
          </a:xfrm>
        </p:spPr>
        <p:txBody>
          <a:bodyPr/>
          <a:lstStyle/>
          <a:p>
            <a:r>
              <a:rPr lang="en-US" dirty="0"/>
              <a:t>Gravel Revetment | Pond Rock Revetment</a:t>
            </a:r>
          </a:p>
        </p:txBody>
      </p:sp>
      <p:pic>
        <p:nvPicPr>
          <p:cNvPr id="5" name="Picture 4" descr="Clear plastic shoebox (&quot;wave tank&quot;) with sand pushed into a pile at one end. Viewed from the top there is a flat plateau of sand.&#10;&#10;The gently sloping bluff face is now armored with rocks. The left half of the bluff face has small (pea gravel size) stones. The right side of the box has larger (approximately half inch) stones.">
            <a:extLst>
              <a:ext uri="{FF2B5EF4-FFF2-40B4-BE49-F238E27FC236}">
                <a16:creationId xmlns:a16="http://schemas.microsoft.com/office/drawing/2014/main" id="{98F1B971-0B4B-EBE7-5236-953C37821FFF}"/>
              </a:ext>
            </a:extLst>
          </p:cNvPr>
          <p:cNvPicPr>
            <a:picLocks noGrp="1" noChangeAspect="1"/>
          </p:cNvPicPr>
          <p:nvPr isPhoto="1"/>
        </p:nvPicPr>
        <p:blipFill>
          <a:blip r:embed="rId3"/>
          <a:srcRect/>
          <a:stretch/>
        </p:blipFill>
        <p:spPr>
          <a:xfrm>
            <a:off x="2581743" y="1020567"/>
            <a:ext cx="7086598" cy="5314949"/>
          </a:xfrm>
          <a:prstGeom prst="rect">
            <a:avLst/>
          </a:prstGeom>
        </p:spPr>
      </p:pic>
      <p:sp>
        <p:nvSpPr>
          <p:cNvPr id="3" name="Footer Placeholder 2">
            <a:extLst>
              <a:ext uri="{FF2B5EF4-FFF2-40B4-BE49-F238E27FC236}">
                <a16:creationId xmlns:a16="http://schemas.microsoft.com/office/drawing/2014/main" id="{959CE3BD-99BB-C049-24DC-F1739C227625}"/>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Coastal Engineering Structures: The Wave Tank</a:t>
            </a:r>
          </a:p>
        </p:txBody>
      </p:sp>
    </p:spTree>
    <p:extLst>
      <p:ext uri="{BB962C8B-B14F-4D97-AF65-F5344CB8AC3E}">
        <p14:creationId xmlns:p14="http://schemas.microsoft.com/office/powerpoint/2010/main" val="4288439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5126F-861E-F2F6-755A-5AFCBBC2A8DF}"/>
              </a:ext>
            </a:extLst>
          </p:cNvPr>
          <p:cNvSpPr>
            <a:spLocks noGrp="1"/>
          </p:cNvSpPr>
          <p:nvPr>
            <p:ph type="title"/>
          </p:nvPr>
        </p:nvSpPr>
        <p:spPr>
          <a:xfrm>
            <a:off x="495300" y="-272265"/>
            <a:ext cx="10668000" cy="1066800"/>
          </a:xfrm>
        </p:spPr>
        <p:txBody>
          <a:bodyPr/>
          <a:lstStyle/>
          <a:p>
            <a:r>
              <a:rPr lang="en-US" dirty="0"/>
              <a:t>Pond Rock Revetment (Large Rocks)</a:t>
            </a:r>
          </a:p>
        </p:txBody>
      </p:sp>
      <p:pic>
        <p:nvPicPr>
          <p:cNvPr id="5" name="Picture 4" descr="Wave tank with flat plateau of sand with half of the bluff face armored with small rocks (pea gravel) and half armored with 1/2&quot; rock. This image is a side view from the pond rock side of the box.&#10;&#10;The original coastal profile is marked on the long side of the box with black dry erase marker. The line extends to approximately half the length of the box.&#10;&#10;The putty knife has been used to create waves.&#10;&#10;The height of the sand comprising the original plateau is lower. The slope of the sand is also shallower. Additionally, the sand now extends all the way across the bottom of the wave tank box. ">
            <a:extLst>
              <a:ext uri="{FF2B5EF4-FFF2-40B4-BE49-F238E27FC236}">
                <a16:creationId xmlns:a16="http://schemas.microsoft.com/office/drawing/2014/main" id="{98F1B971-0B4B-EBE7-5236-953C37821FFF}"/>
              </a:ext>
            </a:extLst>
          </p:cNvPr>
          <p:cNvPicPr>
            <a:picLocks noGrp="1" noChangeAspect="1"/>
          </p:cNvPicPr>
          <p:nvPr isPhoto="1"/>
        </p:nvPicPr>
        <p:blipFill>
          <a:blip r:embed="rId3"/>
          <a:srcRect/>
          <a:stretch/>
        </p:blipFill>
        <p:spPr>
          <a:xfrm>
            <a:off x="2581743" y="1020567"/>
            <a:ext cx="7086598" cy="5314948"/>
          </a:xfrm>
          <a:prstGeom prst="rect">
            <a:avLst/>
          </a:prstGeom>
        </p:spPr>
      </p:pic>
      <p:sp>
        <p:nvSpPr>
          <p:cNvPr id="3" name="Footer Placeholder 2">
            <a:extLst>
              <a:ext uri="{FF2B5EF4-FFF2-40B4-BE49-F238E27FC236}">
                <a16:creationId xmlns:a16="http://schemas.microsoft.com/office/drawing/2014/main" id="{959CE3BD-99BB-C049-24DC-F1739C227625}"/>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Coastal Engineering Structures: The Wave Tank</a:t>
            </a:r>
          </a:p>
        </p:txBody>
      </p:sp>
    </p:spTree>
    <p:extLst>
      <p:ext uri="{BB962C8B-B14F-4D97-AF65-F5344CB8AC3E}">
        <p14:creationId xmlns:p14="http://schemas.microsoft.com/office/powerpoint/2010/main" val="713425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5126F-861E-F2F6-755A-5AFCBBC2A8DF}"/>
              </a:ext>
            </a:extLst>
          </p:cNvPr>
          <p:cNvSpPr>
            <a:spLocks noGrp="1"/>
          </p:cNvSpPr>
          <p:nvPr>
            <p:ph type="title"/>
          </p:nvPr>
        </p:nvSpPr>
        <p:spPr>
          <a:xfrm>
            <a:off x="495300" y="-272265"/>
            <a:ext cx="10668000" cy="1066800"/>
          </a:xfrm>
        </p:spPr>
        <p:txBody>
          <a:bodyPr/>
          <a:lstStyle/>
          <a:p>
            <a:r>
              <a:rPr lang="en-US" dirty="0"/>
              <a:t>Pond Rock Revetment  + 50 Waves</a:t>
            </a:r>
          </a:p>
        </p:txBody>
      </p:sp>
      <p:pic>
        <p:nvPicPr>
          <p:cNvPr id="5" name="Picture 4" descr="Wave tank  as viewed from the pond rock (1/2&quot; sized rock) showing the original black line coastal profile and new profile (after 50 waves) drawn onto the long side of the wave tank box. &#10;&#10;The new profile is at a reduced height and slope. Additionally, the sand now extends all the way across the bottom of the box. This is evidence that erosion has taken place from underneath the pond rocks.">
            <a:extLst>
              <a:ext uri="{FF2B5EF4-FFF2-40B4-BE49-F238E27FC236}">
                <a16:creationId xmlns:a16="http://schemas.microsoft.com/office/drawing/2014/main" id="{98F1B971-0B4B-EBE7-5236-953C37821FFF}"/>
              </a:ext>
            </a:extLst>
          </p:cNvPr>
          <p:cNvPicPr>
            <a:picLocks noGrp="1" noChangeAspect="1"/>
          </p:cNvPicPr>
          <p:nvPr isPhoto="1"/>
        </p:nvPicPr>
        <p:blipFill>
          <a:blip r:embed="rId3"/>
          <a:srcRect/>
          <a:stretch/>
        </p:blipFill>
        <p:spPr>
          <a:xfrm>
            <a:off x="2581743" y="1020567"/>
            <a:ext cx="7086598" cy="5314948"/>
          </a:xfrm>
          <a:prstGeom prst="rect">
            <a:avLst/>
          </a:prstGeom>
        </p:spPr>
      </p:pic>
      <p:sp>
        <p:nvSpPr>
          <p:cNvPr id="3" name="Footer Placeholder 2">
            <a:extLst>
              <a:ext uri="{FF2B5EF4-FFF2-40B4-BE49-F238E27FC236}">
                <a16:creationId xmlns:a16="http://schemas.microsoft.com/office/drawing/2014/main" id="{959CE3BD-99BB-C049-24DC-F1739C227625}"/>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Coastal Engineering Structures: The Wave Tank</a:t>
            </a:r>
          </a:p>
        </p:txBody>
      </p:sp>
    </p:spTree>
    <p:extLst>
      <p:ext uri="{BB962C8B-B14F-4D97-AF65-F5344CB8AC3E}">
        <p14:creationId xmlns:p14="http://schemas.microsoft.com/office/powerpoint/2010/main" val="3787943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5126F-861E-F2F6-755A-5AFCBBC2A8DF}"/>
              </a:ext>
            </a:extLst>
          </p:cNvPr>
          <p:cNvSpPr>
            <a:spLocks noGrp="1"/>
          </p:cNvSpPr>
          <p:nvPr>
            <p:ph type="title"/>
          </p:nvPr>
        </p:nvSpPr>
        <p:spPr>
          <a:xfrm>
            <a:off x="495300" y="-272265"/>
            <a:ext cx="10668000" cy="1066800"/>
          </a:xfrm>
        </p:spPr>
        <p:txBody>
          <a:bodyPr/>
          <a:lstStyle/>
          <a:p>
            <a:r>
              <a:rPr lang="en-US" dirty="0"/>
              <a:t>Gravel Revetment (Small Rocks)</a:t>
            </a:r>
          </a:p>
        </p:txBody>
      </p:sp>
      <p:pic>
        <p:nvPicPr>
          <p:cNvPr id="5" name="Picture 4" descr="Wave tank  as viewed from the gravel revetment side showing the original black line coastal profile drawn onto the long side of the wave tank box. &#10;&#10;The new profile (after 50 waves) is at approximately the same height and slope as the original profile.">
            <a:extLst>
              <a:ext uri="{FF2B5EF4-FFF2-40B4-BE49-F238E27FC236}">
                <a16:creationId xmlns:a16="http://schemas.microsoft.com/office/drawing/2014/main" id="{98F1B971-0B4B-EBE7-5236-953C37821FFF}"/>
              </a:ext>
            </a:extLst>
          </p:cNvPr>
          <p:cNvPicPr>
            <a:picLocks noGrp="1" noChangeAspect="1"/>
          </p:cNvPicPr>
          <p:nvPr isPhoto="1"/>
        </p:nvPicPr>
        <p:blipFill>
          <a:blip r:embed="rId3"/>
          <a:srcRect/>
          <a:stretch/>
        </p:blipFill>
        <p:spPr>
          <a:xfrm>
            <a:off x="2581743" y="1020567"/>
            <a:ext cx="7086597" cy="5314948"/>
          </a:xfrm>
          <a:prstGeom prst="rect">
            <a:avLst/>
          </a:prstGeom>
        </p:spPr>
      </p:pic>
      <p:sp>
        <p:nvSpPr>
          <p:cNvPr id="3" name="Footer Placeholder 2">
            <a:extLst>
              <a:ext uri="{FF2B5EF4-FFF2-40B4-BE49-F238E27FC236}">
                <a16:creationId xmlns:a16="http://schemas.microsoft.com/office/drawing/2014/main" id="{959CE3BD-99BB-C049-24DC-F1739C227625}"/>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Coastal Engineering Structures: The Wave Tank</a:t>
            </a:r>
          </a:p>
        </p:txBody>
      </p:sp>
    </p:spTree>
    <p:extLst>
      <p:ext uri="{BB962C8B-B14F-4D97-AF65-F5344CB8AC3E}">
        <p14:creationId xmlns:p14="http://schemas.microsoft.com/office/powerpoint/2010/main" val="1321899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5126F-861E-F2F6-755A-5AFCBBC2A8DF}"/>
              </a:ext>
            </a:extLst>
          </p:cNvPr>
          <p:cNvSpPr>
            <a:spLocks noGrp="1"/>
          </p:cNvSpPr>
          <p:nvPr>
            <p:ph type="title"/>
          </p:nvPr>
        </p:nvSpPr>
        <p:spPr>
          <a:xfrm>
            <a:off x="495300" y="-272265"/>
            <a:ext cx="10668000" cy="1066800"/>
          </a:xfrm>
        </p:spPr>
        <p:txBody>
          <a:bodyPr/>
          <a:lstStyle/>
          <a:p>
            <a:r>
              <a:rPr lang="en-US" dirty="0"/>
              <a:t>Gravel Revetment + 50 Waves</a:t>
            </a:r>
          </a:p>
        </p:txBody>
      </p:sp>
      <p:pic>
        <p:nvPicPr>
          <p:cNvPr id="5" name="Picture 4" descr="Wave tank  as viewed from the gravel revetment side showing the original black line coastal profile and new profile (after 50 waves) drawn onto the long side of the wave tank box. &#10;&#10;The new profile is at approximately the same height and slope as the original profile. This is evidence that minimal erosion has taken place from underneath the gravel.">
            <a:extLst>
              <a:ext uri="{FF2B5EF4-FFF2-40B4-BE49-F238E27FC236}">
                <a16:creationId xmlns:a16="http://schemas.microsoft.com/office/drawing/2014/main" id="{98F1B971-0B4B-EBE7-5236-953C37821FFF}"/>
              </a:ext>
            </a:extLst>
          </p:cNvPr>
          <p:cNvPicPr>
            <a:picLocks noGrp="1" noChangeAspect="1"/>
          </p:cNvPicPr>
          <p:nvPr isPhoto="1"/>
        </p:nvPicPr>
        <p:blipFill>
          <a:blip r:embed="rId3"/>
          <a:srcRect/>
          <a:stretch/>
        </p:blipFill>
        <p:spPr>
          <a:xfrm>
            <a:off x="2581743" y="1020567"/>
            <a:ext cx="7086597" cy="5314947"/>
          </a:xfrm>
          <a:prstGeom prst="rect">
            <a:avLst/>
          </a:prstGeom>
        </p:spPr>
      </p:pic>
      <p:sp>
        <p:nvSpPr>
          <p:cNvPr id="3" name="Footer Placeholder 2">
            <a:extLst>
              <a:ext uri="{FF2B5EF4-FFF2-40B4-BE49-F238E27FC236}">
                <a16:creationId xmlns:a16="http://schemas.microsoft.com/office/drawing/2014/main" id="{959CE3BD-99BB-C049-24DC-F1739C227625}"/>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Coastal Engineering Structures: The Wave Tank</a:t>
            </a:r>
          </a:p>
        </p:txBody>
      </p:sp>
    </p:spTree>
    <p:extLst>
      <p:ext uri="{BB962C8B-B14F-4D97-AF65-F5344CB8AC3E}">
        <p14:creationId xmlns:p14="http://schemas.microsoft.com/office/powerpoint/2010/main" val="2351705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5126F-861E-F2F6-755A-5AFCBBC2A8DF}"/>
              </a:ext>
            </a:extLst>
          </p:cNvPr>
          <p:cNvSpPr>
            <a:spLocks noGrp="1"/>
          </p:cNvSpPr>
          <p:nvPr>
            <p:ph type="title"/>
          </p:nvPr>
        </p:nvSpPr>
        <p:spPr>
          <a:xfrm>
            <a:off x="495300" y="-272265"/>
            <a:ext cx="10668000" cy="1066800"/>
          </a:xfrm>
        </p:spPr>
        <p:txBody>
          <a:bodyPr/>
          <a:lstStyle/>
          <a:p>
            <a:r>
              <a:rPr lang="en-US" dirty="0"/>
              <a:t>After: Gravel Revetment | Pond Rock Revetment</a:t>
            </a:r>
          </a:p>
        </p:txBody>
      </p:sp>
      <p:pic>
        <p:nvPicPr>
          <p:cNvPr id="5" name="Picture 4" descr="Clear plastic shoebox (&quot;wave tank&quot;) with sand pushed into a pile at one end. Viewed from the top there is a flat plateau of sand.&#10;&#10;The gently sloping bluff face is now armored with rocks. The left half of the bluff face has small (pea gravel size) stones. The right side of the box has larger (approximately half inch) stones.&#10;&#10;The putty knife was used to create waves. The water is now turbid with suspended sand particles, and sand particles have also settled out onto this portion of the box. Some of the small gravel stones have been displaced by the waves, leaving exposed sand. The larger stones are mostly unmoved but sand has eroded from behind them.">
            <a:extLst>
              <a:ext uri="{FF2B5EF4-FFF2-40B4-BE49-F238E27FC236}">
                <a16:creationId xmlns:a16="http://schemas.microsoft.com/office/drawing/2014/main" id="{98F1B971-0B4B-EBE7-5236-953C37821FFF}"/>
              </a:ext>
            </a:extLst>
          </p:cNvPr>
          <p:cNvPicPr>
            <a:picLocks noGrp="1" noChangeAspect="1"/>
          </p:cNvPicPr>
          <p:nvPr isPhoto="1"/>
        </p:nvPicPr>
        <p:blipFill>
          <a:blip r:embed="rId3"/>
          <a:srcRect/>
          <a:stretch/>
        </p:blipFill>
        <p:spPr>
          <a:xfrm>
            <a:off x="2581743" y="1020567"/>
            <a:ext cx="7086596" cy="5314947"/>
          </a:xfrm>
          <a:prstGeom prst="rect">
            <a:avLst/>
          </a:prstGeom>
        </p:spPr>
      </p:pic>
      <p:sp>
        <p:nvSpPr>
          <p:cNvPr id="3" name="Footer Placeholder 2">
            <a:extLst>
              <a:ext uri="{FF2B5EF4-FFF2-40B4-BE49-F238E27FC236}">
                <a16:creationId xmlns:a16="http://schemas.microsoft.com/office/drawing/2014/main" id="{959CE3BD-99BB-C049-24DC-F1739C227625}"/>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Coastal Engineering Structures: The Wave Tank</a:t>
            </a:r>
          </a:p>
        </p:txBody>
      </p:sp>
    </p:spTree>
    <p:extLst>
      <p:ext uri="{BB962C8B-B14F-4D97-AF65-F5344CB8AC3E}">
        <p14:creationId xmlns:p14="http://schemas.microsoft.com/office/powerpoint/2010/main" val="2641899220"/>
      </p:ext>
    </p:extLst>
  </p:cSld>
  <p:clrMapOvr>
    <a:masterClrMapping/>
  </p:clrMapOvr>
</p:sld>
</file>

<file path=ppt/theme/theme1.xml><?xml version="1.0" encoding="utf-8"?>
<a:theme xmlns:a="http://schemas.openxmlformats.org/drawingml/2006/main" name="lesson-2-template">
  <a:themeElements>
    <a:clrScheme name="WISG PPT 0424">
      <a:dk1>
        <a:srgbClr val="202020"/>
      </a:dk1>
      <a:lt1>
        <a:srgbClr val="FFFFFF"/>
      </a:lt1>
      <a:dk2>
        <a:srgbClr val="101010"/>
      </a:dk2>
      <a:lt2>
        <a:srgbClr val="DADFE1"/>
      </a:lt2>
      <a:accent1>
        <a:srgbClr val="F04923"/>
      </a:accent1>
      <a:accent2>
        <a:srgbClr val="555556"/>
      </a:accent2>
      <a:accent3>
        <a:srgbClr val="77787B"/>
      </a:accent3>
      <a:accent4>
        <a:srgbClr val="77787B"/>
      </a:accent4>
      <a:accent5>
        <a:srgbClr val="77787B"/>
      </a:accent5>
      <a:accent6>
        <a:srgbClr val="77787B"/>
      </a:accent6>
      <a:hlink>
        <a:srgbClr val="04597C"/>
      </a:hlink>
      <a:folHlink>
        <a:srgbClr val="04597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sson02" id="{49C7C3D6-4363-6649-BE77-37CF47A2125C}" vid="{F72CA58B-9125-7047-A8FD-A3F4C41C4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lesson-2-template</Template>
  <TotalTime>484</TotalTime>
  <Words>3247</Words>
  <Application>Microsoft Office PowerPoint</Application>
  <PresentationFormat>Widescreen</PresentationFormat>
  <Paragraphs>289</Paragraphs>
  <Slides>34</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Aptos</vt:lpstr>
      <vt:lpstr>Arial</vt:lpstr>
      <vt:lpstr>Calibri</vt:lpstr>
      <vt:lpstr>Helvetica</vt:lpstr>
      <vt:lpstr>Red Hat Display</vt:lpstr>
      <vt:lpstr>Wingdings</vt:lpstr>
      <vt:lpstr>lesson-2-template</vt:lpstr>
      <vt:lpstr>Coastal Engineering Structures –The Wave Tank</vt:lpstr>
      <vt:lpstr>Example Labs</vt:lpstr>
      <vt:lpstr>Sample “Wave Tank”</vt:lpstr>
      <vt:lpstr>Gravel Revetment | Pond Rock Revetment</vt:lpstr>
      <vt:lpstr>Pond Rock Revetment (Large Rocks)</vt:lpstr>
      <vt:lpstr>Pond Rock Revetment  + 50 Waves</vt:lpstr>
      <vt:lpstr>Gravel Revetment (Small Rocks)</vt:lpstr>
      <vt:lpstr>Gravel Revetment + 50 Waves</vt:lpstr>
      <vt:lpstr>After: Gravel Revetment | Pond Rock Revetment</vt:lpstr>
      <vt:lpstr>After: Gravel Revetment | Pond Rock Revetment -Explanation</vt:lpstr>
      <vt:lpstr>After: Gravel Revetment | More Pond Rock Revetment</vt:lpstr>
      <vt:lpstr>Before: 2 Layers of Pond Rocks- Blue Line</vt:lpstr>
      <vt:lpstr>After: 2 Layers of Pond Rocks- Green Line</vt:lpstr>
      <vt:lpstr>Before: Gravel + Pond Rock Layer- Blue Line</vt:lpstr>
      <vt:lpstr>After: Gravel + Pond Rock Layer- Green Line</vt:lpstr>
      <vt:lpstr>After: Gravel + Rock on Top | 2 Layers of Rock</vt:lpstr>
      <vt:lpstr>After: Gravel + Rock on Top | 2 Layers of  Rock -Explanation</vt:lpstr>
      <vt:lpstr>Gravel + Rock | Nourishment (Added Sand)</vt:lpstr>
      <vt:lpstr>Before: Nourishment (Added sand from original black line to dashed black line)</vt:lpstr>
      <vt:lpstr>After: Nourishment – Blue Line</vt:lpstr>
      <vt:lpstr>After: Gravel + Rock | Nourishment</vt:lpstr>
      <vt:lpstr>After: Gravel + Rock | Nourishment - Explanation</vt:lpstr>
      <vt:lpstr>Before: Gravel + Rock | Seawall</vt:lpstr>
      <vt:lpstr>Before: Seawall – Black Line</vt:lpstr>
      <vt:lpstr>After: Seawall – Blue Line</vt:lpstr>
      <vt:lpstr>After: Gravel + Revetment | Seawall</vt:lpstr>
      <vt:lpstr>After: Gravel + Revetment | Seawall - Explanation</vt:lpstr>
      <vt:lpstr>Offshore Breakwater – Vegetation | No Veg.</vt:lpstr>
      <vt:lpstr>Before: Breakwater + Vegetation – Black Line</vt:lpstr>
      <vt:lpstr>After: Breakwater + Vegetation – Blue Line</vt:lpstr>
      <vt:lpstr>Before:  Breakwater No Vegetation – Black Line</vt:lpstr>
      <vt:lpstr>After:  Breakwater No Vegetation</vt:lpstr>
      <vt:lpstr>After: Breakwater - Explanation</vt:lpstr>
      <vt:lpstr>Idea for a nature-based shoreline: Aquarium vegetation stuck into modeling clay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3 Coastal Structures: The Wave Tank</dc:title>
  <dc:subject/>
  <dc:creator>Wisconsin Sea Grant;Ginny Carlton</dc:creator>
  <cp:keywords/>
  <dc:description/>
  <cp:lastModifiedBy>Ginny Carlton</cp:lastModifiedBy>
  <cp:revision>163</cp:revision>
  <dcterms:created xsi:type="dcterms:W3CDTF">2024-07-16T17:27:48Z</dcterms:created>
  <dcterms:modified xsi:type="dcterms:W3CDTF">2026-02-13T14:13:32Z</dcterms:modified>
  <cp:category/>
</cp:coreProperties>
</file>