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3">
  <p:sldMasterIdLst>
    <p:sldMasterId id="2147483668" r:id="rId1"/>
  </p:sldMasterIdLst>
  <p:notesMasterIdLst>
    <p:notesMasterId r:id="rId9"/>
  </p:notesMasterIdLst>
  <p:sldIdLst>
    <p:sldId id="292" r:id="rId2"/>
    <p:sldId id="293" r:id="rId3"/>
    <p:sldId id="294" r:id="rId4"/>
    <p:sldId id="295" r:id="rId5"/>
    <p:sldId id="296" r:id="rId6"/>
    <p:sldId id="297" r:id="rId7"/>
    <p:sldId id="298" r:id="rId8"/>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DF601D-57DB-997B-8E15-CE2AAEF67309}" name="Adam Bechle" initials="AB" userId="m6dbfxMc6AL7OKBDT2i0dFIKXQbNlI52cJ1G7lDqrf0=" providerId="None"/>
  <p188:author id="{01B3021E-E267-383D-AECF-B915DE4217B8}" name="Elizabeth White" initials="EW" userId="DcaNPlbhXZ+wpAOjMvZjmzVvMoNYqq0UMSeBWqmvqgc=" providerId="None"/>
  <p188:author id="{1D39161F-DFC5-2925-7C08-BE58405E9CA4}" name="Ginny Carlton" initials="GC" userId="b3c111b55f5d181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A2B1E-D753-4616-BA6A-385E5EFB5631}" v="2" dt="2026-01-21T19:58:00.95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7909" autoAdjust="0"/>
  </p:normalViewPr>
  <p:slideViewPr>
    <p:cSldViewPr>
      <p:cViewPr varScale="1">
        <p:scale>
          <a:sx n="64" d="100"/>
          <a:sy n="64" d="100"/>
        </p:scale>
        <p:origin x="44" y="20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White" userId="DcaNPlbhXZ+wpAOjMvZjmzVvMoNYqq0UMSeBWqmvqgc=" providerId="None" clId="Web-{6EBA2B1E-D753-4616-BA6A-385E5EFB5631}"/>
    <pc:docChg chg="mod">
      <pc:chgData name="Elizabeth White" userId="DcaNPlbhXZ+wpAOjMvZjmzVvMoNYqq0UMSeBWqmvqgc=" providerId="None" clId="Web-{6EBA2B1E-D753-4616-BA6A-385E5EFB5631}" dt="2026-01-21T19:58:00.953"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295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producerjb/4364326087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x.com/ExplorerJB"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eather.gov/mkx/0608flood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eather.gov/mkx/0608flood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a:t>Image Source: </a:t>
            </a:r>
            <a:r>
              <a:rPr lang="en-US" dirty="0">
                <a:solidFill>
                  <a:srgbClr val="444444"/>
                </a:solidFill>
                <a:hlinkClick r:id="rId3">
                  <a:extLst>
                    <a:ext uri="{A12FA001-AC4F-418D-AE19-62706E023703}">
                      <ahyp:hlinkClr xmlns:ahyp="http://schemas.microsoft.com/office/drawing/2018/hyperlinkcolor" val="tx"/>
                    </a:ext>
                  </a:extLst>
                </a:hlinkClick>
              </a:rPr>
              <a:t>https://www.flickr.com/photos/producerjb/43643260870</a:t>
            </a:r>
            <a:r>
              <a:rPr lang="en-US"/>
              <a:t> Racine Breakwater Lighthouse</a:t>
            </a:r>
            <a:endParaRPr lang="en-US">
              <a:solidFill>
                <a:srgbClr val="444444"/>
              </a:solidFill>
            </a:endParaRPr>
          </a:p>
          <a:p>
            <a:r>
              <a:rPr lang="en-US"/>
              <a:t>JB the Explorer  took this photo of the Racine Breakwater Lighthouse in July of 2017 while at the Racine Harbor.</a:t>
            </a:r>
            <a:endParaRPr lang="en-US" dirty="0">
              <a:solidFill>
                <a:srgbClr val="444444"/>
              </a:solidFill>
            </a:endParaRPr>
          </a:p>
          <a:p>
            <a:r>
              <a:rPr lang="en-US"/>
              <a:t>This lighthouse was first lit in November of 1901.</a:t>
            </a:r>
            <a:endParaRPr lang="en-US" dirty="0">
              <a:solidFill>
                <a:srgbClr val="444444"/>
              </a:solidFill>
            </a:endParaRPr>
          </a:p>
          <a:p>
            <a:r>
              <a:rPr lang="en-US"/>
              <a:t>In the distance, you can see the Wind Point Lighthouse.</a:t>
            </a:r>
            <a:endParaRPr lang="en-US" dirty="0">
              <a:solidFill>
                <a:srgbClr val="444444"/>
              </a:solidFill>
            </a:endParaRPr>
          </a:p>
          <a:p>
            <a:endParaRPr lang="en-US" dirty="0">
              <a:solidFill>
                <a:srgbClr val="444444"/>
              </a:solidFill>
            </a:endParaRPr>
          </a:p>
          <a:p>
            <a:r>
              <a:rPr lang="en-US"/>
              <a:t>Image used with written permission by JB the Explorer as provided via JB's Native Garden@PlantNativeWI</a:t>
            </a:r>
            <a:endParaRPr lang="en-US" dirty="0">
              <a:solidFill>
                <a:srgbClr val="444444"/>
              </a:solidFill>
            </a:endParaRPr>
          </a:p>
          <a:p>
            <a:r>
              <a:rPr lang="en-US"/>
              <a:t>Previously on Twitter and now on X </a:t>
            </a:r>
            <a:r>
              <a:rPr lang="en-US" dirty="0">
                <a:solidFill>
                  <a:srgbClr val="444444"/>
                </a:solidFill>
                <a:hlinkClick r:id="rId4"/>
              </a:rPr>
              <a:t>@ExplorerJB</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Where does the rain go in this picture of our school?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Image source: Racine Journal Times: https://journaltimes.com/news/local/article_eb125cc8-90fc-5482-b9b5-ed48c580e1ba.html</a:t>
            </a: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b1601405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b16014055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Where does</a:t>
            </a:r>
            <a:r>
              <a:rPr lang="en-US" baseline="0" dirty="0"/>
              <a:t> the water move in this picture of </a:t>
            </a:r>
            <a:r>
              <a:rPr lang="en-US" baseline="0" dirty="0" err="1"/>
              <a:t>Jerstad-Agerholm</a:t>
            </a:r>
            <a:r>
              <a:rPr lang="en-US" baseline="0" dirty="0"/>
              <a:t> Middle School</a:t>
            </a:r>
            <a:r>
              <a:rPr lang="en-US" dirty="0"/>
              <a:t>? Note the streets and sidewalks and the way the roof is constructed.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Image source: Racine Unified School District</a:t>
            </a:r>
          </a:p>
          <a:p>
            <a:pPr marL="0" lvl="0" indent="0" algn="l" rtl="0">
              <a:spcBef>
                <a:spcPts val="0"/>
              </a:spcBef>
              <a:spcAft>
                <a:spcPts val="0"/>
              </a:spcAft>
              <a:buNone/>
            </a:pPr>
            <a:r>
              <a:rPr lang="en-US" dirty="0"/>
              <a:t>https://core-docs.s3.us-east-1.amazonaws.com/documents/asset/uploaded_file/4795/RUSD/4405012/RUSD_Board_Binder_-_2023_Update__03.12.24.pdf</a:t>
            </a:r>
            <a:endParaRPr dirty="0"/>
          </a:p>
        </p:txBody>
      </p:sp>
      <p:sp>
        <p:nvSpPr>
          <p:cNvPr id="101" name="Google Shape;101;gcb16014055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a:t>
            </a:r>
            <a:r>
              <a:rPr lang="en-US" baseline="0" dirty="0"/>
              <a:t> this image of downtown Racine, is there a</a:t>
            </a:r>
            <a:r>
              <a:rPr lang="en-US" dirty="0"/>
              <a:t>nything to absorb the rain?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Image source: </a:t>
            </a:r>
            <a:r>
              <a:rPr lang="en-US" dirty="0" err="1"/>
              <a:t>UniverCity</a:t>
            </a:r>
            <a:r>
              <a:rPr lang="en-US" dirty="0"/>
              <a:t> Racine County</a:t>
            </a:r>
            <a:br>
              <a:rPr lang="en-US" dirty="0"/>
            </a:br>
            <a:r>
              <a:rPr lang="en-US" dirty="0"/>
              <a:t>https://univercity.wisc.edu/racinecounty/ </a:t>
            </a:r>
            <a:endParaRPr dirty="0"/>
          </a:p>
        </p:txBody>
      </p:sp>
      <p:sp>
        <p:nvSpPr>
          <p:cNvPr id="106" name="Google Shape;10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br>
              <a:rPr lang="en-US" dirty="0"/>
            </a:br>
            <a:r>
              <a:rPr lang="en-US" dirty="0"/>
              <a:t>The YMCA building has located at 314-320 6TH ST in Racine was built in 1886. It has obviously been here for a long time. What can go wrong?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Information source:</a:t>
            </a:r>
            <a:r>
              <a:rPr lang="en-US" baseline="0" dirty="0"/>
              <a:t> Wisconsin Historical Society: https://www.wisconsinhistory.org/Records/Property/HI11322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Image source: </a:t>
            </a:r>
            <a:r>
              <a:rPr lang="en-US" sz="800" i="1" dirty="0">
                <a:solidFill>
                  <a:schemeClr val="dk1"/>
                </a:solidFill>
                <a:latin typeface="Arial"/>
                <a:ea typeface="Arial"/>
                <a:cs typeface="Arial"/>
                <a:sym typeface="Arial"/>
              </a:rPr>
              <a:t>Unknown author is licensed under </a:t>
            </a:r>
            <a:r>
              <a:rPr lang="en-US" sz="800" i="1"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CC BY-SA</a:t>
            </a:r>
            <a:endParaRPr dirty="0"/>
          </a:p>
        </p:txBody>
      </p:sp>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North Horlick Drive Bridge - https://www.weather.gov/mkx/0608flooding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source: National Weather Service</a:t>
            </a:r>
            <a:br>
              <a:rPr lang="en-US" sz="1200" kern="1200" dirty="0">
                <a:solidFill>
                  <a:schemeClr val="tx1"/>
                </a:solidFill>
                <a:effectLst/>
                <a:latin typeface="+mn-lt"/>
                <a:ea typeface="+mn-ea"/>
                <a:cs typeface="+mn-cs"/>
              </a:rPr>
            </a:br>
            <a:r>
              <a:rPr lang="en-US" dirty="0">
                <a:hlinkClick r:id="rId3"/>
              </a:rPr>
              <a:t>https://www.weather.gov/mkx/0608flooding</a:t>
            </a:r>
            <a:endParaRPr lang="en-US"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Horlick Dam</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Image source: National Weather Service</a:t>
            </a:r>
            <a:br>
              <a:rPr lang="de-DE" sz="1200" kern="1200" dirty="0">
                <a:solidFill>
                  <a:schemeClr val="tx1"/>
                </a:solidFill>
                <a:effectLst/>
                <a:latin typeface="+mn-lt"/>
                <a:ea typeface="+mn-ea"/>
                <a:cs typeface="+mn-cs"/>
              </a:rPr>
            </a:br>
            <a:r>
              <a:rPr lang="en-US" dirty="0">
                <a:hlinkClick r:id="rId3"/>
              </a:rPr>
              <a:t>https://www.weather.gov/mkx/0608flooding</a:t>
            </a:r>
            <a:endParaRPr lang="de-DE"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124" name="Google Shape;12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638917" y="2490201"/>
            <a:ext cx="6250685" cy="526408"/>
          </a:xfrm>
        </p:spPr>
        <p:txBody>
          <a:bodyPr anchor="t">
            <a:noAutofit/>
          </a:bodyPr>
          <a:lstStyle>
            <a:lvl1pPr marL="0" indent="0">
              <a:buNone/>
              <a:defRPr sz="1725">
                <a:solidFill>
                  <a:schemeClr val="tx1">
                    <a:lumMod val="75000"/>
                    <a:lumOff val="25000"/>
                  </a:schemeClr>
                </a:solidFill>
              </a:defRPr>
            </a:lvl1pPr>
          </a:lstStyle>
          <a:p>
            <a:pPr lvl="0"/>
            <a:r>
              <a:rPr lang="en-US" dirty="0"/>
              <a:t>Insert subtitle, date or other important information, not to exceed two lines </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638916" y="679267"/>
            <a:ext cx="6250685" cy="1579928"/>
          </a:xfrm>
        </p:spPr>
        <p:txBody>
          <a:bodyPr rIns="91440">
            <a:normAutofit/>
          </a:bodyPr>
          <a:lstStyle>
            <a:lvl1pPr>
              <a:defRPr sz="315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4" name="Text Placeholder 2">
            <a:extLst>
              <a:ext uri="{FF2B5EF4-FFF2-40B4-BE49-F238E27FC236}">
                <a16:creationId xmlns:a16="http://schemas.microsoft.com/office/drawing/2014/main" id="{995EAFAB-6182-D22C-B840-5FCAEE17A0E3}"/>
              </a:ext>
            </a:extLst>
          </p:cNvPr>
          <p:cNvSpPr>
            <a:spLocks noGrp="1"/>
          </p:cNvSpPr>
          <p:nvPr>
            <p:ph type="body" sz="quarter" idx="13"/>
          </p:nvPr>
        </p:nvSpPr>
        <p:spPr>
          <a:xfrm>
            <a:off x="638917" y="4465435"/>
            <a:ext cx="7733559" cy="526407"/>
          </a:xfrm>
        </p:spPr>
        <p:txBody>
          <a:bodyPr anchor="b">
            <a:noAutofit/>
          </a:bodyPr>
          <a:lstStyle>
            <a:lvl1pPr marL="0" indent="0">
              <a:buNone/>
              <a:defRPr>
                <a:solidFill>
                  <a:schemeClr val="bg1"/>
                </a:solidFill>
              </a:defRPr>
            </a:lvl1pPr>
          </a:lstStyle>
          <a:p>
            <a:pPr lvl="0">
              <a:lnSpc>
                <a:spcPct val="120000"/>
              </a:lnSpc>
              <a:spcBef>
                <a:spcPts val="0"/>
              </a:spcBef>
              <a:spcAft>
                <a:spcPts val="375"/>
              </a:spcAft>
            </a:pPr>
            <a:r>
              <a:rPr lang="en-US" sz="600" b="0"/>
              <a:t>Click to edit Master text styles</a:t>
            </a:r>
          </a:p>
        </p:txBody>
      </p:sp>
      <p:pic>
        <p:nvPicPr>
          <p:cNvPr id="5" name="Picture 4">
            <a:extLst>
              <a:ext uri="{FF2B5EF4-FFF2-40B4-BE49-F238E27FC236}">
                <a16:creationId xmlns:a16="http://schemas.microsoft.com/office/drawing/2014/main" id="{A0A05B08-FC21-4E3A-3191-CE397DA36DF9}"/>
              </a:ext>
              <a:ext uri="{C183D7F6-B498-43B3-948B-1728B52AA6E4}">
                <adec:decorative xmlns:adec="http://schemas.microsoft.com/office/drawing/2017/decorative" val="1"/>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Marker/>
                    </a14:imgEffect>
                    <a14:imgEffect>
                      <a14:saturation sat="0"/>
                    </a14:imgEffect>
                  </a14:imgLayer>
                </a14:imgProps>
              </a:ext>
            </a:extLst>
          </a:blip>
          <a:stretch>
            <a:fillRect/>
          </a:stretch>
        </p:blipFill>
        <p:spPr>
          <a:xfrm>
            <a:off x="8232787" y="3846104"/>
            <a:ext cx="849881" cy="371823"/>
          </a:xfrm>
          <a:prstGeom prst="rect">
            <a:avLst/>
          </a:prstGeom>
        </p:spPr>
      </p:pic>
      <p:sp>
        <p:nvSpPr>
          <p:cNvPr id="3" name="Rectangle 2">
            <a:extLst>
              <a:ext uri="{FF2B5EF4-FFF2-40B4-BE49-F238E27FC236}">
                <a16:creationId xmlns:a16="http://schemas.microsoft.com/office/drawing/2014/main" id="{8F7597B0-9779-EBBB-CDA9-F2B066DA023E}"/>
              </a:ext>
              <a:ext uri="{C183D7F6-B498-43B3-948B-1728B52AA6E4}">
                <adec:decorative xmlns:adec="http://schemas.microsoft.com/office/drawing/2017/decorative" val="1"/>
              </a:ext>
            </a:extLst>
          </p:cNvPr>
          <p:cNvSpPr/>
          <p:nvPr/>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FC38FC05-A3F6-6989-71BB-E73D67BFE716}"/>
              </a:ext>
              <a:ext uri="{C183D7F6-B498-43B3-948B-1728B52AA6E4}">
                <adec:decorative xmlns:adec="http://schemas.microsoft.com/office/drawing/2017/decorative" val="1"/>
              </a:ext>
            </a:extLst>
          </p:cNvPr>
          <p:cNvSpPr/>
          <p:nvPr userDrawn="1"/>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1605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5F53-7FA1-2D8A-E562-796D7310A47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BDB6CFC-871C-34B9-6A0A-6F210BB004D4}"/>
              </a:ext>
            </a:extLst>
          </p:cNvPr>
          <p:cNvSpPr>
            <a:spLocks noGrp="1"/>
          </p:cNvSpPr>
          <p:nvPr>
            <p:ph type="ftr" sz="quarter" idx="10"/>
          </p:nvPr>
        </p:nvSpPr>
        <p:spPr/>
        <p:txBody>
          <a:bodyPr/>
          <a:lstStyle/>
          <a:p>
            <a:pPr defTabSz="342900" rtl="0"/>
            <a:r>
              <a:rPr lang="en-US" kern="1200">
                <a:solidFill>
                  <a:srgbClr val="FFFFFF"/>
                </a:solidFill>
              </a:rPr>
              <a:t>Stormwater Management - Our Racine Today</a:t>
            </a:r>
            <a:endParaRPr lang="en-US" kern="1200" dirty="0">
              <a:solidFill>
                <a:srgbClr val="FFFFFF"/>
              </a:solidFill>
            </a:endParaRPr>
          </a:p>
        </p:txBody>
      </p:sp>
    </p:spTree>
    <p:extLst>
      <p:ext uri="{BB962C8B-B14F-4D97-AF65-F5344CB8AC3E}">
        <p14:creationId xmlns:p14="http://schemas.microsoft.com/office/powerpoint/2010/main" val="1922960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1475" y="342900"/>
            <a:ext cx="8001000" cy="800100"/>
          </a:xfrm>
          <a:prstGeom prst="rect">
            <a:avLst/>
          </a:prstGeom>
        </p:spPr>
        <p:txBody>
          <a:bodyPr vert="horz" lIns="0" tIns="45720" rIns="0" bIns="0" rtlCol="0" anchor="b" anchorCtr="0">
            <a:normAutofit/>
          </a:bodyPr>
          <a:lstStyle/>
          <a:p>
            <a:endParaRPr lang="en-US" dirty="0"/>
          </a:p>
        </p:txBody>
      </p:sp>
      <p:sp>
        <p:nvSpPr>
          <p:cNvPr id="3" name="Text Placeholder 2"/>
          <p:cNvSpPr>
            <a:spLocks noGrp="1"/>
          </p:cNvSpPr>
          <p:nvPr>
            <p:ph type="body" idx="1"/>
          </p:nvPr>
        </p:nvSpPr>
        <p:spPr>
          <a:xfrm>
            <a:off x="1114425" y="1371600"/>
            <a:ext cx="7258050" cy="3343276"/>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4865722"/>
            <a:ext cx="9144000" cy="290849"/>
          </a:xfrm>
          <a:prstGeom prst="rect">
            <a:avLst/>
          </a:prstGeom>
          <a:solidFill>
            <a:srgbClr val="555556"/>
          </a:solidFill>
          <a:ln>
            <a:noFill/>
          </a:ln>
        </p:spPr>
        <p:txBody>
          <a:bodyPr vert="horz" wrap="square" lIns="91440" tIns="64008" rIns="91440" bIns="64008" rtlCol="0" anchor="ctr">
            <a:spAutoFit/>
          </a:bodyPr>
          <a:lstStyle>
            <a:lvl1pPr algn="l">
              <a:defRPr sz="1050" b="0" i="0">
                <a:solidFill>
                  <a:schemeClr val="bg1"/>
                </a:solidFill>
                <a:latin typeface="+mn-lt"/>
                <a:ea typeface="Red Hat Text" panose="02010303040201060303" pitchFamily="2" charset="0"/>
                <a:cs typeface="Red Hat Text" panose="02010303040201060303" pitchFamily="2" charset="0"/>
              </a:defRPr>
            </a:lvl1pPr>
          </a:lstStyle>
          <a:p>
            <a:pPr defTabSz="342900" rtl="0"/>
            <a:r>
              <a:rPr lang="en-US" kern="1200">
                <a:solidFill>
                  <a:srgbClr val="FFFFFF"/>
                </a:solidFill>
              </a:rPr>
              <a:t>Stormwater Management - Our Racine Today</a:t>
            </a:r>
            <a:endParaRPr lang="en-US" kern="1200" dirty="0">
              <a:solidFill>
                <a:srgbClr val="FFFFFF"/>
              </a:solidFill>
            </a:endParaRPr>
          </a:p>
        </p:txBody>
      </p:sp>
      <p:pic>
        <p:nvPicPr>
          <p:cNvPr id="8" name="Picture 7" descr="University of Wisconsin Sea Grant logo in white text on an orange background">
            <a:extLst>
              <a:ext uri="{FF2B5EF4-FFF2-40B4-BE49-F238E27FC236}">
                <a16:creationId xmlns:a16="http://schemas.microsoft.com/office/drawing/2014/main" id="{0E552B7F-AB27-DB49-8004-05CB28567967}"/>
              </a:ext>
            </a:extLst>
          </p:cNvPr>
          <p:cNvPicPr>
            <a:picLocks noChangeAspect="1"/>
          </p:cNvPicPr>
          <p:nvPr/>
        </p:nvPicPr>
        <p:blipFill>
          <a:blip r:embed="rId4"/>
          <a:srcRect/>
          <a:stretch/>
        </p:blipFill>
        <p:spPr>
          <a:xfrm>
            <a:off x="8091406" y="0"/>
            <a:ext cx="866775" cy="866775"/>
          </a:xfrm>
          <a:prstGeom prst="rect">
            <a:avLst/>
          </a:prstGeom>
        </p:spPr>
      </p:pic>
      <p:pic>
        <p:nvPicPr>
          <p:cNvPr id="4" name="Picture 3" descr="University of Wisconsin Sea Grant logo in white text on an orange background">
            <a:extLst>
              <a:ext uri="{FF2B5EF4-FFF2-40B4-BE49-F238E27FC236}">
                <a16:creationId xmlns:a16="http://schemas.microsoft.com/office/drawing/2014/main" id="{8BF61B63-9D5E-A295-2037-7676A81FAF9D}"/>
              </a:ext>
            </a:extLst>
          </p:cNvPr>
          <p:cNvPicPr>
            <a:picLocks noChangeAspect="1"/>
          </p:cNvPicPr>
          <p:nvPr/>
        </p:nvPicPr>
        <p:blipFill>
          <a:blip r:embed="rId4"/>
          <a:srcRect/>
          <a:stretch/>
        </p:blipFill>
        <p:spPr>
          <a:xfrm>
            <a:off x="8091406" y="0"/>
            <a:ext cx="866775" cy="866775"/>
          </a:xfrm>
          <a:prstGeom prst="rect">
            <a:avLst/>
          </a:prstGeom>
        </p:spPr>
      </p:pic>
      <p:pic>
        <p:nvPicPr>
          <p:cNvPr id="6" name="Picture 5" descr="University of Wisconsin Sea Grant logo in white text on an orange background">
            <a:extLst>
              <a:ext uri="{FF2B5EF4-FFF2-40B4-BE49-F238E27FC236}">
                <a16:creationId xmlns:a16="http://schemas.microsoft.com/office/drawing/2014/main" id="{059C4759-7CB6-C953-4BA6-74A39F29B901}"/>
              </a:ext>
            </a:extLst>
          </p:cNvPr>
          <p:cNvPicPr>
            <a:picLocks noChangeAspect="1"/>
          </p:cNvPicPr>
          <p:nvPr userDrawn="1"/>
        </p:nvPicPr>
        <p:blipFill>
          <a:blip r:embed="rId4"/>
          <a:srcRect/>
          <a:stretch/>
        </p:blipFill>
        <p:spPr>
          <a:xfrm>
            <a:off x="8091406" y="0"/>
            <a:ext cx="866775" cy="866775"/>
          </a:xfrm>
          <a:prstGeom prst="rect">
            <a:avLst/>
          </a:prstGeom>
        </p:spPr>
      </p:pic>
    </p:spTree>
    <p:extLst>
      <p:ext uri="{BB962C8B-B14F-4D97-AF65-F5344CB8AC3E}">
        <p14:creationId xmlns:p14="http://schemas.microsoft.com/office/powerpoint/2010/main" val="1716407116"/>
      </p:ext>
    </p:extLst>
  </p:cSld>
  <p:clrMap bg1="lt1" tx1="dk1" bg2="lt2" tx2="dk2" accent1="accent1" accent2="accent2" accent3="accent3" accent4="accent4" accent5="accent5" accent6="accent6" hlink="hlink" folHlink="folHlink"/>
  <p:sldLayoutIdLst>
    <p:sldLayoutId id="2147483669" r:id="rId1"/>
    <p:sldLayoutId id="2147483670" r:id="rId2"/>
  </p:sldLayoutIdLst>
  <p:hf sldNum="0" hdr="0" dt="0"/>
  <p:txStyles>
    <p:titleStyle>
      <a:lvl1pPr algn="l" defTabSz="685800" rtl="0" eaLnBrk="1" latinLnBrk="0" hangingPunct="1">
        <a:lnSpc>
          <a:spcPct val="90000"/>
        </a:lnSpc>
        <a:spcBef>
          <a:spcPct val="0"/>
        </a:spcBef>
        <a:buNone/>
        <a:defRPr sz="2400" b="1" i="0" kern="1200">
          <a:solidFill>
            <a:schemeClr val="tx1"/>
          </a:solidFill>
          <a:latin typeface="+mj-lt"/>
          <a:ea typeface="Red Hat Display" panose="02010303040201060303" pitchFamily="2" charset="0"/>
          <a:cs typeface="Red Hat Display" panose="02010303040201060303" pitchFamily="2" charset="0"/>
        </a:defRPr>
      </a:lvl1pPr>
    </p:titleStyle>
    <p:bodyStyle>
      <a:lvl1pPr marL="132160" indent="-132160" algn="l" defTabSz="685800" rtl="0" eaLnBrk="1" latinLnBrk="0" hangingPunct="1">
        <a:lnSpc>
          <a:spcPct val="90000"/>
        </a:lnSpc>
        <a:spcBef>
          <a:spcPts val="750"/>
        </a:spcBef>
        <a:buClr>
          <a:schemeClr val="accent1"/>
        </a:buClr>
        <a:buSzPct val="90000"/>
        <a:buFont typeface="Arial" panose="020B0604020202020204" pitchFamily="34" charset="0"/>
        <a:buChar char="•"/>
        <a:tabLst/>
        <a:defRPr sz="1950" b="0" i="0" kern="1200">
          <a:solidFill>
            <a:schemeClr val="tx1"/>
          </a:solidFill>
          <a:latin typeface="+mn-lt"/>
          <a:ea typeface="Red Hat Text" panose="02010303040201060303" pitchFamily="2" charset="0"/>
          <a:cs typeface="Red Hat Text" panose="02010303040201060303" pitchFamily="2" charset="0"/>
        </a:defRPr>
      </a:lvl1pPr>
      <a:lvl2pPr marL="476250" indent="-133350" algn="l" defTabSz="685800" rtl="0" eaLnBrk="1" latinLnBrk="0" hangingPunct="1">
        <a:lnSpc>
          <a:spcPct val="90000"/>
        </a:lnSpc>
        <a:spcBef>
          <a:spcPts val="375"/>
        </a:spcBef>
        <a:buFont typeface="Arial" panose="020B0604020202020204" pitchFamily="34" charset="0"/>
        <a:buChar char="•"/>
        <a:tabLst/>
        <a:defRPr sz="1575" b="0" i="0" kern="1200">
          <a:solidFill>
            <a:schemeClr val="tx1"/>
          </a:solidFill>
          <a:latin typeface="+mn-lt"/>
          <a:ea typeface="Red Hat Text" panose="02010303040201060303" pitchFamily="2" charset="0"/>
          <a:cs typeface="Red Hat Text" panose="02010303040201060303" pitchFamily="2" charset="0"/>
        </a:defRPr>
      </a:lvl2pPr>
      <a:lvl3pPr marL="819150" indent="-133350" algn="l" defTabSz="685800" rtl="0" eaLnBrk="1" latinLnBrk="0" hangingPunct="1">
        <a:lnSpc>
          <a:spcPct val="90000"/>
        </a:lnSpc>
        <a:spcBef>
          <a:spcPts val="375"/>
        </a:spcBef>
        <a:buFont typeface="Arial" panose="020B0604020202020204" pitchFamily="34" charset="0"/>
        <a:buChar char="•"/>
        <a:tabLst/>
        <a:defRPr sz="1500" b="0" i="0" kern="1200">
          <a:solidFill>
            <a:schemeClr val="tx1"/>
          </a:solidFill>
          <a:latin typeface="+mn-lt"/>
          <a:ea typeface="Red Hat Text" panose="02010303040201060303" pitchFamily="2" charset="0"/>
          <a:cs typeface="Red Hat Text" panose="02010303040201060303" pitchFamily="2" charset="0"/>
        </a:defRPr>
      </a:lvl3pPr>
      <a:lvl4pPr marL="1157288" indent="-128588" algn="l" defTabSz="685800" rtl="0" eaLnBrk="1" latinLnBrk="0" hangingPunct="1">
        <a:lnSpc>
          <a:spcPct val="90000"/>
        </a:lnSpc>
        <a:spcBef>
          <a:spcPts val="375"/>
        </a:spcBef>
        <a:buFont typeface="Arial" panose="020B0604020202020204" pitchFamily="34" charset="0"/>
        <a:buChar char="•"/>
        <a:tabLst/>
        <a:defRPr sz="1350" b="0" i="0" kern="1200">
          <a:solidFill>
            <a:schemeClr val="tx1"/>
          </a:solidFill>
          <a:latin typeface="+mn-lt"/>
          <a:ea typeface="Red Hat Text" panose="02010303040201060303" pitchFamily="2" charset="0"/>
          <a:cs typeface="Red Hat Text" panose="02010303040201060303" pitchFamily="2" charset="0"/>
        </a:defRPr>
      </a:lvl4pPr>
      <a:lvl5pPr marL="1501379" indent="-129779" algn="l" defTabSz="685800" rtl="0" eaLnBrk="1" latinLnBrk="0" hangingPunct="1">
        <a:lnSpc>
          <a:spcPct val="90000"/>
        </a:lnSpc>
        <a:spcBef>
          <a:spcPts val="375"/>
        </a:spcBef>
        <a:buFont typeface="Arial" panose="020B0604020202020204" pitchFamily="34" charset="0"/>
        <a:buChar char="•"/>
        <a:tabLst/>
        <a:defRPr sz="1350" b="0" i="0" kern="1200">
          <a:solidFill>
            <a:schemeClr val="tx1"/>
          </a:solidFill>
          <a:latin typeface="+mn-lt"/>
          <a:ea typeface="Red Hat Text" panose="02010303040201060303" pitchFamily="2" charset="0"/>
          <a:cs typeface="Red Hat Text" panose="02010303040201060303"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72">
          <p15:clr>
            <a:srgbClr val="F26B43"/>
          </p15:clr>
        </p15:guide>
        <p15:guide id="14" pos="72">
          <p15:clr>
            <a:srgbClr val="F26B43"/>
          </p15:clr>
        </p15:guide>
        <p15:guide id="15" pos="7608">
          <p15:clr>
            <a:srgbClr val="F26B43"/>
          </p15:clr>
        </p15:guide>
        <p15:guide id="16" pos="312">
          <p15:clr>
            <a:srgbClr val="F26B43"/>
          </p15:clr>
        </p15:guide>
        <p15:guide id="17" pos="7248">
          <p15:clr>
            <a:srgbClr val="F26B43"/>
          </p15:clr>
        </p15:guide>
        <p15:guide id="18" orient="horz" pos="4248">
          <p15:clr>
            <a:srgbClr val="F26B43"/>
          </p15:clr>
        </p15:guide>
        <p15:guide id="19" orient="horz" pos="288">
          <p15:clr>
            <a:srgbClr val="F26B43"/>
          </p15:clr>
        </p15:guide>
        <p15:guide id="20" orient="horz" pos="960">
          <p15:clr>
            <a:srgbClr val="F26B43"/>
          </p15:clr>
        </p15:guide>
        <p15:guide id="21" pos="7032">
          <p15:clr>
            <a:srgbClr val="F26B43"/>
          </p15:clr>
        </p15:guide>
        <p15:guide id="22" pos="936">
          <p15:clr>
            <a:srgbClr val="F26B43"/>
          </p15:clr>
        </p15:guide>
        <p15:guide id="23" orient="horz" pos="1152">
          <p15:clr>
            <a:srgbClr val="F26B43"/>
          </p15:clr>
        </p15:guide>
        <p15:guide id="24"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weather.gov/mkx/0608flood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weather.gov/mkx/0608flood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38916" y="1271035"/>
            <a:ext cx="6250685" cy="396391"/>
          </a:xfrm>
          <a:prstGeom prst="rect">
            <a:avLst/>
          </a:prstGeom>
        </p:spPr>
        <p:txBody>
          <a:bodyPr spcFirstLastPara="1" vert="horz" wrap="square" lIns="0" tIns="9525" rIns="0" bIns="0" rtlCol="0" anchor="ctr" anchorCtr="0">
            <a:spAutoFit/>
          </a:bodyPr>
          <a:lstStyle/>
          <a:p>
            <a:pPr marL="9525">
              <a:spcBef>
                <a:spcPts val="75"/>
              </a:spcBef>
            </a:pPr>
            <a:r>
              <a:rPr lang="en-US" sz="2700" dirty="0">
                <a:solidFill>
                  <a:schemeClr val="tx1"/>
                </a:solidFill>
              </a:rPr>
              <a:t>Our Racine Today</a:t>
            </a:r>
            <a:endParaRPr sz="2700" spc="-8" dirty="0">
              <a:solidFill>
                <a:schemeClr val="tx1"/>
              </a:solidFill>
            </a:endParaRPr>
          </a:p>
        </p:txBody>
      </p:sp>
      <p:sp>
        <p:nvSpPr>
          <p:cNvPr id="4" name="Text Placeholder 3">
            <a:extLst>
              <a:ext uri="{FF2B5EF4-FFF2-40B4-BE49-F238E27FC236}">
                <a16:creationId xmlns:a16="http://schemas.microsoft.com/office/drawing/2014/main" id="{B7B98A4C-6503-F560-B001-F8A81936D0FC}"/>
              </a:ext>
            </a:extLst>
          </p:cNvPr>
          <p:cNvSpPr>
            <a:spLocks noGrp="1"/>
          </p:cNvSpPr>
          <p:nvPr>
            <p:ph type="body" sz="quarter" idx="12"/>
          </p:nvPr>
        </p:nvSpPr>
        <p:spPr/>
        <p:txBody>
          <a:bodyPr/>
          <a:lstStyle/>
          <a:p>
            <a:r>
              <a:rPr lang="en-US" sz="1700" dirty="0"/>
              <a:t>Lesson 4 Stormwater Management </a:t>
            </a:r>
          </a:p>
        </p:txBody>
      </p:sp>
      <p:sp>
        <p:nvSpPr>
          <p:cNvPr id="5" name="Rectangle 1">
            <a:extLst>
              <a:ext uri="{FF2B5EF4-FFF2-40B4-BE49-F238E27FC236}">
                <a16:creationId xmlns:a16="http://schemas.microsoft.com/office/drawing/2014/main" id="{BBAA47DF-5942-E96D-9B0C-A5B9AB606F78}"/>
              </a:ext>
              <a:ext uri="{C183D7F6-B498-43B3-948B-1728B52AA6E4}">
                <adec:decorative xmlns:adec="http://schemas.microsoft.com/office/drawing/2017/decorative" val="0"/>
              </a:ext>
            </a:extLst>
          </p:cNvPr>
          <p:cNvSpPr>
            <a:spLocks noChangeArrowheads="1"/>
          </p:cNvSpPr>
          <p:nvPr/>
        </p:nvSpPr>
        <p:spPr bwMode="auto">
          <a:xfrm>
            <a:off x="366931" y="4359442"/>
            <a:ext cx="8708489" cy="74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3308" rIns="0" bIns="38088" numCol="1" anchor="ctr" anchorCtr="0" compatLnSpc="1">
            <a:prstTxWarp prst="textNoShape">
              <a:avLst/>
            </a:prstTxWarp>
            <a:spAutoFit/>
          </a:bodyPr>
          <a:lstStyle/>
          <a:p>
            <a:pPr algn="l">
              <a:lnSpc>
                <a:spcPct val="120000"/>
              </a:lnSpc>
              <a:spcAft>
                <a:spcPts val="500"/>
              </a:spcAft>
            </a:pPr>
            <a:r>
              <a:rPr lang="en-US" sz="700" dirty="0">
                <a:solidFill>
                  <a:schemeClr val="bg1"/>
                </a:solidFill>
                <a:latin typeface="+mj-lt"/>
                <a:cs typeface="Arial"/>
              </a:rPr>
              <a:t>W</a:t>
            </a:r>
            <a:r>
              <a:rPr lang="en-US" sz="700" dirty="0" bmk="">
                <a:solidFill>
                  <a:schemeClr val="bg1"/>
                </a:solidFill>
                <a:latin typeface="+mj-lt"/>
                <a:cs typeface="Arial"/>
              </a:rPr>
              <a:t>isconsin Sea Grant | October 2025 </a:t>
            </a:r>
            <a:r>
              <a:rPr lang="en-US" sz="700" dirty="0" bmk="_Hlk170222823">
                <a:solidFill>
                  <a:schemeClr val="bg1"/>
                </a:solidFill>
                <a:latin typeface="+mj-lt"/>
                <a:cs typeface="Arial"/>
              </a:rPr>
              <a:t>| Coastal Engineering Education: People, Place and Practice: Lesson 4: Stormwater Management                                         Image used with written permission by JB the Explorer </a:t>
            </a:r>
          </a:p>
          <a:p>
            <a:pPr algn="l">
              <a:lnSpc>
                <a:spcPct val="120000"/>
              </a:lnSpc>
            </a:pPr>
            <a:r>
              <a:rPr lang="en-US" sz="700" dirty="0" bmk="_Hlk170222823">
                <a:solidFill>
                  <a:schemeClr val="bg1"/>
                </a:solidFill>
                <a:latin typeface="+mj-lt"/>
                <a:cs typeface="Arial"/>
              </a:rPr>
              <a:t>T</a:t>
            </a:r>
            <a:r>
              <a:rPr lang="en-US" sz="700" dirty="0" bmk="_Hlk170222823">
                <a:solidFill>
                  <a:schemeClr val="bg1"/>
                </a:solidFill>
                <a:latin typeface="+mj-lt"/>
                <a:ea typeface="Calibri"/>
              </a:rPr>
              <a:t>his curriculum was prepared by Adam </a:t>
            </a:r>
            <a:r>
              <a:rPr lang="en-US" sz="700" dirty="0" err="1" bmk="_Hlk170222823">
                <a:solidFill>
                  <a:schemeClr val="bg1"/>
                </a:solidFill>
                <a:latin typeface="+mj-lt"/>
                <a:ea typeface="Calibri"/>
              </a:rPr>
              <a:t>Bechle</a:t>
            </a:r>
            <a:r>
              <a:rPr lang="en-US" sz="700" dirty="0" bmk="_Hlk170222823">
                <a:solidFill>
                  <a:schemeClr val="bg1"/>
                </a:solidFill>
                <a:latin typeface="+mj-lt"/>
                <a:ea typeface="Calibri"/>
              </a:rPr>
              <a:t>, Ginny Carlton, and Anne Moser under award number NA21NOS4290005 from the Great Lakes Bay Watershed Education and Training (B-WET) program of the National Oceanic and Atmospheric Administration (NOAA), U.S. Department of Commerce. The statements, findings, conclusions and recommendations are those of the author(s) and do not necessarily reflect the views of NOAA or the U.S. Department of Commerce</a:t>
            </a:r>
            <a:r>
              <a:rPr lang="en-US" sz="700" dirty="0" bmk="_Hlk170222823">
                <a:solidFill>
                  <a:schemeClr val="bg1"/>
                </a:solidFill>
                <a:latin typeface="+mj-lt"/>
                <a:ea typeface="Calibri"/>
                <a:cs typeface="Arial"/>
              </a:rPr>
              <a:t>.</a:t>
            </a:r>
            <a:r>
              <a:rPr lang="en-US" altLang="en-US" sz="450" dirty="0">
                <a:solidFill>
                  <a:schemeClr val="bg1"/>
                </a:solidFill>
                <a:latin typeface="+mj-lt"/>
              </a:rPr>
              <a:t> </a:t>
            </a:r>
            <a:endParaRPr lang="en-US" altLang="en-US" sz="1350" dirty="0">
              <a:solidFill>
                <a:schemeClr val="bg1"/>
              </a:solidFill>
              <a:latin typeface="+mj-lt"/>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2" name="Title 1">
            <a:extLst>
              <a:ext uri="{FF2B5EF4-FFF2-40B4-BE49-F238E27FC236}">
                <a16:creationId xmlns:a16="http://schemas.microsoft.com/office/drawing/2014/main" id="{78F9BF93-7DE6-2E5B-7063-B3FAA0999616}"/>
              </a:ext>
            </a:extLst>
          </p:cNvPr>
          <p:cNvSpPr>
            <a:spLocks noGrp="1"/>
          </p:cNvSpPr>
          <p:nvPr>
            <p:ph type="title"/>
          </p:nvPr>
        </p:nvSpPr>
        <p:spPr>
          <a:xfrm>
            <a:off x="381000" y="3323"/>
            <a:ext cx="8001000" cy="800100"/>
          </a:xfrm>
        </p:spPr>
        <p:txBody>
          <a:bodyPr spcFirstLastPara="1" wrap="square" lIns="68569" tIns="34275" rIns="68569" bIns="34275" anchor="ctr" anchorCtr="0">
            <a:normAutofit/>
          </a:bodyPr>
          <a:lstStyle/>
          <a:p>
            <a:r>
              <a:rPr lang="en-US" dirty="0" err="1"/>
              <a:t>Jerstad-Agerholm</a:t>
            </a:r>
            <a:r>
              <a:rPr lang="en-US" dirty="0"/>
              <a:t> Middle School</a:t>
            </a:r>
          </a:p>
        </p:txBody>
      </p:sp>
      <p:pic>
        <p:nvPicPr>
          <p:cNvPr id="97" name="Google Shape;97;p2" descr="Jerstad-Agerholm Middle School building and sign indicating upcoming important dates.&#10;&#10;The sign sits on a bed of stones with &#10;four evergreen shrubs surrounding it.&#10;Besides the school building at the right of the image, a sidewalk leading to the main door and two lawn areas with both full grown and small trees scattered across the lawn are visible."/>
          <p:cNvPicPr preferRelativeResize="0"/>
          <p:nvPr/>
        </p:nvPicPr>
        <p:blipFill>
          <a:blip r:embed="rId3">
            <a:alphaModFix/>
          </a:blip>
          <a:stretch>
            <a:fillRect/>
          </a:stretch>
        </p:blipFill>
        <p:spPr>
          <a:xfrm>
            <a:off x="914400" y="787686"/>
            <a:ext cx="6934200" cy="3985260"/>
          </a:xfrm>
          <a:prstGeom prst="rect">
            <a:avLst/>
          </a:prstGeom>
          <a:noFill/>
          <a:ln>
            <a:noFill/>
          </a:ln>
        </p:spPr>
      </p:pic>
      <p:sp>
        <p:nvSpPr>
          <p:cNvPr id="4" name="TextBox 3">
            <a:extLst>
              <a:ext uri="{FF2B5EF4-FFF2-40B4-BE49-F238E27FC236}">
                <a16:creationId xmlns:a16="http://schemas.microsoft.com/office/drawing/2014/main" id="{56158328-EA21-C6B8-A1AA-252DB71D9FF0}"/>
              </a:ext>
            </a:extLst>
          </p:cNvPr>
          <p:cNvSpPr txBox="1"/>
          <p:nvPr/>
        </p:nvSpPr>
        <p:spPr>
          <a:xfrm>
            <a:off x="934278" y="4355814"/>
            <a:ext cx="2683748" cy="276999"/>
          </a:xfrm>
          <a:prstGeom prst="rect">
            <a:avLst/>
          </a:prstGeom>
          <a:noFill/>
        </p:spPr>
        <p:txBody>
          <a:bodyPr wrap="none" rtlCol="0">
            <a:spAutoFit/>
          </a:bodyPr>
          <a:lstStyle/>
          <a:p>
            <a:r>
              <a:rPr lang="en-US" sz="1200" dirty="0">
                <a:solidFill>
                  <a:schemeClr val="bg1"/>
                </a:solidFill>
              </a:rPr>
              <a:t>Image source: Racine Journal Times</a:t>
            </a:r>
          </a:p>
        </p:txBody>
      </p:sp>
      <p:sp>
        <p:nvSpPr>
          <p:cNvPr id="3" name="Footer Placeholder 2">
            <a:extLst>
              <a:ext uri="{FF2B5EF4-FFF2-40B4-BE49-F238E27FC236}">
                <a16:creationId xmlns:a16="http://schemas.microsoft.com/office/drawing/2014/main" id="{F8A2FAE4-36F7-EFBB-3B07-961C394BA285}"/>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Our Racine Today</a:t>
            </a:r>
            <a:endParaRPr lang="en-US" kern="12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a:extLst>
              <a:ext uri="{FF2B5EF4-FFF2-40B4-BE49-F238E27FC236}">
                <a16:creationId xmlns:a16="http://schemas.microsoft.com/office/drawing/2014/main" id="{F3F0723F-DEEA-AA0B-4E09-146B2B626DFE}"/>
              </a:ext>
            </a:extLst>
          </p:cNvPr>
          <p:cNvSpPr>
            <a:spLocks noGrp="1"/>
          </p:cNvSpPr>
          <p:nvPr>
            <p:ph type="title"/>
          </p:nvPr>
        </p:nvSpPr>
        <p:spPr>
          <a:xfrm>
            <a:off x="371475" y="133350"/>
            <a:ext cx="8001000" cy="800100"/>
          </a:xfrm>
        </p:spPr>
        <p:txBody>
          <a:bodyPr spcFirstLastPara="1" wrap="square" lIns="68569" tIns="34275" rIns="68569" bIns="34275" anchor="ctr" anchorCtr="0">
            <a:normAutofit/>
          </a:bodyPr>
          <a:lstStyle/>
          <a:p>
            <a:r>
              <a:rPr lang="en-US" dirty="0" err="1"/>
              <a:t>Jerstad-Agerholm</a:t>
            </a:r>
            <a:r>
              <a:rPr lang="en-US" dirty="0"/>
              <a:t> Middle School (from Street)</a:t>
            </a:r>
          </a:p>
        </p:txBody>
      </p:sp>
      <p:pic>
        <p:nvPicPr>
          <p:cNvPr id="103" name="Google Shape;103;gcb16014055_0_1" descr="Jerstad-Agerholm Middle School building and sign indicating upcoming important dates:, flag pole, sidewalks and roadway adjacent to building.&#10;&#10;Besides the school building at the right of the image, a sidewalk leading to the main door and two lawn areas with both full grown and small trees scattered across the lawn are visible. &#10;&#10;A sidewalk and street parallel the building. &#10;&#10;What appears to be a metal roof slopes down toward the grassy lawn."/>
          <p:cNvPicPr preferRelativeResize="0">
            <a:picLocks noChangeAspect="1"/>
          </p:cNvPicPr>
          <p:nvPr/>
        </p:nvPicPr>
        <p:blipFill rotWithShape="1">
          <a:blip r:embed="rId3">
            <a:alphaModFix/>
          </a:blip>
          <a:srcRect l="9402" r="10192"/>
          <a:stretch/>
        </p:blipFill>
        <p:spPr>
          <a:xfrm>
            <a:off x="1828800" y="913840"/>
            <a:ext cx="5924140" cy="3999653"/>
          </a:xfrm>
          <a:prstGeom prst="rect">
            <a:avLst/>
          </a:prstGeom>
          <a:noFill/>
          <a:ln>
            <a:noFill/>
          </a:ln>
        </p:spPr>
      </p:pic>
      <p:sp>
        <p:nvSpPr>
          <p:cNvPr id="4" name="TextBox 3">
            <a:extLst>
              <a:ext uri="{FF2B5EF4-FFF2-40B4-BE49-F238E27FC236}">
                <a16:creationId xmlns:a16="http://schemas.microsoft.com/office/drawing/2014/main" id="{20B3E644-2EB9-23A5-3EEB-BDAD98ADA96A}"/>
              </a:ext>
            </a:extLst>
          </p:cNvPr>
          <p:cNvSpPr txBox="1"/>
          <p:nvPr/>
        </p:nvSpPr>
        <p:spPr>
          <a:xfrm>
            <a:off x="304800" y="4095750"/>
            <a:ext cx="1371600" cy="646331"/>
          </a:xfrm>
          <a:prstGeom prst="rect">
            <a:avLst/>
          </a:prstGeom>
          <a:noFill/>
        </p:spPr>
        <p:txBody>
          <a:bodyPr wrap="square" rtlCol="0">
            <a:spAutoFit/>
          </a:bodyPr>
          <a:lstStyle/>
          <a:p>
            <a:r>
              <a:rPr lang="en-US" sz="1200" dirty="0"/>
              <a:t>Image source: Racine Unified School District</a:t>
            </a:r>
          </a:p>
        </p:txBody>
      </p:sp>
      <p:sp>
        <p:nvSpPr>
          <p:cNvPr id="2" name="Footer Placeholder 1">
            <a:extLst>
              <a:ext uri="{FF2B5EF4-FFF2-40B4-BE49-F238E27FC236}">
                <a16:creationId xmlns:a16="http://schemas.microsoft.com/office/drawing/2014/main" id="{4C210B7A-9CD8-2C9E-074D-D2DD8EC24C54}"/>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Our Racine Today</a:t>
            </a:r>
            <a:endParaRPr lang="en-US" kern="1200"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2" name="Title 1">
            <a:extLst>
              <a:ext uri="{FF2B5EF4-FFF2-40B4-BE49-F238E27FC236}">
                <a16:creationId xmlns:a16="http://schemas.microsoft.com/office/drawing/2014/main" id="{8FF628BA-A808-3427-BD5D-40A161482B89}"/>
              </a:ext>
            </a:extLst>
          </p:cNvPr>
          <p:cNvSpPr>
            <a:spLocks noGrp="1"/>
          </p:cNvSpPr>
          <p:nvPr>
            <p:ph type="title"/>
          </p:nvPr>
        </p:nvSpPr>
        <p:spPr>
          <a:xfrm>
            <a:off x="381000" y="130384"/>
            <a:ext cx="8001000" cy="800100"/>
          </a:xfrm>
        </p:spPr>
        <p:txBody>
          <a:bodyPr spcFirstLastPara="1" wrap="square" lIns="68569" tIns="34275" rIns="68569" bIns="34275" anchor="ctr" anchorCtr="0">
            <a:normAutofit/>
          </a:bodyPr>
          <a:lstStyle/>
          <a:p>
            <a:r>
              <a:rPr lang="en-US" dirty="0"/>
              <a:t>Downtown Racine, WI</a:t>
            </a:r>
          </a:p>
        </p:txBody>
      </p:sp>
      <p:pic>
        <p:nvPicPr>
          <p:cNvPr id="109" name="Google Shape;109;p3" descr="Photograph of downtown Racine Wisconsin with Season's Greeting lamp post sign, holiday wreaths, stone buildings and sidewalks lining the paved and stone roadways. Large planters with evergreens are placed along the sidewalks. "/>
          <p:cNvPicPr preferRelativeResize="0"/>
          <p:nvPr/>
        </p:nvPicPr>
        <p:blipFill rotWithShape="1">
          <a:blip r:embed="rId3">
            <a:alphaModFix/>
          </a:blip>
          <a:srcRect/>
          <a:stretch/>
        </p:blipFill>
        <p:spPr>
          <a:xfrm>
            <a:off x="1752600" y="995606"/>
            <a:ext cx="5940006" cy="3870116"/>
          </a:xfrm>
          <a:prstGeom prst="rect">
            <a:avLst/>
          </a:prstGeom>
          <a:noFill/>
          <a:ln>
            <a:noFill/>
          </a:ln>
        </p:spPr>
      </p:pic>
      <p:sp>
        <p:nvSpPr>
          <p:cNvPr id="4" name="TextBox 3">
            <a:extLst>
              <a:ext uri="{FF2B5EF4-FFF2-40B4-BE49-F238E27FC236}">
                <a16:creationId xmlns:a16="http://schemas.microsoft.com/office/drawing/2014/main" id="{C3617757-2E62-946B-11FD-DE4D6E71B017}"/>
              </a:ext>
            </a:extLst>
          </p:cNvPr>
          <p:cNvSpPr txBox="1"/>
          <p:nvPr/>
        </p:nvSpPr>
        <p:spPr>
          <a:xfrm>
            <a:off x="301206" y="4128593"/>
            <a:ext cx="1295400" cy="646331"/>
          </a:xfrm>
          <a:prstGeom prst="rect">
            <a:avLst/>
          </a:prstGeom>
          <a:noFill/>
        </p:spPr>
        <p:txBody>
          <a:bodyPr wrap="square" rtlCol="0">
            <a:spAutoFit/>
          </a:bodyPr>
          <a:lstStyle/>
          <a:p>
            <a:r>
              <a:rPr lang="en-US" sz="1200" dirty="0"/>
              <a:t>Image source: </a:t>
            </a:r>
            <a:r>
              <a:rPr lang="en-US" sz="1200" dirty="0" err="1"/>
              <a:t>UniverCity</a:t>
            </a:r>
            <a:r>
              <a:rPr lang="en-US" sz="1200" dirty="0"/>
              <a:t> Racine County</a:t>
            </a:r>
          </a:p>
        </p:txBody>
      </p:sp>
      <p:sp>
        <p:nvSpPr>
          <p:cNvPr id="3" name="Footer Placeholder 2">
            <a:extLst>
              <a:ext uri="{FF2B5EF4-FFF2-40B4-BE49-F238E27FC236}">
                <a16:creationId xmlns:a16="http://schemas.microsoft.com/office/drawing/2014/main" id="{D8BC91DE-4D0F-C064-0B1E-D1A1C4B0CD41}"/>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Our Racine Today</a:t>
            </a:r>
            <a:endParaRPr lang="en-US" kern="1200"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itle 1">
            <a:extLst>
              <a:ext uri="{FF2B5EF4-FFF2-40B4-BE49-F238E27FC236}">
                <a16:creationId xmlns:a16="http://schemas.microsoft.com/office/drawing/2014/main" id="{6EA3C1D0-C6EA-DBB6-AB57-7D5E9CBBB5C5}"/>
              </a:ext>
            </a:extLst>
          </p:cNvPr>
          <p:cNvSpPr>
            <a:spLocks noGrp="1"/>
          </p:cNvSpPr>
          <p:nvPr>
            <p:ph type="title"/>
          </p:nvPr>
        </p:nvSpPr>
        <p:spPr>
          <a:xfrm>
            <a:off x="381000" y="193586"/>
            <a:ext cx="8001000" cy="800100"/>
          </a:xfrm>
        </p:spPr>
        <p:txBody>
          <a:bodyPr spcFirstLastPara="1" wrap="square" lIns="68569" tIns="34275" rIns="68569" bIns="34275" anchor="ctr" anchorCtr="0">
            <a:normAutofit/>
          </a:bodyPr>
          <a:lstStyle/>
          <a:p>
            <a:r>
              <a:rPr lang="en-US" dirty="0"/>
              <a:t>YMCA Building, Racine, WI</a:t>
            </a:r>
          </a:p>
        </p:txBody>
      </p:sp>
      <p:pic>
        <p:nvPicPr>
          <p:cNvPr id="114" name="Google Shape;114;p5" descr="Young Men's Christian Association (YMCA) building, Racine WI.&#10;&#10;This building is on the National Register of Historic Places."/>
          <p:cNvPicPr preferRelativeResize="0"/>
          <p:nvPr/>
        </p:nvPicPr>
        <p:blipFill rotWithShape="1">
          <a:blip r:embed="rId3">
            <a:alphaModFix/>
          </a:blip>
          <a:srcRect/>
          <a:stretch/>
        </p:blipFill>
        <p:spPr>
          <a:xfrm>
            <a:off x="2057400" y="1143000"/>
            <a:ext cx="5367483" cy="3424093"/>
          </a:xfrm>
          <a:prstGeom prst="rect">
            <a:avLst/>
          </a:prstGeom>
          <a:noFill/>
          <a:ln>
            <a:noFill/>
          </a:ln>
        </p:spPr>
      </p:pic>
      <p:sp>
        <p:nvSpPr>
          <p:cNvPr id="115" name="Google Shape;115;p5"/>
          <p:cNvSpPr txBox="1"/>
          <p:nvPr/>
        </p:nvSpPr>
        <p:spPr>
          <a:xfrm>
            <a:off x="5459846" y="4636368"/>
            <a:ext cx="2611581" cy="457487"/>
          </a:xfrm>
          <a:prstGeom prst="rect">
            <a:avLst/>
          </a:prstGeom>
          <a:noFill/>
          <a:ln>
            <a:noFill/>
          </a:ln>
        </p:spPr>
        <p:txBody>
          <a:bodyPr spcFirstLastPara="1" wrap="square" lIns="68569" tIns="34275" rIns="68569" bIns="34275" anchor="t" anchorCtr="0">
            <a:normAutofit/>
          </a:bodyPr>
          <a:lstStyle/>
          <a:p>
            <a:pPr algn="l" rtl="0"/>
            <a:r>
              <a:rPr lang="en-US" sz="675" i="1" dirty="0">
                <a:solidFill>
                  <a:schemeClr val="dk1"/>
                </a:solidFill>
                <a:latin typeface="Arial"/>
                <a:ea typeface="Arial"/>
                <a:cs typeface="Arial"/>
                <a:sym typeface="Arial"/>
              </a:rPr>
              <a:t>Image: Unknown author is licensed under </a:t>
            </a:r>
            <a:r>
              <a:rPr lang="en-US" sz="675" i="1"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CC BY-SA</a:t>
            </a:r>
            <a:r>
              <a:rPr lang="en-US" sz="675" i="1" dirty="0">
                <a:solidFill>
                  <a:schemeClr val="dk1"/>
                </a:solidFill>
                <a:latin typeface="Arial"/>
                <a:ea typeface="Arial"/>
                <a:cs typeface="Arial"/>
                <a:sym typeface="Arial"/>
              </a:rPr>
              <a:t>.</a:t>
            </a:r>
            <a:endParaRPr sz="675" i="1" dirty="0">
              <a:solidFill>
                <a:schemeClr val="dk1"/>
              </a:solidFill>
              <a:latin typeface="Arial"/>
              <a:ea typeface="Arial"/>
              <a:cs typeface="Arial"/>
              <a:sym typeface="Arial"/>
            </a:endParaRPr>
          </a:p>
        </p:txBody>
      </p:sp>
      <p:sp>
        <p:nvSpPr>
          <p:cNvPr id="3" name="Footer Placeholder 2">
            <a:extLst>
              <a:ext uri="{FF2B5EF4-FFF2-40B4-BE49-F238E27FC236}">
                <a16:creationId xmlns:a16="http://schemas.microsoft.com/office/drawing/2014/main" id="{4DB78C2A-4C74-EA2F-709F-A15D4A88A00B}"/>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Our Racine Today</a:t>
            </a:r>
            <a:endParaRPr lang="en-US" kern="12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2" name="Title 1">
            <a:extLst>
              <a:ext uri="{FF2B5EF4-FFF2-40B4-BE49-F238E27FC236}">
                <a16:creationId xmlns:a16="http://schemas.microsoft.com/office/drawing/2014/main" id="{CAFDF0F4-8ED2-9233-739F-2F87B31749D0}"/>
              </a:ext>
            </a:extLst>
          </p:cNvPr>
          <p:cNvSpPr>
            <a:spLocks noGrp="1"/>
          </p:cNvSpPr>
          <p:nvPr>
            <p:ph type="title"/>
          </p:nvPr>
        </p:nvSpPr>
        <p:spPr>
          <a:xfrm>
            <a:off x="381000" y="152635"/>
            <a:ext cx="8001000" cy="800100"/>
          </a:xfrm>
        </p:spPr>
        <p:txBody>
          <a:bodyPr spcFirstLastPara="1" wrap="square" lIns="68569" tIns="34275" rIns="68569" bIns="34275" anchor="ctr" anchorCtr="0">
            <a:normAutofit/>
          </a:bodyPr>
          <a:lstStyle/>
          <a:p>
            <a:r>
              <a:rPr lang="en-US" dirty="0"/>
              <a:t>Flooding on Both Sides of Bridge</a:t>
            </a:r>
          </a:p>
        </p:txBody>
      </p:sp>
      <p:pic>
        <p:nvPicPr>
          <p:cNvPr id="121" name="Google Shape;121;p6" descr="Photograph of Flooding of the Root River, Racine, WI at the North Horlick Drive bridge from June 9, 2008.&#10;&#10;The floodwaters cover the street, with only roadway at the top of the bridge emerging from the water. Barricades block the bridge. A park shelter in the background has water up to the building's siding."/>
          <p:cNvPicPr preferRelativeResize="0"/>
          <p:nvPr/>
        </p:nvPicPr>
        <p:blipFill rotWithShape="1">
          <a:blip r:embed="rId3">
            <a:alphaModFix/>
          </a:blip>
          <a:srcRect/>
          <a:stretch/>
        </p:blipFill>
        <p:spPr>
          <a:xfrm>
            <a:off x="1905000" y="999766"/>
            <a:ext cx="5600700" cy="3626139"/>
          </a:xfrm>
          <a:prstGeom prst="rect">
            <a:avLst/>
          </a:prstGeom>
          <a:noFill/>
          <a:ln>
            <a:noFill/>
          </a:ln>
        </p:spPr>
      </p:pic>
      <p:sp>
        <p:nvSpPr>
          <p:cNvPr id="5" name="TextBox 4">
            <a:extLst>
              <a:ext uri="{FF2B5EF4-FFF2-40B4-BE49-F238E27FC236}">
                <a16:creationId xmlns:a16="http://schemas.microsoft.com/office/drawing/2014/main" id="{43D17293-3554-22F5-82F4-1A73B065F36D}"/>
              </a:ext>
            </a:extLst>
          </p:cNvPr>
          <p:cNvSpPr txBox="1"/>
          <p:nvPr/>
        </p:nvSpPr>
        <p:spPr>
          <a:xfrm>
            <a:off x="5486400" y="4672936"/>
            <a:ext cx="2743200" cy="19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680" i="1" dirty="0">
                <a:solidFill>
                  <a:schemeClr val="dk1"/>
                </a:solidFill>
                <a:latin typeface="Arial"/>
                <a:cs typeface="Arial"/>
              </a:rPr>
              <a:t>Image: National Weather Service (</a:t>
            </a:r>
            <a:r>
              <a:rPr lang="en-US" sz="680" i="1" dirty="0">
                <a:solidFill>
                  <a:schemeClr val="dk1"/>
                </a:solidFill>
                <a:latin typeface="Arial"/>
                <a:cs typeface="Arial"/>
                <a:hlinkClick r:id="rId4"/>
              </a:rPr>
              <a:t>link</a:t>
            </a:r>
            <a:r>
              <a:rPr lang="en-US" sz="680" i="1" dirty="0">
                <a:solidFill>
                  <a:schemeClr val="dk1"/>
                </a:solidFill>
                <a:latin typeface="Arial"/>
                <a:cs typeface="Arial"/>
              </a:rPr>
              <a:t>).</a:t>
            </a:r>
          </a:p>
        </p:txBody>
      </p:sp>
      <p:sp>
        <p:nvSpPr>
          <p:cNvPr id="3" name="Footer Placeholder 2">
            <a:extLst>
              <a:ext uri="{FF2B5EF4-FFF2-40B4-BE49-F238E27FC236}">
                <a16:creationId xmlns:a16="http://schemas.microsoft.com/office/drawing/2014/main" id="{F52AADF5-6DB8-0E5D-C2A6-9938C64AF300}"/>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Our Racine Today</a:t>
            </a:r>
            <a:endParaRPr lang="en-US" kern="1200"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080303BD-1251-CD12-B6DE-24335D488707}"/>
              </a:ext>
            </a:extLst>
          </p:cNvPr>
          <p:cNvSpPr>
            <a:spLocks noGrp="1"/>
          </p:cNvSpPr>
          <p:nvPr>
            <p:ph type="title"/>
          </p:nvPr>
        </p:nvSpPr>
        <p:spPr>
          <a:xfrm>
            <a:off x="381000" y="209550"/>
            <a:ext cx="8001000" cy="800100"/>
          </a:xfrm>
        </p:spPr>
        <p:txBody>
          <a:bodyPr anchor="ctr"/>
          <a:lstStyle/>
          <a:p>
            <a:r>
              <a:rPr lang="en-US" dirty="0"/>
              <a:t>Root River Flooding</a:t>
            </a:r>
          </a:p>
        </p:txBody>
      </p:sp>
      <p:pic>
        <p:nvPicPr>
          <p:cNvPr id="126" name="Google Shape;126;p4" descr="Photograph of Flooding of the Root River, Racine, WI at the Horlick Dam from June 9, 2008.&#10;&#10;The river water is as high as the tree branches. Powerful currents are visible as white swirling water."/>
          <p:cNvPicPr preferRelativeResize="0"/>
          <p:nvPr/>
        </p:nvPicPr>
        <p:blipFill rotWithShape="1">
          <a:blip r:embed="rId3">
            <a:alphaModFix/>
          </a:blip>
          <a:srcRect/>
          <a:stretch/>
        </p:blipFill>
        <p:spPr>
          <a:xfrm>
            <a:off x="2057400" y="895350"/>
            <a:ext cx="5260879" cy="3867150"/>
          </a:xfrm>
          <a:prstGeom prst="rect">
            <a:avLst/>
          </a:prstGeom>
          <a:noFill/>
          <a:ln>
            <a:noFill/>
          </a:ln>
        </p:spPr>
      </p:pic>
      <p:sp>
        <p:nvSpPr>
          <p:cNvPr id="4" name="TextBox 3">
            <a:extLst>
              <a:ext uri="{FF2B5EF4-FFF2-40B4-BE49-F238E27FC236}">
                <a16:creationId xmlns:a16="http://schemas.microsoft.com/office/drawing/2014/main" id="{435BB9F8-AA36-46C8-4A05-14A80F21E739}"/>
              </a:ext>
            </a:extLst>
          </p:cNvPr>
          <p:cNvSpPr txBox="1"/>
          <p:nvPr/>
        </p:nvSpPr>
        <p:spPr>
          <a:xfrm>
            <a:off x="5561881" y="4660773"/>
            <a:ext cx="2743200" cy="19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680" i="1" dirty="0">
                <a:solidFill>
                  <a:schemeClr val="dk1"/>
                </a:solidFill>
                <a:latin typeface="Arial"/>
                <a:cs typeface="Arial"/>
              </a:rPr>
              <a:t>Image: National Weather Service (</a:t>
            </a:r>
            <a:r>
              <a:rPr lang="en-US" sz="680" i="1" dirty="0">
                <a:solidFill>
                  <a:schemeClr val="dk1"/>
                </a:solidFill>
                <a:latin typeface="Arial"/>
                <a:cs typeface="Arial"/>
                <a:hlinkClick r:id="rId4"/>
              </a:rPr>
              <a:t>link</a:t>
            </a:r>
            <a:r>
              <a:rPr lang="en-US" sz="680" i="1" dirty="0">
                <a:solidFill>
                  <a:schemeClr val="dk1"/>
                </a:solidFill>
                <a:latin typeface="Arial"/>
                <a:cs typeface="Arial"/>
              </a:rPr>
              <a:t>).</a:t>
            </a:r>
          </a:p>
        </p:txBody>
      </p:sp>
      <p:sp>
        <p:nvSpPr>
          <p:cNvPr id="3" name="Footer Placeholder 2">
            <a:extLst>
              <a:ext uri="{FF2B5EF4-FFF2-40B4-BE49-F238E27FC236}">
                <a16:creationId xmlns:a16="http://schemas.microsoft.com/office/drawing/2014/main" id="{3FC074A6-FE9C-8D25-CB3D-7F815C604236}"/>
              </a:ext>
              <a:ext uri="{C183D7F6-B498-43B3-948B-1728B52AA6E4}">
                <adec:decorative xmlns:adec="http://schemas.microsoft.com/office/drawing/2017/decorative" val="1"/>
              </a:ext>
            </a:extLst>
          </p:cNvPr>
          <p:cNvSpPr>
            <a:spLocks noGrp="1"/>
          </p:cNvSpPr>
          <p:nvPr>
            <p:ph type="ftr" sz="quarter" idx="10"/>
          </p:nvPr>
        </p:nvSpPr>
        <p:spPr/>
        <p:txBody>
          <a:bodyPr/>
          <a:lstStyle/>
          <a:p>
            <a:pPr defTabSz="342900" rtl="0"/>
            <a:r>
              <a:rPr lang="en-US" kern="1200">
                <a:solidFill>
                  <a:srgbClr val="FFFFFF"/>
                </a:solidFill>
              </a:rPr>
              <a:t>Stormwater Management - Our Racine Today</a:t>
            </a:r>
            <a:endParaRPr lang="en-US" kern="1200" dirty="0">
              <a:solidFill>
                <a:srgbClr val="FFFFFF"/>
              </a:solidFill>
            </a:endParaRPr>
          </a:p>
        </p:txBody>
      </p:sp>
    </p:spTree>
  </p:cSld>
  <p:clrMapOvr>
    <a:masterClrMapping/>
  </p:clrMapOvr>
</p:sld>
</file>

<file path=ppt/theme/theme1.xml><?xml version="1.0" encoding="utf-8"?>
<a:theme xmlns:a="http://schemas.openxmlformats.org/drawingml/2006/main" name="lesson-2-template">
  <a:themeElements>
    <a:clrScheme name="WISG PPT 0424">
      <a:dk1>
        <a:srgbClr val="202020"/>
      </a:dk1>
      <a:lt1>
        <a:srgbClr val="FFFFFF"/>
      </a:lt1>
      <a:dk2>
        <a:srgbClr val="101010"/>
      </a:dk2>
      <a:lt2>
        <a:srgbClr val="DADFE1"/>
      </a:lt2>
      <a:accent1>
        <a:srgbClr val="F04923"/>
      </a:accent1>
      <a:accent2>
        <a:srgbClr val="555556"/>
      </a:accent2>
      <a:accent3>
        <a:srgbClr val="77787B"/>
      </a:accent3>
      <a:accent4>
        <a:srgbClr val="77787B"/>
      </a:accent4>
      <a:accent5>
        <a:srgbClr val="77787B"/>
      </a:accent5>
      <a:accent6>
        <a:srgbClr val="77787B"/>
      </a:accent6>
      <a:hlink>
        <a:srgbClr val="04597C"/>
      </a:hlink>
      <a:folHlink>
        <a:srgbClr val="0459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02" id="{49C7C3D6-4363-6649-BE77-37CF47A2125C}" vid="{F72CA58B-9125-7047-A8FD-A3F4C41C4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167</TotalTime>
  <Words>575</Words>
  <Application>Microsoft Office PowerPoint</Application>
  <PresentationFormat>On-screen Show (16:9)</PresentationFormat>
  <Paragraphs>50</Paragraphs>
  <Slides>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lesson-2-template</vt:lpstr>
      <vt:lpstr>Our Racine Today</vt:lpstr>
      <vt:lpstr>Jerstad-Agerholm Middle School</vt:lpstr>
      <vt:lpstr>Jerstad-Agerholm Middle School (from Street)</vt:lpstr>
      <vt:lpstr>Downtown Racine, WI</vt:lpstr>
      <vt:lpstr>YMCA Building, Racine, WI</vt:lpstr>
      <vt:lpstr>Flooding on Both Sides of Bridge</vt:lpstr>
      <vt:lpstr>Root River Flooding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Stormwater Management - Slideshow - Our Racine Today</dc:title>
  <dc:creator>Ginny Carlton;WI Sea Grant</dc:creator>
  <cp:lastModifiedBy>Ginny Carlton</cp:lastModifiedBy>
  <cp:revision>78</cp:revision>
  <dcterms:created xsi:type="dcterms:W3CDTF">2024-07-07T17:07:30Z</dcterms:created>
  <dcterms:modified xsi:type="dcterms:W3CDTF">2026-02-13T15:09:30Z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2021-08-09T00:00:00Z</vt:filetime>
  </property>
  <property fmtid="{D5CDD505-2E9C-101B-9397-08002B2CF9AE}" pid="3" name="Creator">
    <vt:lpwstr>Acrobat PDFMaker 21 for PowerPoint</vt:lpwstr>
  </property>
  <property fmtid="{D5CDD505-2E9C-101B-9397-08002B2CF9AE}" pid="4" name="LastSaved">
    <vt:filetime>2024-07-07T00:00:00Z</vt:filetime>
  </property>
  <property fmtid="{D5CDD505-2E9C-101B-9397-08002B2CF9AE}" pid="5" name="Producer">
    <vt:lpwstr>Adobe PDF Library 21.5.92</vt:lpwstr>
  </property>
</Properties>
</file>