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67" r:id="rId1"/>
  </p:sldMasterIdLst>
  <p:notesMasterIdLst>
    <p:notesMasterId r:id="rId10"/>
  </p:notesMasterIdLst>
  <p:sldIdLst>
    <p:sldId id="292" r:id="rId2"/>
    <p:sldId id="256" r:id="rId3"/>
    <p:sldId id="293" r:id="rId4"/>
    <p:sldId id="294" r:id="rId5"/>
    <p:sldId id="295" r:id="rId6"/>
    <p:sldId id="296" r:id="rId7"/>
    <p:sldId id="297" r:id="rId8"/>
    <p:sldId id="298" r:id="rId9"/>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B3021E-E267-383D-AECF-B915DE4217B8}" name="Elizabeth White" initials="EW" userId="DcaNPlbhXZ+wpAOjMvZjmzVvMoNYqq0UMSeBWqmvqgc="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8EBA92-1E51-49F6-A0A1-DB8069934DE8}" v="2" dt="2026-01-21T20:18:15.72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536" autoAdjust="0"/>
  </p:normalViewPr>
  <p:slideViewPr>
    <p:cSldViewPr snapToGrid="0">
      <p:cViewPr varScale="1">
        <p:scale>
          <a:sx n="52" d="100"/>
          <a:sy n="52" d="100"/>
        </p:scale>
        <p:origin x="788" y="4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29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producerjb/4364326087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x.com/ExplorerJB"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nr.wisconsin.gov/sites/default/files/topic/Watersheds/rootPikeMap.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a:t>Image Source: </a:t>
            </a:r>
            <a:r>
              <a:rPr lang="en-US">
                <a:solidFill>
                  <a:srgbClr val="444444"/>
                </a:solidFill>
                <a:hlinkClick r:id="rId3">
                  <a:extLst>
                    <a:ext uri="{A12FA001-AC4F-418D-AE19-62706E023703}">
                      <ahyp:hlinkClr xmlns:ahyp="http://schemas.microsoft.com/office/drawing/2018/hyperlinkcolor" val="tx"/>
                    </a:ext>
                  </a:extLst>
                </a:hlinkClick>
              </a:rPr>
              <a:t>https://www.flickr.com/photos/producerjb/43643260870</a:t>
            </a:r>
            <a:r>
              <a:rPr lang="en-US"/>
              <a:t> Racine Breakwater Lighthouse</a:t>
            </a:r>
            <a:endParaRPr lang="en-US">
              <a:solidFill>
                <a:srgbClr val="444444"/>
              </a:solidFill>
            </a:endParaRPr>
          </a:p>
          <a:p>
            <a:r>
              <a:rPr lang="en-US"/>
              <a:t>JB the Explorer  took this photo of the Racine Breakwater Lighthouse in July of 2017 while at the Racine Harbor.</a:t>
            </a:r>
            <a:endParaRPr lang="en-US">
              <a:solidFill>
                <a:srgbClr val="444444"/>
              </a:solidFill>
            </a:endParaRPr>
          </a:p>
          <a:p>
            <a:r>
              <a:rPr lang="en-US"/>
              <a:t>This lighthouse was first lit in November of 1901.</a:t>
            </a:r>
            <a:endParaRPr lang="en-US">
              <a:solidFill>
                <a:srgbClr val="444444"/>
              </a:solidFill>
            </a:endParaRPr>
          </a:p>
          <a:p>
            <a:r>
              <a:rPr lang="en-US"/>
              <a:t>In the distance, you can see the Wind Point Lighthouse.</a:t>
            </a:r>
            <a:endParaRPr lang="en-US">
              <a:solidFill>
                <a:srgbClr val="444444"/>
              </a:solidFill>
            </a:endParaRPr>
          </a:p>
          <a:p>
            <a:endParaRPr lang="en-US">
              <a:solidFill>
                <a:srgbClr val="444444"/>
              </a:solidFill>
            </a:endParaRPr>
          </a:p>
          <a:p>
            <a:r>
              <a:rPr lang="en-US"/>
              <a:t>Image used with written permission by JB the Explorer as provided via JB's Native Garden@PlantNativeWI</a:t>
            </a:r>
            <a:endParaRPr lang="en-US">
              <a:solidFill>
                <a:srgbClr val="444444"/>
              </a:solidFill>
            </a:endParaRPr>
          </a:p>
          <a:p>
            <a:r>
              <a:rPr lang="en-US"/>
              <a:t>Previously on Twitter and now on X </a:t>
            </a:r>
            <a:r>
              <a:rPr lang="en-US">
                <a:solidFill>
                  <a:srgbClr val="444444"/>
                </a:solidFill>
                <a:hlinkClick r:id="rId4"/>
              </a:rPr>
              <a:t>@ExplorerJB</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Understanding where stormwater goes is especially important during big rain events.</a:t>
            </a:r>
            <a:endParaRPr dirty="0"/>
          </a:p>
          <a:p>
            <a:pPr marL="0" lvl="0" indent="0" algn="l" rtl="0">
              <a:spcBef>
                <a:spcPts val="0"/>
              </a:spcBef>
              <a:spcAft>
                <a:spcPts val="0"/>
              </a:spcAft>
              <a:buNone/>
            </a:pPr>
            <a:r>
              <a:rPr lang="en-US" dirty="0"/>
              <a:t>This intense rainfall event in August 2019 flooded North Beach, Racine, Wisconsin.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Lake Michigan is seen in the background with waves breaking on the beach. There is standing water on the beach and sidewalks.</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Image source: City of Racine</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 big rain event in 2019 shows what type of damage can occur.</a:t>
            </a:r>
          </a:p>
          <a:p>
            <a:pPr marL="0" lvl="0" indent="0" algn="l" rtl="0">
              <a:spcBef>
                <a:spcPts val="0"/>
              </a:spcBef>
              <a:spcAft>
                <a:spcPts val="0"/>
              </a:spcAft>
              <a:buNone/>
            </a:pPr>
            <a:endParaRPr lang="en-US" dirty="0"/>
          </a:p>
          <a:p>
            <a:r>
              <a:rPr lang="en-US" dirty="0"/>
              <a:t>For example,</a:t>
            </a:r>
            <a:r>
              <a:rPr lang="en-US" dirty="0">
                <a:latin typeface="Arial"/>
                <a:cs typeface="Arial"/>
              </a:rPr>
              <a:t> </a:t>
            </a:r>
            <a:r>
              <a:rPr lang="en-US" sz="1200" dirty="0">
                <a:solidFill>
                  <a:schemeClr val="dk1"/>
                </a:solidFill>
                <a:latin typeface="Arial"/>
                <a:cs typeface="Arial"/>
                <a:sym typeface="Arial"/>
              </a:rPr>
              <a:t>there is e</a:t>
            </a:r>
            <a:r>
              <a:rPr lang="en-US" sz="1200" dirty="0">
                <a:solidFill>
                  <a:schemeClr val="dk1"/>
                </a:solidFill>
                <a:latin typeface="Arial"/>
                <a:ea typeface="Arial"/>
                <a:cs typeface="Arial"/>
                <a:sym typeface="Arial"/>
              </a:rPr>
              <a:t>rosion of the sand adjacent to </a:t>
            </a:r>
            <a:r>
              <a:rPr lang="en-US" dirty="0">
                <a:solidFill>
                  <a:schemeClr val="dk1"/>
                </a:solidFill>
                <a:latin typeface="Arial"/>
                <a:ea typeface="Arial"/>
                <a:cs typeface="Arial"/>
                <a:sym typeface="Arial"/>
              </a:rPr>
              <a:t>the North</a:t>
            </a:r>
            <a:r>
              <a:rPr lang="en-US" sz="1200" dirty="0">
                <a:solidFill>
                  <a:schemeClr val="dk1"/>
                </a:solidFill>
                <a:latin typeface="Arial"/>
                <a:ea typeface="Arial"/>
                <a:cs typeface="Arial"/>
                <a:sym typeface="Arial"/>
              </a:rPr>
              <a:t> Beach lifeguard stand after the storm event. Additionally, runoff from the impervious surfaces such as sidewalks creates small waterfalls as it moves over the concrete wall toward the beach.</a:t>
            </a:r>
            <a:endParaRPr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source: City of Racine</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And we see large rain events happening more frequently. Another flooding event at North Beach occurred in April 2020 when more than 3 inches of rain fell in three days.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Images source: Racine Journal Times</a:t>
            </a:r>
            <a:endParaRPr dirty="0"/>
          </a:p>
          <a:p>
            <a:pPr marL="0" lvl="0" indent="0" algn="l" rtl="0">
              <a:spcBef>
                <a:spcPts val="0"/>
              </a:spcBef>
              <a:spcAft>
                <a:spcPts val="0"/>
              </a:spcAft>
              <a:buNone/>
            </a:pPr>
            <a:endParaRPr dirty="0"/>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 let's follow the path of water in our city.</a:t>
            </a:r>
            <a:endParaRPr dirty="0"/>
          </a:p>
          <a:p>
            <a:pPr marL="0" lvl="0" indent="0" algn="l" rtl="0">
              <a:spcBef>
                <a:spcPts val="0"/>
              </a:spcBef>
              <a:spcAft>
                <a:spcPts val="0"/>
              </a:spcAft>
              <a:buNone/>
            </a:pPr>
            <a:r>
              <a:rPr lang="en-US" dirty="0"/>
              <a:t>You can see elevations marked on this online topographic map. What does that mean for the direction water travels? [Water flows downhill]</a:t>
            </a:r>
            <a:endParaRPr dirty="0"/>
          </a:p>
          <a:p>
            <a:pPr marL="0" lvl="0" indent="0" algn="l" rtl="0">
              <a:spcBef>
                <a:spcPts val="0"/>
              </a:spcBef>
              <a:spcAft>
                <a:spcPts val="0"/>
              </a:spcAft>
              <a:buNone/>
            </a:pPr>
            <a:r>
              <a:rPr lang="en-US" dirty="0"/>
              <a:t>The lowest point in the surrounding area is Lake Michigan. So eventually all precipitation in the Racine area will make its way to Lake Michigan.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Image source: Google Maps</a:t>
            </a:r>
            <a:endParaRPr dirty="0"/>
          </a:p>
          <a:p>
            <a:pPr marL="0" lvl="0" indent="0" algn="l" rtl="0">
              <a:spcBef>
                <a:spcPts val="0"/>
              </a:spcBef>
              <a:spcAft>
                <a:spcPts val="0"/>
              </a:spcAft>
              <a:buNone/>
            </a:pPr>
            <a:endParaRPr dirty="0"/>
          </a:p>
        </p:txBody>
      </p:sp>
      <p:sp>
        <p:nvSpPr>
          <p:cNvPr id="123" name="Google Shape;12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this picture, we see a couple of things in the legend. One is OUTFALL, the place where water (a river, drain, or sewer pipe) empties into the sea, a river, or a lake. </a:t>
            </a:r>
            <a:endParaRPr dirty="0"/>
          </a:p>
          <a:p>
            <a:pPr marL="0" lvl="0" indent="0" algn="l" rtl="0">
              <a:spcBef>
                <a:spcPts val="0"/>
              </a:spcBef>
              <a:spcAft>
                <a:spcPts val="0"/>
              </a:spcAft>
              <a:buNone/>
            </a:pPr>
            <a:r>
              <a:rPr lang="en-US" dirty="0"/>
              <a:t>We also see something called STORM STRUCTURE. We are going to talk about that tomorrow but that is a structure that engineers have built to deal with stormwater runoff.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Many of the storm structures and active outfalls occur along the path of the Root River.  Other clusters of storm structures occur in Lockwood Park and between Goold and High Streets at the English Street outfall.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Image source: City of Racine</a:t>
            </a:r>
            <a:endParaRPr dirty="0"/>
          </a:p>
          <a:p>
            <a:pPr marL="0" lvl="0" indent="0" algn="l" rtl="0">
              <a:spcBef>
                <a:spcPts val="0"/>
              </a:spcBef>
              <a:spcAft>
                <a:spcPts val="0"/>
              </a:spcAft>
              <a:buNone/>
            </a:pPr>
            <a:endParaRPr dirty="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 storm sewer outfall at North Beach. This outfall drains stormwater that has been collected in the storm sewer system from the streets nearby.</a:t>
            </a:r>
            <a:endParaRPr dirty="0"/>
          </a:p>
          <a:p>
            <a:pPr marL="0" lvl="0" indent="0" algn="l" rtl="0">
              <a:spcBef>
                <a:spcPts val="0"/>
              </a:spcBef>
              <a:spcAft>
                <a:spcPts val="0"/>
              </a:spcAft>
              <a:buNone/>
            </a:pPr>
            <a:endParaRPr lang="en-US" dirty="0"/>
          </a:p>
          <a:p>
            <a:r>
              <a:rPr lang="en-US" dirty="0"/>
              <a:t>The outfall pipe is a corrugated metal tube whose opening sits on a bed of rocks. Between the bed of rocks and small sandy area there is standing water. Beyond the thin strip of sand lies Lake Michigan. The stormwater will drain into Lake Michigan.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i="1" dirty="0">
                <a:solidFill>
                  <a:schemeClr val="dk1"/>
                </a:solidFill>
                <a:latin typeface="Arial"/>
                <a:ea typeface="Arial"/>
                <a:cs typeface="Arial"/>
                <a:sym typeface="Arial"/>
              </a:rPr>
              <a:t>Image source: Capt. Dennis Carr</a:t>
            </a:r>
            <a:endParaRPr lang="fr-FR" sz="800" dirty="0">
              <a:solidFill>
                <a:schemeClr val="dk1"/>
              </a:solidFill>
              <a:latin typeface="Arial"/>
              <a:ea typeface="Arial"/>
              <a:cs typeface="Arial"/>
              <a:sym typeface="Arial"/>
            </a:endParaRPr>
          </a:p>
          <a:p>
            <a:endParaRPr lang="en-US" dirty="0"/>
          </a:p>
          <a:p>
            <a:endParaRPr lang="en-US" dirty="0"/>
          </a:p>
          <a:p>
            <a:endParaRPr dirty="0"/>
          </a:p>
        </p:txBody>
      </p:sp>
      <p:sp>
        <p:nvSpPr>
          <p:cNvPr id="141" name="Google Shape;14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 the previous two maps are contained in this map. This the Root-Pike Watershed boundary. This shows us how the water that is in the red boundary lines drains into Lake Michigan. The main point is: LOTS of water can enter Lake Michigan during storms and can cause flooding and bring pollutants with it.</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solidFill>
                  <a:schemeClr val="dk1"/>
                </a:solidFill>
                <a:latin typeface="Arial"/>
                <a:ea typeface="Arial"/>
                <a:cs typeface="Arial"/>
                <a:sym typeface="Arial"/>
              </a:rPr>
              <a:t>Image: Wisconsin Department of Natural Resources </a:t>
            </a:r>
            <a:r>
              <a:rPr lang="en-US" sz="800" i="1"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https://dnr.wisconsin.gov/sites/default/files/topic/Watersheds/rootPikeMap.pdf</a:t>
            </a:r>
            <a:endParaRPr lang="en-US" sz="800" dirty="0">
              <a:solidFill>
                <a:schemeClr val="dk1"/>
              </a:solidFill>
              <a:latin typeface="Arial"/>
              <a:ea typeface="Arial"/>
              <a:cs typeface="Arial"/>
              <a:sym typeface="Arial"/>
            </a:endParaRPr>
          </a:p>
          <a:p>
            <a:pPr marL="0" lvl="0" indent="0" algn="l" rtl="0">
              <a:spcBef>
                <a:spcPts val="0"/>
              </a:spcBef>
              <a:spcAft>
                <a:spcPts val="0"/>
              </a:spcAft>
              <a:buNone/>
            </a:pPr>
            <a:endParaRPr dirty="0"/>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4300430"/>
            <a:ext cx="9144000" cy="84307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638917" y="2490201"/>
            <a:ext cx="6250685" cy="526408"/>
          </a:xfrm>
        </p:spPr>
        <p:txBody>
          <a:bodyPr anchor="t">
            <a:noAutofit/>
          </a:bodyPr>
          <a:lstStyle>
            <a:lvl1pPr marL="0" indent="0">
              <a:buNone/>
              <a:defRPr sz="1725">
                <a:solidFill>
                  <a:schemeClr val="tx1">
                    <a:lumMod val="75000"/>
                    <a:lumOff val="25000"/>
                  </a:schemeClr>
                </a:solidFill>
              </a:defRPr>
            </a:lvl1pPr>
          </a:lstStyle>
          <a:p>
            <a:pPr lvl="0"/>
            <a:r>
              <a:rPr lang="en-US"/>
              <a:t>Insert subtitle, date or other important information, not to exceed two lines </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638916" y="679267"/>
            <a:ext cx="6250685" cy="1579928"/>
          </a:xfrm>
        </p:spPr>
        <p:txBody>
          <a:bodyPr rIns="91440">
            <a:normAutofit/>
          </a:bodyPr>
          <a:lstStyle>
            <a:lvl1pPr>
              <a:defRPr sz="315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a:t>Insert slide title in title or sentence case</a:t>
            </a:r>
          </a:p>
        </p:txBody>
      </p:sp>
      <p:sp>
        <p:nvSpPr>
          <p:cNvPr id="4" name="Text Placeholder 2">
            <a:extLst>
              <a:ext uri="{FF2B5EF4-FFF2-40B4-BE49-F238E27FC236}">
                <a16:creationId xmlns:a16="http://schemas.microsoft.com/office/drawing/2014/main" id="{995EAFAB-6182-D22C-B840-5FCAEE17A0E3}"/>
              </a:ext>
            </a:extLst>
          </p:cNvPr>
          <p:cNvSpPr>
            <a:spLocks noGrp="1"/>
          </p:cNvSpPr>
          <p:nvPr>
            <p:ph type="body" sz="quarter" idx="13"/>
          </p:nvPr>
        </p:nvSpPr>
        <p:spPr>
          <a:xfrm>
            <a:off x="638917" y="4465435"/>
            <a:ext cx="7733559" cy="526407"/>
          </a:xfrm>
        </p:spPr>
        <p:txBody>
          <a:bodyPr anchor="b">
            <a:noAutofit/>
          </a:bodyPr>
          <a:lstStyle>
            <a:lvl1pPr marL="0" indent="0">
              <a:buNone/>
              <a:defRPr>
                <a:solidFill>
                  <a:schemeClr val="bg1"/>
                </a:solidFill>
              </a:defRPr>
            </a:lvl1pPr>
          </a:lstStyle>
          <a:p>
            <a:pPr lvl="0">
              <a:lnSpc>
                <a:spcPct val="120000"/>
              </a:lnSpc>
              <a:spcBef>
                <a:spcPts val="0"/>
              </a:spcBef>
              <a:spcAft>
                <a:spcPts val="375"/>
              </a:spcAft>
            </a:pPr>
            <a:r>
              <a:rPr lang="en-US" sz="600" b="0"/>
              <a:t>Click to edit Master text styles</a:t>
            </a:r>
          </a:p>
        </p:txBody>
      </p:sp>
      <p:pic>
        <p:nvPicPr>
          <p:cNvPr id="5" name="Picture 4">
            <a:extLst>
              <a:ext uri="{FF2B5EF4-FFF2-40B4-BE49-F238E27FC236}">
                <a16:creationId xmlns:a16="http://schemas.microsoft.com/office/drawing/2014/main" id="{A0A05B08-FC21-4E3A-3191-CE397DA36DF9}"/>
              </a:ext>
              <a:ext uri="{C183D7F6-B498-43B3-948B-1728B52AA6E4}">
                <adec:decorative xmlns:adec="http://schemas.microsoft.com/office/drawing/2017/decorative" val="1"/>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Marker/>
                    </a14:imgEffect>
                    <a14:imgEffect>
                      <a14:saturation sat="0"/>
                    </a14:imgEffect>
                  </a14:imgLayer>
                </a14:imgProps>
              </a:ext>
            </a:extLst>
          </a:blip>
          <a:stretch>
            <a:fillRect/>
          </a:stretch>
        </p:blipFill>
        <p:spPr>
          <a:xfrm>
            <a:off x="8232787" y="3846104"/>
            <a:ext cx="849881" cy="371823"/>
          </a:xfrm>
          <a:prstGeom prst="rect">
            <a:avLst/>
          </a:prstGeom>
        </p:spPr>
      </p:pic>
      <p:sp>
        <p:nvSpPr>
          <p:cNvPr id="3" name="Rectangle 2">
            <a:extLst>
              <a:ext uri="{FF2B5EF4-FFF2-40B4-BE49-F238E27FC236}">
                <a16:creationId xmlns:a16="http://schemas.microsoft.com/office/drawing/2014/main" id="{8F7597B0-9779-EBBB-CDA9-F2B066DA023E}"/>
              </a:ext>
              <a:ext uri="{C183D7F6-B498-43B3-948B-1728B52AA6E4}">
                <adec:decorative xmlns:adec="http://schemas.microsoft.com/office/drawing/2017/decorative" val="1"/>
              </a:ext>
            </a:extLst>
          </p:cNvPr>
          <p:cNvSpPr/>
          <p:nvPr/>
        </p:nvSpPr>
        <p:spPr>
          <a:xfrm>
            <a:off x="0" y="4300430"/>
            <a:ext cx="9144000" cy="84307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FC38FC05-A3F6-6989-71BB-E73D67BFE716}"/>
              </a:ext>
              <a:ext uri="{C183D7F6-B498-43B3-948B-1728B52AA6E4}">
                <adec:decorative xmlns:adec="http://schemas.microsoft.com/office/drawing/2017/decorative" val="1"/>
              </a:ext>
            </a:extLst>
          </p:cNvPr>
          <p:cNvSpPr/>
          <p:nvPr userDrawn="1"/>
        </p:nvSpPr>
        <p:spPr>
          <a:xfrm>
            <a:off x="0" y="4300430"/>
            <a:ext cx="9144000" cy="84307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64162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B4E5-0FF9-91E9-1712-927E84BA3FA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949FDC7-321A-DBA2-DB1A-F6143EED69D8}"/>
              </a:ext>
            </a:extLst>
          </p:cNvPr>
          <p:cNvSpPr>
            <a:spLocks noGrp="1"/>
          </p:cNvSpPr>
          <p:nvPr>
            <p:ph type="ftr" sz="quarter" idx="10"/>
          </p:nvPr>
        </p:nvSpPr>
        <p:spPr/>
        <p:txBody>
          <a:bodyPr/>
          <a:lstStyle/>
          <a:p>
            <a:pPr defTabSz="342900" rtl="0"/>
            <a:r>
              <a:rPr lang="en-US" kern="1200">
                <a:solidFill>
                  <a:srgbClr val="FFFFFF"/>
                </a:solidFill>
              </a:rPr>
              <a:t>Stormwater Management - Flooding at North Beach</a:t>
            </a:r>
          </a:p>
        </p:txBody>
      </p:sp>
    </p:spTree>
    <p:extLst>
      <p:ext uri="{BB962C8B-B14F-4D97-AF65-F5344CB8AC3E}">
        <p14:creationId xmlns:p14="http://schemas.microsoft.com/office/powerpoint/2010/main" val="4052104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1475" y="342900"/>
            <a:ext cx="8001000" cy="800100"/>
          </a:xfrm>
          <a:prstGeom prst="rect">
            <a:avLst/>
          </a:prstGeom>
        </p:spPr>
        <p:txBody>
          <a:bodyPr vert="horz" lIns="0" tIns="45720" rIns="0" bIns="0" rtlCol="0" anchor="b" anchorCtr="0">
            <a:normAutofit/>
          </a:bodyPr>
          <a:lstStyle/>
          <a:p>
            <a:endParaRPr lang="en-US"/>
          </a:p>
        </p:txBody>
      </p:sp>
      <p:sp>
        <p:nvSpPr>
          <p:cNvPr id="3" name="Text Placeholder 2"/>
          <p:cNvSpPr>
            <a:spLocks noGrp="1"/>
          </p:cNvSpPr>
          <p:nvPr>
            <p:ph type="body" idx="1"/>
          </p:nvPr>
        </p:nvSpPr>
        <p:spPr>
          <a:xfrm>
            <a:off x="1114425" y="1371600"/>
            <a:ext cx="7258050" cy="3343276"/>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0" y="4865722"/>
            <a:ext cx="9144000" cy="290849"/>
          </a:xfrm>
          <a:prstGeom prst="rect">
            <a:avLst/>
          </a:prstGeom>
          <a:solidFill>
            <a:srgbClr val="555556"/>
          </a:solidFill>
          <a:ln>
            <a:noFill/>
          </a:ln>
        </p:spPr>
        <p:txBody>
          <a:bodyPr vert="horz" wrap="square" lIns="91440" tIns="64008" rIns="91440" bIns="64008" rtlCol="0" anchor="ctr">
            <a:spAutoFit/>
          </a:bodyPr>
          <a:lstStyle>
            <a:lvl1pPr algn="l">
              <a:defRPr sz="1050" b="0" i="0">
                <a:solidFill>
                  <a:schemeClr val="bg1"/>
                </a:solidFill>
                <a:latin typeface="+mn-lt"/>
                <a:ea typeface="Red Hat Text" panose="02010303040201060303" pitchFamily="2" charset="0"/>
                <a:cs typeface="Red Hat Text" panose="02010303040201060303" pitchFamily="2" charset="0"/>
              </a:defRPr>
            </a:lvl1pPr>
          </a:lstStyle>
          <a:p>
            <a:pPr defTabSz="342900" rtl="0"/>
            <a:r>
              <a:rPr lang="en-US" kern="1200">
                <a:solidFill>
                  <a:srgbClr val="FFFFFF"/>
                </a:solidFill>
              </a:rPr>
              <a:t>Stormwater Management - Flooding at North Beach</a:t>
            </a:r>
          </a:p>
        </p:txBody>
      </p:sp>
      <p:pic>
        <p:nvPicPr>
          <p:cNvPr id="8" name="Picture 7" descr="University of Wisconsin Sea Grant logo in white text on an orange background">
            <a:extLst>
              <a:ext uri="{FF2B5EF4-FFF2-40B4-BE49-F238E27FC236}">
                <a16:creationId xmlns:a16="http://schemas.microsoft.com/office/drawing/2014/main" id="{0E552B7F-AB27-DB49-8004-05CB28567967}"/>
              </a:ext>
            </a:extLst>
          </p:cNvPr>
          <p:cNvPicPr>
            <a:picLocks noChangeAspect="1"/>
          </p:cNvPicPr>
          <p:nvPr/>
        </p:nvPicPr>
        <p:blipFill>
          <a:blip r:embed="rId4"/>
          <a:srcRect/>
          <a:stretch/>
        </p:blipFill>
        <p:spPr>
          <a:xfrm>
            <a:off x="8091406" y="0"/>
            <a:ext cx="866775" cy="866775"/>
          </a:xfrm>
          <a:prstGeom prst="rect">
            <a:avLst/>
          </a:prstGeom>
        </p:spPr>
      </p:pic>
      <p:pic>
        <p:nvPicPr>
          <p:cNvPr id="4" name="Picture 3" descr="University of Wisconsin Sea Grant logo in white text on an orange background">
            <a:extLst>
              <a:ext uri="{FF2B5EF4-FFF2-40B4-BE49-F238E27FC236}">
                <a16:creationId xmlns:a16="http://schemas.microsoft.com/office/drawing/2014/main" id="{8BF61B63-9D5E-A295-2037-7676A81FAF9D}"/>
              </a:ext>
            </a:extLst>
          </p:cNvPr>
          <p:cNvPicPr>
            <a:picLocks noChangeAspect="1"/>
          </p:cNvPicPr>
          <p:nvPr/>
        </p:nvPicPr>
        <p:blipFill>
          <a:blip r:embed="rId4"/>
          <a:srcRect/>
          <a:stretch/>
        </p:blipFill>
        <p:spPr>
          <a:xfrm>
            <a:off x="8091406" y="0"/>
            <a:ext cx="866775" cy="866775"/>
          </a:xfrm>
          <a:prstGeom prst="rect">
            <a:avLst/>
          </a:prstGeom>
        </p:spPr>
      </p:pic>
      <p:pic>
        <p:nvPicPr>
          <p:cNvPr id="6" name="Picture 5" descr="University of Wisconsin Sea Grant logo in white text on an orange background">
            <a:extLst>
              <a:ext uri="{FF2B5EF4-FFF2-40B4-BE49-F238E27FC236}">
                <a16:creationId xmlns:a16="http://schemas.microsoft.com/office/drawing/2014/main" id="{059C4759-7CB6-C953-4BA6-74A39F29B901}"/>
              </a:ext>
            </a:extLst>
          </p:cNvPr>
          <p:cNvPicPr>
            <a:picLocks noChangeAspect="1"/>
          </p:cNvPicPr>
          <p:nvPr userDrawn="1"/>
        </p:nvPicPr>
        <p:blipFill>
          <a:blip r:embed="rId4"/>
          <a:srcRect/>
          <a:stretch/>
        </p:blipFill>
        <p:spPr>
          <a:xfrm>
            <a:off x="8091406" y="0"/>
            <a:ext cx="866775" cy="866775"/>
          </a:xfrm>
          <a:prstGeom prst="rect">
            <a:avLst/>
          </a:prstGeom>
        </p:spPr>
      </p:pic>
    </p:spTree>
    <p:extLst>
      <p:ext uri="{BB962C8B-B14F-4D97-AF65-F5344CB8AC3E}">
        <p14:creationId xmlns:p14="http://schemas.microsoft.com/office/powerpoint/2010/main" val="3629617803"/>
      </p:ext>
    </p:extLst>
  </p:cSld>
  <p:clrMap bg1="lt1" tx1="dk1" bg2="lt2" tx2="dk2" accent1="accent1" accent2="accent2" accent3="accent3" accent4="accent4" accent5="accent5" accent6="accent6" hlink="hlink" folHlink="folHlink"/>
  <p:sldLayoutIdLst>
    <p:sldLayoutId id="2147483668" r:id="rId1"/>
    <p:sldLayoutId id="2147483669" r:id="rId2"/>
  </p:sldLayoutIdLst>
  <p:hf sldNum="0" hdr="0" dt="0"/>
  <p:txStyles>
    <p:titleStyle>
      <a:lvl1pPr algn="l" defTabSz="685800" rtl="0" eaLnBrk="1" latinLnBrk="0" hangingPunct="1">
        <a:lnSpc>
          <a:spcPct val="90000"/>
        </a:lnSpc>
        <a:spcBef>
          <a:spcPct val="0"/>
        </a:spcBef>
        <a:buNone/>
        <a:defRPr sz="2400" b="1" i="0" kern="1200">
          <a:solidFill>
            <a:schemeClr val="tx1"/>
          </a:solidFill>
          <a:latin typeface="+mj-lt"/>
          <a:ea typeface="Red Hat Display" panose="02010303040201060303" pitchFamily="2" charset="0"/>
          <a:cs typeface="Red Hat Display" panose="02010303040201060303" pitchFamily="2" charset="0"/>
        </a:defRPr>
      </a:lvl1pPr>
    </p:titleStyle>
    <p:bodyStyle>
      <a:lvl1pPr marL="132160" indent="-132160" algn="l" defTabSz="685800" rtl="0" eaLnBrk="1" latinLnBrk="0" hangingPunct="1">
        <a:lnSpc>
          <a:spcPct val="90000"/>
        </a:lnSpc>
        <a:spcBef>
          <a:spcPts val="750"/>
        </a:spcBef>
        <a:buClr>
          <a:schemeClr val="accent1"/>
        </a:buClr>
        <a:buSzPct val="90000"/>
        <a:buFont typeface="Arial" panose="020B0604020202020204" pitchFamily="34" charset="0"/>
        <a:buChar char="•"/>
        <a:tabLst/>
        <a:defRPr sz="1950" b="0" i="0" kern="1200">
          <a:solidFill>
            <a:schemeClr val="tx1"/>
          </a:solidFill>
          <a:latin typeface="+mn-lt"/>
          <a:ea typeface="Red Hat Text" panose="02010303040201060303" pitchFamily="2" charset="0"/>
          <a:cs typeface="Red Hat Text" panose="02010303040201060303" pitchFamily="2" charset="0"/>
        </a:defRPr>
      </a:lvl1pPr>
      <a:lvl2pPr marL="476250" indent="-133350" algn="l" defTabSz="685800" rtl="0" eaLnBrk="1" latinLnBrk="0" hangingPunct="1">
        <a:lnSpc>
          <a:spcPct val="90000"/>
        </a:lnSpc>
        <a:spcBef>
          <a:spcPts val="375"/>
        </a:spcBef>
        <a:buFont typeface="Arial" panose="020B0604020202020204" pitchFamily="34" charset="0"/>
        <a:buChar char="•"/>
        <a:tabLst/>
        <a:defRPr sz="1575" b="0" i="0" kern="1200">
          <a:solidFill>
            <a:schemeClr val="tx1"/>
          </a:solidFill>
          <a:latin typeface="+mn-lt"/>
          <a:ea typeface="Red Hat Text" panose="02010303040201060303" pitchFamily="2" charset="0"/>
          <a:cs typeface="Red Hat Text" panose="02010303040201060303" pitchFamily="2" charset="0"/>
        </a:defRPr>
      </a:lvl2pPr>
      <a:lvl3pPr marL="819150" indent="-133350" algn="l" defTabSz="685800" rtl="0" eaLnBrk="1" latinLnBrk="0" hangingPunct="1">
        <a:lnSpc>
          <a:spcPct val="90000"/>
        </a:lnSpc>
        <a:spcBef>
          <a:spcPts val="375"/>
        </a:spcBef>
        <a:buFont typeface="Arial" panose="020B0604020202020204" pitchFamily="34" charset="0"/>
        <a:buChar char="•"/>
        <a:tabLst/>
        <a:defRPr sz="1500" b="0" i="0" kern="1200">
          <a:solidFill>
            <a:schemeClr val="tx1"/>
          </a:solidFill>
          <a:latin typeface="+mn-lt"/>
          <a:ea typeface="Red Hat Text" panose="02010303040201060303" pitchFamily="2" charset="0"/>
          <a:cs typeface="Red Hat Text" panose="02010303040201060303" pitchFamily="2" charset="0"/>
        </a:defRPr>
      </a:lvl3pPr>
      <a:lvl4pPr marL="1157288" indent="-128588" algn="l" defTabSz="685800" rtl="0" eaLnBrk="1" latinLnBrk="0" hangingPunct="1">
        <a:lnSpc>
          <a:spcPct val="90000"/>
        </a:lnSpc>
        <a:spcBef>
          <a:spcPts val="375"/>
        </a:spcBef>
        <a:buFont typeface="Arial" panose="020B0604020202020204" pitchFamily="34" charset="0"/>
        <a:buChar char="•"/>
        <a:tabLst/>
        <a:defRPr sz="1350" b="0" i="0" kern="1200">
          <a:solidFill>
            <a:schemeClr val="tx1"/>
          </a:solidFill>
          <a:latin typeface="+mn-lt"/>
          <a:ea typeface="Red Hat Text" panose="02010303040201060303" pitchFamily="2" charset="0"/>
          <a:cs typeface="Red Hat Text" panose="02010303040201060303" pitchFamily="2" charset="0"/>
        </a:defRPr>
      </a:lvl4pPr>
      <a:lvl5pPr marL="1501379" indent="-129779" algn="l" defTabSz="685800" rtl="0" eaLnBrk="1" latinLnBrk="0" hangingPunct="1">
        <a:lnSpc>
          <a:spcPct val="90000"/>
        </a:lnSpc>
        <a:spcBef>
          <a:spcPts val="375"/>
        </a:spcBef>
        <a:buFont typeface="Arial" panose="020B0604020202020204" pitchFamily="34" charset="0"/>
        <a:buChar char="•"/>
        <a:tabLst/>
        <a:defRPr sz="1350" b="0" i="0" kern="1200">
          <a:solidFill>
            <a:schemeClr val="tx1"/>
          </a:solidFill>
          <a:latin typeface="+mn-lt"/>
          <a:ea typeface="Red Hat Text" panose="02010303040201060303" pitchFamily="2" charset="0"/>
          <a:cs typeface="Red Hat Text" panose="02010303040201060303"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72">
          <p15:clr>
            <a:srgbClr val="F26B43"/>
          </p15:clr>
        </p15:guide>
        <p15:guide id="14" pos="72">
          <p15:clr>
            <a:srgbClr val="F26B43"/>
          </p15:clr>
        </p15:guide>
        <p15:guide id="15" pos="7608">
          <p15:clr>
            <a:srgbClr val="F26B43"/>
          </p15:clr>
        </p15:guide>
        <p15:guide id="16" pos="312">
          <p15:clr>
            <a:srgbClr val="F26B43"/>
          </p15:clr>
        </p15:guide>
        <p15:guide id="17" pos="7248">
          <p15:clr>
            <a:srgbClr val="F26B43"/>
          </p15:clr>
        </p15:guide>
        <p15:guide id="18" orient="horz" pos="4248">
          <p15:clr>
            <a:srgbClr val="F26B43"/>
          </p15:clr>
        </p15:guide>
        <p15:guide id="19" orient="horz" pos="288">
          <p15:clr>
            <a:srgbClr val="F26B43"/>
          </p15:clr>
        </p15:guide>
        <p15:guide id="20" orient="horz" pos="960">
          <p15:clr>
            <a:srgbClr val="F26B43"/>
          </p15:clr>
        </p15:guide>
        <p15:guide id="21" pos="7032">
          <p15:clr>
            <a:srgbClr val="F26B43"/>
          </p15:clr>
        </p15:guide>
        <p15:guide id="22" pos="936">
          <p15:clr>
            <a:srgbClr val="F26B43"/>
          </p15:clr>
        </p15:guide>
        <p15:guide id="23" orient="horz" pos="1152">
          <p15:clr>
            <a:srgbClr val="F26B43"/>
          </p15:clr>
        </p15:guide>
        <p15:guide id="24"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n-us.topographic-map.com/maps/k446/Racine-Coun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gis.cityofracine.org/RacineGIS/"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dnr.wisconsin.gov/sites/default/files/topic/Watersheds/rootPikeMap.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6F75FAF-AFFC-9EDE-09A6-6155946B7736}"/>
              </a:ext>
            </a:extLst>
          </p:cNvPr>
          <p:cNvSpPr>
            <a:spLocks noGrp="1"/>
          </p:cNvSpPr>
          <p:nvPr>
            <p:ph type="body" sz="quarter" idx="12"/>
          </p:nvPr>
        </p:nvSpPr>
        <p:spPr/>
        <p:txBody>
          <a:bodyPr/>
          <a:lstStyle/>
          <a:p>
            <a:r>
              <a:rPr lang="en-US" sz="1700"/>
              <a:t>Lesson 4 Stormwater Management</a:t>
            </a:r>
            <a:endParaRPr lang="en-US"/>
          </a:p>
        </p:txBody>
      </p:sp>
      <p:sp>
        <p:nvSpPr>
          <p:cNvPr id="3" name="object 3"/>
          <p:cNvSpPr txBox="1">
            <a:spLocks noGrp="1"/>
          </p:cNvSpPr>
          <p:nvPr>
            <p:ph type="title"/>
          </p:nvPr>
        </p:nvSpPr>
        <p:spPr>
          <a:xfrm>
            <a:off x="638916" y="1261993"/>
            <a:ext cx="6250685" cy="770339"/>
          </a:xfrm>
          <a:prstGeom prst="rect">
            <a:avLst/>
          </a:prstGeom>
        </p:spPr>
        <p:txBody>
          <a:bodyPr spcFirstLastPara="1" vert="horz" wrap="square" lIns="0" tIns="9525" rIns="0" bIns="0" rtlCol="0" anchor="ctr" anchorCtr="0">
            <a:spAutoFit/>
          </a:bodyPr>
          <a:lstStyle/>
          <a:p>
            <a:pPr marL="9525">
              <a:spcBef>
                <a:spcPts val="75"/>
              </a:spcBef>
            </a:pPr>
            <a:r>
              <a:rPr lang="en-US" sz="2700">
                <a:solidFill>
                  <a:schemeClr val="tx1"/>
                </a:solidFill>
              </a:rPr>
              <a:t>Flooding at North Beach: When storm water has nowhere to go</a:t>
            </a:r>
            <a:endParaRPr sz="2700" spc="-8">
              <a:solidFill>
                <a:schemeClr val="tx1"/>
              </a:solidFill>
            </a:endParaRPr>
          </a:p>
        </p:txBody>
      </p:sp>
      <p:sp>
        <p:nvSpPr>
          <p:cNvPr id="6" name="TextBox 5">
            <a:extLst>
              <a:ext uri="{FF2B5EF4-FFF2-40B4-BE49-F238E27FC236}">
                <a16:creationId xmlns:a16="http://schemas.microsoft.com/office/drawing/2014/main" id="{2C95DA9F-C996-2626-7829-E085BEF11D23}"/>
              </a:ext>
            </a:extLst>
          </p:cNvPr>
          <p:cNvSpPr txBox="1"/>
          <p:nvPr/>
        </p:nvSpPr>
        <p:spPr>
          <a:xfrm>
            <a:off x="152400" y="4350544"/>
            <a:ext cx="8727281" cy="661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120000"/>
              </a:lnSpc>
              <a:spcAft>
                <a:spcPts val="500"/>
              </a:spcAft>
            </a:pPr>
            <a:r>
              <a:rPr lang="en-US" sz="700">
                <a:solidFill>
                  <a:schemeClr val="bg1"/>
                </a:solidFill>
                <a:latin typeface="Arial"/>
              </a:rPr>
              <a:t>Wisconsin Sea Grant | October 2025 | Coastal Engineering Education: People, Place and Practice: Lesson 4: Stormwater Management                                         Image used with written permission by JB the Explorer </a:t>
            </a:r>
            <a:endParaRPr lang="en-US" sz="700">
              <a:solidFill>
                <a:schemeClr val="bg1"/>
              </a:solidFill>
              <a:latin typeface="Arial"/>
              <a:cs typeface="Arial"/>
            </a:endParaRPr>
          </a:p>
          <a:p>
            <a:pPr algn="l">
              <a:lnSpc>
                <a:spcPct val="120000"/>
              </a:lnSpc>
            </a:pPr>
            <a:r>
              <a:rPr lang="en-US" sz="700">
                <a:solidFill>
                  <a:srgbClr val="FFFFFF"/>
                </a:solidFill>
                <a:latin typeface="Arial"/>
              </a:rPr>
              <a:t>This curriculum was prepared by Adam </a:t>
            </a:r>
            <a:r>
              <a:rPr lang="en-US" sz="700" err="1">
                <a:solidFill>
                  <a:srgbClr val="FFFFFF"/>
                </a:solidFill>
                <a:latin typeface="Arial"/>
              </a:rPr>
              <a:t>Bechle</a:t>
            </a:r>
            <a:r>
              <a:rPr lang="en-US" sz="700">
                <a:solidFill>
                  <a:srgbClr val="FFFFFF"/>
                </a:solidFill>
                <a:latin typeface="Arial"/>
              </a:rPr>
              <a:t>, Ginny Carlton, and Anne Moser under award number NA21NOS4290005 from the Great Lakes Bay Watershed Education and Training (B-WET) program of the National Oceanic and Atmospheric Administration (NOAA), U.S. Department of Commerce. The statements, findings, conclusions and recommendations are those of the author(s) and do not necessarily reflect the views of NOAA or the U.S. Department of Commerce.</a:t>
            </a:r>
            <a:endParaRPr lang="en-US" sz="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371475" y="342900"/>
            <a:ext cx="8001000" cy="858666"/>
          </a:xfrm>
          <a:prstGeom prst="rect">
            <a:avLst/>
          </a:prstGeom>
          <a:noFill/>
          <a:ln>
            <a:noFill/>
            <a:prstDash/>
          </a:ln>
          <a:effectLst/>
        </p:spPr>
        <p:txBody>
          <a:bodyPr rot="0" spcFirstLastPara="1" vertOverflow="overflow" horzOverflow="overflow" vert="horz" wrap="square" lIns="68569" tIns="34275" rIns="68569" bIns="34275" numCol="1" spcCol="0" rtlCol="0" fromWordArt="0" anchor="t" anchorCtr="0" forceAA="0" compatLnSpc="1">
            <a:prstTxWarp prst="textNoShape">
              <a:avLst/>
            </a:prstTxWarp>
            <a:spAutoFit/>
          </a:bodyPr>
          <a:lstStyle/>
          <a:p>
            <a:pPr algn="ctr" defTabSz="685800" rtl="0">
              <a:buClr>
                <a:srgbClr val="000000"/>
              </a:buClr>
              <a:defRPr/>
            </a:pPr>
            <a:r>
              <a:rPr lang="en-US" sz="3300" b="0">
                <a:solidFill>
                  <a:schemeClr val="dk1"/>
                </a:solidFill>
                <a:ea typeface="Arial"/>
                <a:sym typeface="Arial"/>
              </a:rPr>
              <a:t>Flooding at North Beach </a:t>
            </a:r>
          </a:p>
          <a:p>
            <a:pPr algn="ctr" defTabSz="685800" rtl="0">
              <a:buClr>
                <a:srgbClr val="000000"/>
              </a:buClr>
              <a:defRPr/>
            </a:pPr>
            <a:r>
              <a:rPr lang="en-US" sz="2400" b="0">
                <a:solidFill>
                  <a:schemeClr val="accent1"/>
                </a:solidFill>
                <a:ea typeface="Arial"/>
                <a:sym typeface="Arial"/>
              </a:rPr>
              <a:t>when stormwater has nowhere to go...</a:t>
            </a:r>
            <a:endParaRPr lang="en-US" sz="3300" b="0">
              <a:solidFill>
                <a:schemeClr val="accent1"/>
              </a:solidFill>
              <a:ea typeface="Arial"/>
              <a:sym typeface="Arial"/>
            </a:endParaRPr>
          </a:p>
        </p:txBody>
      </p:sp>
      <p:pic>
        <p:nvPicPr>
          <p:cNvPr id="93" name="Google Shape;93;p1" descr="North Beach Racine Wisconsin. &#10;&#10;Lake Michigan is seen in the background with waves breaking on the beach. There is standing water on the beach and sidewalks."/>
          <p:cNvPicPr preferRelativeResize="0"/>
          <p:nvPr/>
        </p:nvPicPr>
        <p:blipFill rotWithShape="1">
          <a:blip r:embed="rId3">
            <a:alphaModFix/>
          </a:blip>
          <a:srcRect/>
          <a:stretch/>
        </p:blipFill>
        <p:spPr>
          <a:xfrm>
            <a:off x="2061685" y="1488126"/>
            <a:ext cx="5234941" cy="2937998"/>
          </a:xfrm>
          <a:prstGeom prst="rect">
            <a:avLst/>
          </a:prstGeom>
          <a:noFill/>
          <a:ln>
            <a:noFill/>
          </a:ln>
        </p:spPr>
      </p:pic>
      <p:sp>
        <p:nvSpPr>
          <p:cNvPr id="92" name="Google Shape;92;p1"/>
          <p:cNvSpPr txBox="1"/>
          <p:nvPr/>
        </p:nvSpPr>
        <p:spPr>
          <a:xfrm>
            <a:off x="2061685" y="4539590"/>
            <a:ext cx="2057400" cy="173094"/>
          </a:xfrm>
          <a:prstGeom prst="rect">
            <a:avLst/>
          </a:prstGeom>
          <a:noFill/>
          <a:ln>
            <a:noFill/>
          </a:ln>
        </p:spPr>
        <p:txBody>
          <a:bodyPr spcFirstLastPara="1" wrap="square" lIns="68569" tIns="34275" rIns="68569" bIns="34275" anchor="t" anchorCtr="0">
            <a:spAutoFit/>
          </a:bodyPr>
          <a:lstStyle/>
          <a:p>
            <a:pPr algn="l" rtl="0"/>
            <a:r>
              <a:rPr lang="en-US" sz="675" i="1" dirty="0">
                <a:solidFill>
                  <a:schemeClr val="dk1"/>
                </a:solidFill>
                <a:latin typeface="Arial"/>
                <a:ea typeface="Arial"/>
                <a:cs typeface="Arial"/>
                <a:sym typeface="Arial"/>
              </a:rPr>
              <a:t>Image source:  City of Racine</a:t>
            </a:r>
            <a:endParaRPr sz="675" dirty="0">
              <a:solidFill>
                <a:schemeClr val="dk1"/>
              </a:solidFill>
              <a:latin typeface="Arial"/>
              <a:ea typeface="Arial"/>
              <a:cs typeface="Arial"/>
              <a:sym typeface="Arial"/>
            </a:endParaRPr>
          </a:p>
        </p:txBody>
      </p:sp>
      <p:sp>
        <p:nvSpPr>
          <p:cNvPr id="3" name="Footer Placeholder 2">
            <a:extLst>
              <a:ext uri="{FF2B5EF4-FFF2-40B4-BE49-F238E27FC236}">
                <a16:creationId xmlns:a16="http://schemas.microsoft.com/office/drawing/2014/main" id="{87787707-0F7E-1A31-21A0-BFD088DC83D1}"/>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Stormwater Management - Flooding at North Beach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
          <p:cNvSpPr txBox="1">
            <a:spLocks noGrp="1"/>
          </p:cNvSpPr>
          <p:nvPr>
            <p:ph type="title"/>
          </p:nvPr>
        </p:nvSpPr>
        <p:spPr>
          <a:xfrm>
            <a:off x="346983" y="102133"/>
            <a:ext cx="8001000" cy="983316"/>
          </a:xfrm>
          <a:prstGeom prst="rect">
            <a:avLst/>
          </a:prstGeom>
          <a:noFill/>
          <a:ln>
            <a:noFill/>
            <a:prstDash/>
          </a:ln>
          <a:effectLst/>
        </p:spPr>
        <p:txBody>
          <a:bodyPr rot="0" spcFirstLastPara="1" vertOverflow="overflow" horzOverflow="overflow" vert="horz" wrap="square" lIns="68569" tIns="34275" rIns="68569" bIns="34275" numCol="1" spcCol="0" rtlCol="0" fromWordArt="0" anchor="t" anchorCtr="0" forceAA="0" compatLnSpc="1">
            <a:prstTxWarp prst="textNoShape">
              <a:avLst/>
            </a:prstTxWarp>
            <a:spAutoFit/>
          </a:bodyPr>
          <a:lstStyle/>
          <a:p>
            <a:pPr algn="ctr" defTabSz="685800" rtl="0">
              <a:buClr>
                <a:srgbClr val="000000"/>
              </a:buClr>
              <a:defRPr/>
            </a:pPr>
            <a:r>
              <a:rPr lang="en-US" sz="3300" b="0" dirty="0">
                <a:solidFill>
                  <a:schemeClr val="accent1"/>
                </a:solidFill>
                <a:ea typeface="Arial"/>
                <a:sym typeface="Arial"/>
              </a:rPr>
              <a:t>Flooding at North Beach</a:t>
            </a:r>
            <a:br>
              <a:rPr lang="en-US" sz="3300" b="0" dirty="0">
                <a:solidFill>
                  <a:srgbClr val="C00000"/>
                </a:solidFill>
                <a:ea typeface="Arial"/>
                <a:sym typeface="Arial"/>
              </a:rPr>
            </a:br>
            <a:r>
              <a:rPr lang="en-US" sz="3300" b="0" dirty="0">
                <a:solidFill>
                  <a:srgbClr val="000000"/>
                </a:solidFill>
                <a:ea typeface="Arial"/>
                <a:sym typeface="Arial"/>
              </a:rPr>
              <a:t>August</a:t>
            </a:r>
            <a:r>
              <a:rPr lang="en-US" sz="3300" b="0" dirty="0">
                <a:solidFill>
                  <a:srgbClr val="C00000"/>
                </a:solidFill>
                <a:ea typeface="Arial"/>
                <a:sym typeface="Arial"/>
              </a:rPr>
              <a:t> </a:t>
            </a:r>
            <a:r>
              <a:rPr lang="en-US" sz="3300" b="0" dirty="0">
                <a:solidFill>
                  <a:srgbClr val="000000"/>
                </a:solidFill>
                <a:ea typeface="Arial"/>
                <a:sym typeface="Arial"/>
              </a:rPr>
              <a:t>2019</a:t>
            </a:r>
          </a:p>
        </p:txBody>
      </p:sp>
      <p:sp>
        <p:nvSpPr>
          <p:cNvPr id="104" name="Google Shape;104;p2"/>
          <p:cNvSpPr txBox="1"/>
          <p:nvPr/>
        </p:nvSpPr>
        <p:spPr>
          <a:xfrm>
            <a:off x="514350" y="4450356"/>
            <a:ext cx="4629150" cy="443168"/>
          </a:xfrm>
          <a:prstGeom prst="rect">
            <a:avLst/>
          </a:prstGeom>
          <a:noFill/>
          <a:ln>
            <a:noFill/>
          </a:ln>
        </p:spPr>
        <p:txBody>
          <a:bodyPr spcFirstLastPara="1" wrap="square" lIns="68569" tIns="34275" rIns="68569" bIns="34275" anchor="t" anchorCtr="0">
            <a:spAutoFit/>
          </a:bodyPr>
          <a:lstStyle/>
          <a:p>
            <a:pPr algn="l" rtl="0">
              <a:lnSpc>
                <a:spcPct val="90000"/>
              </a:lnSpc>
            </a:pPr>
            <a:r>
              <a:rPr lang="en-US" sz="1350" dirty="0">
                <a:solidFill>
                  <a:schemeClr val="dk1"/>
                </a:solidFill>
                <a:latin typeface="Arial"/>
                <a:ea typeface="Arial"/>
                <a:cs typeface="Arial"/>
                <a:sym typeface="Arial"/>
              </a:rPr>
              <a:t>Erosion adjacent to North Beach lifeguard stand after storm event.</a:t>
            </a:r>
            <a:endParaRPr sz="1350" dirty="0">
              <a:solidFill>
                <a:schemeClr val="dk1"/>
              </a:solidFill>
              <a:latin typeface="Arial"/>
              <a:ea typeface="Arial"/>
              <a:cs typeface="Arial"/>
              <a:sym typeface="Arial"/>
            </a:endParaRPr>
          </a:p>
        </p:txBody>
      </p:sp>
      <p:pic>
        <p:nvPicPr>
          <p:cNvPr id="99" name="Google Shape;99;p2" descr="North Beach Racine Wisconsin.&#10;&#10;Life guard stand with life boat on the beach. A large gully created by erosion of the beach is immediately adjacent to the boat and extends out to Lake Michigan. "/>
          <p:cNvPicPr preferRelativeResize="0"/>
          <p:nvPr/>
        </p:nvPicPr>
        <p:blipFill rotWithShape="1">
          <a:blip r:embed="rId3">
            <a:alphaModFix/>
          </a:blip>
          <a:srcRect/>
          <a:stretch/>
        </p:blipFill>
        <p:spPr>
          <a:xfrm>
            <a:off x="556260" y="1223004"/>
            <a:ext cx="4191000" cy="3159053"/>
          </a:xfrm>
          <a:prstGeom prst="rect">
            <a:avLst/>
          </a:prstGeom>
          <a:noFill/>
          <a:ln>
            <a:noFill/>
          </a:ln>
        </p:spPr>
      </p:pic>
      <p:sp>
        <p:nvSpPr>
          <p:cNvPr id="106" name="Google Shape;106;p2">
            <a:extLst>
              <a:ext uri="{C183D7F6-B498-43B3-948B-1728B52AA6E4}">
                <adec:decorative xmlns:adec="http://schemas.microsoft.com/office/drawing/2017/decorative" val="1"/>
              </a:ext>
            </a:extLst>
          </p:cNvPr>
          <p:cNvSpPr/>
          <p:nvPr/>
        </p:nvSpPr>
        <p:spPr>
          <a:xfrm>
            <a:off x="592931" y="2414386"/>
            <a:ext cx="1674495" cy="1417320"/>
          </a:xfrm>
          <a:prstGeom prst="ellipse">
            <a:avLst/>
          </a:prstGeom>
          <a:noFill/>
          <a:ln w="5715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pPr algn="ctr" rtl="0"/>
            <a:endParaRPr sz="1350">
              <a:solidFill>
                <a:schemeClr val="lt1"/>
              </a:solidFill>
              <a:latin typeface="Arial"/>
              <a:ea typeface="Arial"/>
              <a:cs typeface="Arial"/>
              <a:sym typeface="Arial"/>
            </a:endParaRPr>
          </a:p>
        </p:txBody>
      </p:sp>
      <p:sp>
        <p:nvSpPr>
          <p:cNvPr id="103" name="Google Shape;103;p2"/>
          <p:cNvSpPr txBox="1"/>
          <p:nvPr/>
        </p:nvSpPr>
        <p:spPr>
          <a:xfrm>
            <a:off x="5816441" y="3524727"/>
            <a:ext cx="2874645" cy="630142"/>
          </a:xfrm>
          <a:prstGeom prst="rect">
            <a:avLst/>
          </a:prstGeom>
          <a:noFill/>
          <a:ln>
            <a:noFill/>
          </a:ln>
        </p:spPr>
        <p:txBody>
          <a:bodyPr spcFirstLastPara="1" wrap="square" lIns="68569" tIns="34275" rIns="68569" bIns="34275" anchor="t" anchorCtr="0">
            <a:spAutoFit/>
          </a:bodyPr>
          <a:lstStyle/>
          <a:p>
            <a:pPr algn="l" rtl="0">
              <a:lnSpc>
                <a:spcPct val="90000"/>
              </a:lnSpc>
            </a:pPr>
            <a:r>
              <a:rPr lang="en-US" sz="1350">
                <a:solidFill>
                  <a:schemeClr val="dk1"/>
                </a:solidFill>
                <a:latin typeface="Arial"/>
                <a:ea typeface="Arial"/>
                <a:cs typeface="Arial"/>
                <a:sym typeface="Arial"/>
              </a:rPr>
              <a:t>Runoff to North Beach from impervious surfaces to the west during intense rainstorm</a:t>
            </a:r>
            <a:endParaRPr/>
          </a:p>
        </p:txBody>
      </p:sp>
      <p:pic>
        <p:nvPicPr>
          <p:cNvPr id="102" name="Google Shape;102;p2" descr="North Beach Racine Wisconsin.&#10;&#10;An elevated concrete sidewalk with two steps down to the beach. There is standing water on the sidewalk and the beach. A small &quot;waterfall&quot; runs off the impervious surface of the sidewalk and onto the beach. "/>
          <p:cNvPicPr preferRelativeResize="0"/>
          <p:nvPr/>
        </p:nvPicPr>
        <p:blipFill rotWithShape="1">
          <a:blip r:embed="rId4">
            <a:alphaModFix/>
          </a:blip>
          <a:srcRect/>
          <a:stretch/>
        </p:blipFill>
        <p:spPr>
          <a:xfrm>
            <a:off x="5871210" y="1428418"/>
            <a:ext cx="2828925" cy="2134264"/>
          </a:xfrm>
          <a:prstGeom prst="rect">
            <a:avLst/>
          </a:prstGeom>
          <a:noFill/>
          <a:ln>
            <a:noFill/>
          </a:ln>
        </p:spPr>
      </p:pic>
      <p:sp>
        <p:nvSpPr>
          <p:cNvPr id="105" name="Google Shape;105;p2">
            <a:extLst>
              <a:ext uri="{C183D7F6-B498-43B3-948B-1728B52AA6E4}">
                <adec:decorative xmlns:adec="http://schemas.microsoft.com/office/drawing/2017/decorative" val="1"/>
              </a:ext>
            </a:extLst>
          </p:cNvPr>
          <p:cNvSpPr/>
          <p:nvPr/>
        </p:nvSpPr>
        <p:spPr>
          <a:xfrm>
            <a:off x="6662261" y="1930241"/>
            <a:ext cx="1845945" cy="1400175"/>
          </a:xfrm>
          <a:prstGeom prst="ellipse">
            <a:avLst/>
          </a:prstGeom>
          <a:noFill/>
          <a:ln w="57150" cap="flat" cmpd="sng">
            <a:solidFill>
              <a:srgbClr val="C00000"/>
            </a:solidFill>
            <a:prstDash val="solid"/>
            <a:miter lim="800000"/>
            <a:headEnd type="none" w="sm" len="sm"/>
            <a:tailEnd type="none" w="sm" len="sm"/>
          </a:ln>
        </p:spPr>
        <p:txBody>
          <a:bodyPr spcFirstLastPara="1" wrap="square" lIns="68569" tIns="34275" rIns="68569" bIns="34275" anchor="ctr" anchorCtr="0">
            <a:noAutofit/>
          </a:bodyPr>
          <a:lstStyle/>
          <a:p>
            <a:pPr algn="ctr" rtl="0"/>
            <a:endParaRPr sz="1350">
              <a:solidFill>
                <a:schemeClr val="lt1"/>
              </a:solidFill>
              <a:latin typeface="Arial"/>
              <a:ea typeface="Arial"/>
              <a:cs typeface="Arial"/>
              <a:sym typeface="Arial"/>
            </a:endParaRPr>
          </a:p>
        </p:txBody>
      </p:sp>
      <p:sp>
        <p:nvSpPr>
          <p:cNvPr id="107" name="Google Shape;107;p2"/>
          <p:cNvSpPr txBox="1"/>
          <p:nvPr/>
        </p:nvSpPr>
        <p:spPr>
          <a:xfrm>
            <a:off x="3813810" y="4710876"/>
            <a:ext cx="2057400" cy="173094"/>
          </a:xfrm>
          <a:prstGeom prst="rect">
            <a:avLst/>
          </a:prstGeom>
          <a:noFill/>
          <a:ln>
            <a:noFill/>
          </a:ln>
        </p:spPr>
        <p:txBody>
          <a:bodyPr spcFirstLastPara="1" wrap="square" lIns="68569" tIns="34275" rIns="68569" bIns="34275" anchor="t" anchorCtr="0">
            <a:spAutoFit/>
          </a:bodyPr>
          <a:lstStyle/>
          <a:p>
            <a:pPr algn="l" rtl="0"/>
            <a:r>
              <a:rPr lang="en-US" sz="675" i="1">
                <a:solidFill>
                  <a:schemeClr val="dk1"/>
                </a:solidFill>
                <a:latin typeface="Arial"/>
                <a:ea typeface="Arial"/>
                <a:cs typeface="Arial"/>
                <a:sym typeface="Arial"/>
              </a:rPr>
              <a:t>Images City of Racine</a:t>
            </a:r>
            <a:endParaRPr sz="675">
              <a:solidFill>
                <a:schemeClr val="dk1"/>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0B89381F-C46C-7FF5-8E30-2EF64F1F2A05}"/>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dirty="0">
                <a:solidFill>
                  <a:srgbClr val="FFFFFF"/>
                </a:solidFill>
              </a:rPr>
              <a:t>Stormwater Management - Flooding at North Beach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371475" y="342900"/>
            <a:ext cx="8001000" cy="983316"/>
          </a:xfrm>
          <a:prstGeom prst="rect">
            <a:avLst/>
          </a:prstGeom>
          <a:noFill/>
          <a:ln>
            <a:noFill/>
            <a:prstDash/>
          </a:ln>
          <a:effectLst/>
        </p:spPr>
        <p:txBody>
          <a:bodyPr rot="0" spcFirstLastPara="1" vertOverflow="overflow" horzOverflow="overflow" vert="horz" wrap="square" lIns="68569" tIns="34275" rIns="68569" bIns="34275" numCol="1" spcCol="0" rtlCol="0" fromWordArt="0" anchor="t" anchorCtr="0" forceAA="0" compatLnSpc="1">
            <a:prstTxWarp prst="textNoShape">
              <a:avLst/>
            </a:prstTxWarp>
            <a:spAutoFit/>
          </a:bodyPr>
          <a:lstStyle/>
          <a:p>
            <a:pPr algn="ctr" defTabSz="685800" rtl="0">
              <a:buClr>
                <a:srgbClr val="000000"/>
              </a:buClr>
              <a:defRPr/>
            </a:pPr>
            <a:r>
              <a:rPr lang="en-US" sz="3300" b="0">
                <a:solidFill>
                  <a:schemeClr val="accent1"/>
                </a:solidFill>
                <a:ea typeface="Arial"/>
                <a:sym typeface="Arial"/>
              </a:rPr>
              <a:t>And again....Flooding at North Beach </a:t>
            </a:r>
            <a:br>
              <a:rPr lang="en-US" sz="3300" b="0">
                <a:solidFill>
                  <a:srgbClr val="C00000"/>
                </a:solidFill>
                <a:ea typeface="Arial"/>
                <a:sym typeface="Arial"/>
              </a:rPr>
            </a:br>
            <a:r>
              <a:rPr lang="en-US" sz="3300" b="0">
                <a:solidFill>
                  <a:srgbClr val="000000"/>
                </a:solidFill>
                <a:ea typeface="Arial"/>
                <a:sym typeface="Arial"/>
              </a:rPr>
              <a:t>April 2020</a:t>
            </a:r>
          </a:p>
        </p:txBody>
      </p:sp>
      <p:sp>
        <p:nvSpPr>
          <p:cNvPr id="116" name="Google Shape;116;p3"/>
          <p:cNvSpPr txBox="1"/>
          <p:nvPr/>
        </p:nvSpPr>
        <p:spPr>
          <a:xfrm>
            <a:off x="6058378" y="3753327"/>
            <a:ext cx="2438399" cy="443168"/>
          </a:xfrm>
          <a:prstGeom prst="rect">
            <a:avLst/>
          </a:prstGeom>
          <a:noFill/>
          <a:ln>
            <a:noFill/>
          </a:ln>
        </p:spPr>
        <p:txBody>
          <a:bodyPr spcFirstLastPara="1" wrap="square" lIns="68569" tIns="34275" rIns="68569" bIns="34275" anchor="t" anchorCtr="0">
            <a:spAutoFit/>
          </a:bodyPr>
          <a:lstStyle/>
          <a:p>
            <a:pPr algn="l" rtl="0">
              <a:lnSpc>
                <a:spcPct val="90000"/>
              </a:lnSpc>
            </a:pPr>
            <a:r>
              <a:rPr lang="en-US" sz="1350">
                <a:solidFill>
                  <a:schemeClr val="dk1"/>
                </a:solidFill>
                <a:latin typeface="Arial"/>
                <a:ea typeface="Arial"/>
                <a:cs typeface="Arial"/>
                <a:sym typeface="Arial"/>
              </a:rPr>
              <a:t>More than </a:t>
            </a:r>
            <a:r>
              <a:rPr lang="en-US" sz="1350">
                <a:solidFill>
                  <a:srgbClr val="C00000"/>
                </a:solidFill>
                <a:latin typeface="Arial"/>
                <a:ea typeface="Arial"/>
                <a:cs typeface="Arial"/>
                <a:sym typeface="Arial"/>
              </a:rPr>
              <a:t>3 inches</a:t>
            </a:r>
            <a:r>
              <a:rPr lang="en-US" sz="1350">
                <a:solidFill>
                  <a:schemeClr val="dk1"/>
                </a:solidFill>
                <a:latin typeface="Arial"/>
                <a:ea typeface="Arial"/>
                <a:cs typeface="Arial"/>
                <a:sym typeface="Arial"/>
              </a:rPr>
              <a:t> of rain fell in three days.</a:t>
            </a:r>
            <a:endParaRPr sz="1350">
              <a:solidFill>
                <a:schemeClr val="dk1"/>
              </a:solidFill>
              <a:latin typeface="Arial"/>
              <a:ea typeface="Arial"/>
              <a:cs typeface="Arial"/>
              <a:sym typeface="Arial"/>
            </a:endParaRPr>
          </a:p>
        </p:txBody>
      </p:sp>
      <p:pic>
        <p:nvPicPr>
          <p:cNvPr id="117" name="Google Shape;117;p3" descr="North Beach Racine Wisconsin. Lake Michigan in the background, standing water on the beach and lawn areas.  A bulldozer pushes water and reshapes the sand surface to drain water back to the lake. "/>
          <p:cNvPicPr preferRelativeResize="0"/>
          <p:nvPr/>
        </p:nvPicPr>
        <p:blipFill rotWithShape="1">
          <a:blip r:embed="rId3">
            <a:alphaModFix/>
          </a:blip>
          <a:srcRect/>
          <a:stretch/>
        </p:blipFill>
        <p:spPr>
          <a:xfrm>
            <a:off x="782955" y="1956816"/>
            <a:ext cx="4080510" cy="2664333"/>
          </a:xfrm>
          <a:prstGeom prst="rect">
            <a:avLst/>
          </a:prstGeom>
          <a:noFill/>
          <a:ln>
            <a:noFill/>
          </a:ln>
        </p:spPr>
      </p:pic>
      <p:pic>
        <p:nvPicPr>
          <p:cNvPr id="118" name="Google Shape;118;p3" descr="North Beach Racine Wisconsin after more than 3 inches of rain fell in three days.&#10;&#10;The beach can no longer be seen as Lake Michigan now extends over the beach and sidewalk and up to the benches that line the sidewalk. "/>
          <p:cNvPicPr preferRelativeResize="0"/>
          <p:nvPr/>
        </p:nvPicPr>
        <p:blipFill rotWithShape="1">
          <a:blip r:embed="rId4">
            <a:alphaModFix/>
          </a:blip>
          <a:srcRect/>
          <a:stretch/>
        </p:blipFill>
        <p:spPr>
          <a:xfrm>
            <a:off x="6092190" y="1754505"/>
            <a:ext cx="2594610" cy="1943100"/>
          </a:xfrm>
          <a:prstGeom prst="rect">
            <a:avLst/>
          </a:prstGeom>
          <a:noFill/>
          <a:ln>
            <a:noFill/>
          </a:ln>
        </p:spPr>
      </p:pic>
      <p:sp>
        <p:nvSpPr>
          <p:cNvPr id="119" name="Google Shape;119;p3"/>
          <p:cNvSpPr txBox="1"/>
          <p:nvPr/>
        </p:nvSpPr>
        <p:spPr>
          <a:xfrm>
            <a:off x="737235" y="4686301"/>
            <a:ext cx="2057400" cy="173094"/>
          </a:xfrm>
          <a:prstGeom prst="rect">
            <a:avLst/>
          </a:prstGeom>
          <a:noFill/>
          <a:ln>
            <a:noFill/>
          </a:ln>
        </p:spPr>
        <p:txBody>
          <a:bodyPr spcFirstLastPara="1" wrap="square" lIns="68569" tIns="34275" rIns="68569" bIns="34275" anchor="t" anchorCtr="0">
            <a:spAutoFit/>
          </a:bodyPr>
          <a:lstStyle/>
          <a:p>
            <a:pPr algn="l" rtl="0"/>
            <a:r>
              <a:rPr lang="en-US" sz="675" i="1">
                <a:solidFill>
                  <a:schemeClr val="dk1"/>
                </a:solidFill>
                <a:latin typeface="Arial"/>
                <a:ea typeface="Arial"/>
                <a:cs typeface="Arial"/>
                <a:sym typeface="Arial"/>
              </a:rPr>
              <a:t>Images Racine Journal Times</a:t>
            </a:r>
            <a:endParaRPr sz="675">
              <a:solidFill>
                <a:schemeClr val="dk1"/>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B682470C-D84F-3292-3C8D-4DDC3296EEF2}"/>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Stormwater Management - Flooding at North Beach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Title 1">
            <a:extLst>
              <a:ext uri="{FF2B5EF4-FFF2-40B4-BE49-F238E27FC236}">
                <a16:creationId xmlns:a16="http://schemas.microsoft.com/office/drawing/2014/main" id="{4CF903DF-2D2E-6951-2107-B8F4CF31FCF3}"/>
              </a:ext>
            </a:extLst>
          </p:cNvPr>
          <p:cNvSpPr>
            <a:spLocks noGrp="1"/>
          </p:cNvSpPr>
          <p:nvPr>
            <p:ph type="title"/>
          </p:nvPr>
        </p:nvSpPr>
        <p:spPr>
          <a:xfrm>
            <a:off x="371475" y="57150"/>
            <a:ext cx="8001000" cy="800100"/>
          </a:xfrm>
        </p:spPr>
        <p:txBody>
          <a:bodyPr spcFirstLastPara="1" wrap="square" lIns="68569" tIns="34275" rIns="68569" bIns="34275" anchor="b" anchorCtr="0">
            <a:normAutofit/>
          </a:bodyPr>
          <a:lstStyle/>
          <a:p>
            <a:r>
              <a:rPr lang="en-US"/>
              <a:t>View One of How Water Moves: Elevation</a:t>
            </a:r>
            <a:br>
              <a:rPr lang="en-US"/>
            </a:br>
            <a:r>
              <a:rPr lang="en-US"/>
              <a:t>Topographic Map – City of Racine WI</a:t>
            </a:r>
          </a:p>
        </p:txBody>
      </p:sp>
      <p:pic>
        <p:nvPicPr>
          <p:cNvPr id="126" name="Google Shape;126;p4" descr="Topographic map of Racine Wisconsin showing street locations and  elevations.&#10;&#10;Location 1: North Green Bay Road-located at western edge of map 763 feet.&#10;&#10;Location 2: Point where 12th Street crosses the Root River at the large bend in the river (at center of map)-650 feet. &#10;&#10;Location 3: Racine Harbor 579 feet.&#10;&#10;Location 4: Lake Michigan surface 575 feet&#10;&#10;Location 5: Jerstad-Agerholm Middle School 627 feet."/>
          <p:cNvPicPr preferRelativeResize="0"/>
          <p:nvPr/>
        </p:nvPicPr>
        <p:blipFill>
          <a:blip r:embed="rId3">
            <a:alphaModFix/>
          </a:blip>
          <a:stretch>
            <a:fillRect/>
          </a:stretch>
        </p:blipFill>
        <p:spPr>
          <a:xfrm>
            <a:off x="705976" y="971550"/>
            <a:ext cx="8001000" cy="3787107"/>
          </a:xfrm>
          <a:prstGeom prst="rect">
            <a:avLst/>
          </a:prstGeom>
          <a:noFill/>
          <a:ln>
            <a:noFill/>
          </a:ln>
        </p:spPr>
      </p:pic>
      <p:sp>
        <p:nvSpPr>
          <p:cNvPr id="125" name="Google Shape;125;p4"/>
          <p:cNvSpPr txBox="1"/>
          <p:nvPr/>
        </p:nvSpPr>
        <p:spPr>
          <a:xfrm>
            <a:off x="4381238" y="4828519"/>
            <a:ext cx="4640850" cy="207719"/>
          </a:xfrm>
          <a:prstGeom prst="rect">
            <a:avLst/>
          </a:prstGeom>
          <a:noFill/>
          <a:ln>
            <a:noFill/>
          </a:ln>
        </p:spPr>
        <p:txBody>
          <a:bodyPr spcFirstLastPara="1" wrap="square" lIns="68569" tIns="34275" rIns="68569" bIns="34275" anchor="t" anchorCtr="0">
            <a:spAutoFit/>
          </a:bodyPr>
          <a:lstStyle/>
          <a:p>
            <a:pPr algn="l" rtl="0"/>
            <a:r>
              <a:rPr lang="en-US" sz="675" i="1">
                <a:solidFill>
                  <a:schemeClr val="dk1"/>
                </a:solidFill>
                <a:latin typeface="Arial"/>
                <a:ea typeface="Arial"/>
                <a:cs typeface="Arial"/>
                <a:sym typeface="Arial"/>
              </a:rPr>
              <a:t>Image source: </a:t>
            </a:r>
            <a:r>
              <a:rPr lang="en-US" sz="675" i="1"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https://en-us.topographic-map.com/maps/k446/Racine-County/</a:t>
            </a:r>
            <a:r>
              <a:rPr lang="en-US" sz="900">
                <a:solidFill>
                  <a:schemeClr val="dk1"/>
                </a:solidFill>
                <a:latin typeface="Arial"/>
                <a:ea typeface="Arial"/>
                <a:cs typeface="Arial"/>
                <a:sym typeface="Arial"/>
              </a:rPr>
              <a:t> </a:t>
            </a:r>
            <a:endParaRPr/>
          </a:p>
        </p:txBody>
      </p:sp>
      <p:sp>
        <p:nvSpPr>
          <p:cNvPr id="4" name="TextBox 3">
            <a:extLst>
              <a:ext uri="{FF2B5EF4-FFF2-40B4-BE49-F238E27FC236}">
                <a16:creationId xmlns:a16="http://schemas.microsoft.com/office/drawing/2014/main" id="{E3C1B167-FD17-B766-D707-830548A981F3}"/>
              </a:ext>
            </a:extLst>
          </p:cNvPr>
          <p:cNvSpPr txBox="1"/>
          <p:nvPr/>
        </p:nvSpPr>
        <p:spPr>
          <a:xfrm>
            <a:off x="862656" y="4293123"/>
            <a:ext cx="3509319" cy="276999"/>
          </a:xfrm>
          <a:prstGeom prst="rect">
            <a:avLst/>
          </a:prstGeom>
          <a:noFill/>
        </p:spPr>
        <p:txBody>
          <a:bodyPr wrap="square" rtlCol="0">
            <a:spAutoFit/>
          </a:bodyPr>
          <a:lstStyle/>
          <a:p>
            <a:r>
              <a:rPr lang="en-US" sz="1200" dirty="0"/>
              <a:t>Image source: Google Maps</a:t>
            </a:r>
          </a:p>
        </p:txBody>
      </p:sp>
      <p:sp>
        <p:nvSpPr>
          <p:cNvPr id="3" name="Footer Placeholder 2">
            <a:extLst>
              <a:ext uri="{FF2B5EF4-FFF2-40B4-BE49-F238E27FC236}">
                <a16:creationId xmlns:a16="http://schemas.microsoft.com/office/drawing/2014/main" id="{B4AF04AD-0A85-9DE3-5934-2A51DDA90DAA}"/>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Stormwater Management - Flooding at North Beach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2" name="Title 1">
            <a:extLst>
              <a:ext uri="{FF2B5EF4-FFF2-40B4-BE49-F238E27FC236}">
                <a16:creationId xmlns:a16="http://schemas.microsoft.com/office/drawing/2014/main" id="{1C35C398-B009-A9E5-205A-601C3B22DBD9}"/>
              </a:ext>
            </a:extLst>
          </p:cNvPr>
          <p:cNvSpPr>
            <a:spLocks noGrp="1"/>
          </p:cNvSpPr>
          <p:nvPr>
            <p:ph type="title"/>
          </p:nvPr>
        </p:nvSpPr>
        <p:spPr/>
        <p:txBody>
          <a:bodyPr spcFirstLastPara="1" wrap="square" lIns="68569" tIns="34275" rIns="68569" bIns="34275" anchor="b" anchorCtr="0">
            <a:normAutofit fontScale="90000"/>
          </a:bodyPr>
          <a:lstStyle/>
          <a:p>
            <a:r>
              <a:rPr lang="en-US" sz="2400" b="1" i="0" kern="1200">
                <a:solidFill>
                  <a:schemeClr val="tx1"/>
                </a:solidFill>
                <a:effectLst/>
                <a:latin typeface="+mj-lt"/>
                <a:ea typeface="Red Hat Display" panose="02010303040201060303" pitchFamily="2" charset="0"/>
                <a:cs typeface="Red Hat Display" panose="02010303040201060303" pitchFamily="2" charset="0"/>
              </a:rPr>
              <a:t>View Two of How Water Moves: </a:t>
            </a:r>
            <a:br>
              <a:rPr lang="en-US" sz="2400" b="1" i="0" kern="1200">
                <a:solidFill>
                  <a:schemeClr val="tx1"/>
                </a:solidFill>
                <a:effectLst/>
                <a:latin typeface="+mj-lt"/>
                <a:ea typeface="Red Hat Display" panose="02010303040201060303" pitchFamily="2" charset="0"/>
                <a:cs typeface="Red Hat Display" panose="02010303040201060303" pitchFamily="2" charset="0"/>
              </a:rPr>
            </a:br>
            <a:r>
              <a:rPr lang="en-US" sz="2400" b="1" i="0" kern="1200">
                <a:solidFill>
                  <a:schemeClr val="tx1"/>
                </a:solidFill>
                <a:effectLst/>
                <a:latin typeface="+mj-lt"/>
                <a:ea typeface="Red Hat Display" panose="02010303040201060303" pitchFamily="2" charset="0"/>
                <a:cs typeface="Red Hat Display" panose="02010303040201060303" pitchFamily="2" charset="0"/>
              </a:rPr>
              <a:t>Stormwater System</a:t>
            </a:r>
            <a:r>
              <a:rPr lang="en-US" sz="2400" b="1" i="0" kern="1200" baseline="0">
                <a:solidFill>
                  <a:schemeClr val="tx1"/>
                </a:solidFill>
                <a:effectLst/>
                <a:latin typeface="+mj-lt"/>
                <a:ea typeface="Red Hat Display" panose="02010303040201060303" pitchFamily="2" charset="0"/>
                <a:cs typeface="Red Hat Display" panose="02010303040201060303" pitchFamily="2" charset="0"/>
              </a:rPr>
              <a:t> </a:t>
            </a:r>
            <a:r>
              <a:rPr lang="en-US"/>
              <a:t>Map of outfalls and storm structures City of Racine, WI</a:t>
            </a:r>
          </a:p>
        </p:txBody>
      </p:sp>
      <p:pic>
        <p:nvPicPr>
          <p:cNvPr id="132" name="Google Shape;132;p5" descr="Map of the storm structures and outfalls, (both active and nonactive) within the City of Racine, Wisconsin.&#10;&#10;Many of the storm structures and active outfalls occur along the path of the Root River.  Other clusters of storm structures occur in Lockwood Park and between Goold and High Streets at the English Street outfall."/>
          <p:cNvPicPr preferRelativeResize="0"/>
          <p:nvPr/>
        </p:nvPicPr>
        <p:blipFill rotWithShape="1">
          <a:blip r:embed="rId3">
            <a:alphaModFix/>
          </a:blip>
          <a:srcRect/>
          <a:stretch/>
        </p:blipFill>
        <p:spPr>
          <a:xfrm>
            <a:off x="0" y="1143000"/>
            <a:ext cx="6463255" cy="4026682"/>
          </a:xfrm>
          <a:prstGeom prst="rect">
            <a:avLst/>
          </a:prstGeom>
          <a:noFill/>
          <a:ln>
            <a:noFill/>
          </a:ln>
        </p:spPr>
      </p:pic>
      <p:pic>
        <p:nvPicPr>
          <p:cNvPr id="135" name="Google Shape;135;p5" descr="Map legend box indicating that a green pentagon with a dot in the center represents an active outfall. Meanwhile, a red pentagon with a dot in the center represents a non active outfall. "/>
          <p:cNvPicPr preferRelativeResize="0"/>
          <p:nvPr/>
        </p:nvPicPr>
        <p:blipFill rotWithShape="1">
          <a:blip r:embed="rId4">
            <a:alphaModFix/>
          </a:blip>
          <a:srcRect/>
          <a:stretch/>
        </p:blipFill>
        <p:spPr>
          <a:xfrm>
            <a:off x="6834730" y="1143000"/>
            <a:ext cx="1299770" cy="863483"/>
          </a:xfrm>
          <a:prstGeom prst="rect">
            <a:avLst/>
          </a:prstGeom>
          <a:noFill/>
          <a:ln>
            <a:noFill/>
          </a:ln>
        </p:spPr>
      </p:pic>
      <p:pic>
        <p:nvPicPr>
          <p:cNvPr id="134" name="Google Shape;134;p5" descr="Map legend box indicating a green circle with an x through it represents a storm structure."/>
          <p:cNvPicPr preferRelativeResize="0"/>
          <p:nvPr/>
        </p:nvPicPr>
        <p:blipFill rotWithShape="1">
          <a:blip r:embed="rId5">
            <a:alphaModFix/>
          </a:blip>
          <a:srcRect/>
          <a:stretch/>
        </p:blipFill>
        <p:spPr>
          <a:xfrm>
            <a:off x="6834730" y="2257134"/>
            <a:ext cx="1569248" cy="767930"/>
          </a:xfrm>
          <a:prstGeom prst="rect">
            <a:avLst/>
          </a:prstGeom>
          <a:noFill/>
          <a:ln>
            <a:noFill/>
          </a:ln>
        </p:spPr>
      </p:pic>
      <p:sp>
        <p:nvSpPr>
          <p:cNvPr id="133" name="Google Shape;133;p5">
            <a:extLst>
              <a:ext uri="{C183D7F6-B498-43B3-948B-1728B52AA6E4}">
                <adec:decorative xmlns:adec="http://schemas.microsoft.com/office/drawing/2017/decorative" val="1"/>
              </a:ext>
            </a:extLst>
          </p:cNvPr>
          <p:cNvSpPr/>
          <p:nvPr/>
        </p:nvSpPr>
        <p:spPr>
          <a:xfrm rot="-10184752">
            <a:off x="5042359" y="2158818"/>
            <a:ext cx="1001629" cy="182485"/>
          </a:xfrm>
          <a:prstGeom prst="rightArrow">
            <a:avLst>
              <a:gd name="adj1" fmla="val 50000"/>
              <a:gd name="adj2" fmla="val 50000"/>
            </a:avLst>
          </a:prstGeom>
          <a:solidFill>
            <a:srgbClr val="C00000"/>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rtl="0"/>
            <a:endParaRPr sz="1350">
              <a:solidFill>
                <a:schemeClr val="lt1"/>
              </a:solidFill>
              <a:latin typeface="Arial"/>
              <a:ea typeface="Arial"/>
              <a:cs typeface="Arial"/>
              <a:sym typeface="Arial"/>
            </a:endParaRPr>
          </a:p>
        </p:txBody>
      </p:sp>
      <p:sp>
        <p:nvSpPr>
          <p:cNvPr id="136" name="Google Shape;136;p5">
            <a:extLst>
              <a:ext uri="{C183D7F6-B498-43B3-948B-1728B52AA6E4}">
                <adec:decorative xmlns:adec="http://schemas.microsoft.com/office/drawing/2017/decorative" val="1"/>
              </a:ext>
            </a:extLst>
          </p:cNvPr>
          <p:cNvSpPr/>
          <p:nvPr/>
        </p:nvSpPr>
        <p:spPr>
          <a:xfrm rot="-10184752">
            <a:off x="5042360" y="2802199"/>
            <a:ext cx="1001629" cy="182485"/>
          </a:xfrm>
          <a:prstGeom prst="rightArrow">
            <a:avLst>
              <a:gd name="adj1" fmla="val 50000"/>
              <a:gd name="adj2" fmla="val 50000"/>
            </a:avLst>
          </a:prstGeom>
          <a:solidFill>
            <a:srgbClr val="C00000"/>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rtl="0"/>
            <a:endParaRPr sz="1350">
              <a:solidFill>
                <a:schemeClr val="lt1"/>
              </a:solidFill>
              <a:latin typeface="Arial"/>
              <a:ea typeface="Arial"/>
              <a:cs typeface="Arial"/>
              <a:sym typeface="Arial"/>
            </a:endParaRPr>
          </a:p>
        </p:txBody>
      </p:sp>
      <p:sp>
        <p:nvSpPr>
          <p:cNvPr id="137" name="Google Shape;137;p5"/>
          <p:cNvSpPr txBox="1"/>
          <p:nvPr/>
        </p:nvSpPr>
        <p:spPr>
          <a:xfrm>
            <a:off x="6794690" y="4200848"/>
            <a:ext cx="1379849" cy="484718"/>
          </a:xfrm>
          <a:prstGeom prst="rect">
            <a:avLst/>
          </a:prstGeom>
          <a:noFill/>
          <a:ln>
            <a:noFill/>
          </a:ln>
        </p:spPr>
        <p:txBody>
          <a:bodyPr spcFirstLastPara="1" wrap="square" lIns="68569" tIns="34275" rIns="68569" bIns="34275" anchor="t" anchorCtr="0">
            <a:spAutoFit/>
          </a:bodyPr>
          <a:lstStyle/>
          <a:p>
            <a:pPr algn="l" rtl="0"/>
            <a:r>
              <a:rPr lang="en-US" sz="675" i="1">
                <a:solidFill>
                  <a:schemeClr val="dk1"/>
                </a:solidFill>
                <a:latin typeface="Arial"/>
                <a:ea typeface="Arial"/>
                <a:cs typeface="Arial"/>
                <a:sym typeface="Arial"/>
              </a:rPr>
              <a:t>Image: City of Racine Geographic Information System </a:t>
            </a:r>
            <a:r>
              <a:rPr lang="en-US" sz="675" i="1" u="sng">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https://gis.cityofracine.org/RacineGIS/</a:t>
            </a:r>
            <a:endParaRPr sz="675">
              <a:solidFill>
                <a:schemeClr val="dk1"/>
              </a:solidFill>
              <a:latin typeface="Arial"/>
              <a:ea typeface="Arial"/>
              <a:cs typeface="Arial"/>
              <a:sym typeface="Arial"/>
            </a:endParaRPr>
          </a:p>
        </p:txBody>
      </p:sp>
      <p:sp>
        <p:nvSpPr>
          <p:cNvPr id="3" name="Footer Placeholder 2">
            <a:extLst>
              <a:ext uri="{FF2B5EF4-FFF2-40B4-BE49-F238E27FC236}">
                <a16:creationId xmlns:a16="http://schemas.microsoft.com/office/drawing/2014/main" id="{E08B82A1-21D4-C060-3829-CC72E23A804B}"/>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Stormwater Management - Flooding at North Beach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 name="Title 1">
            <a:extLst>
              <a:ext uri="{FF2B5EF4-FFF2-40B4-BE49-F238E27FC236}">
                <a16:creationId xmlns:a16="http://schemas.microsoft.com/office/drawing/2014/main" id="{D744ED2D-AD9D-A966-9397-A4F96A40ABF3}"/>
              </a:ext>
            </a:extLst>
          </p:cNvPr>
          <p:cNvSpPr>
            <a:spLocks noGrp="1"/>
          </p:cNvSpPr>
          <p:nvPr>
            <p:ph type="title"/>
          </p:nvPr>
        </p:nvSpPr>
        <p:spPr/>
        <p:txBody>
          <a:bodyPr spcFirstLastPara="1" wrap="square" lIns="68569" tIns="34275" rIns="68569" bIns="34275" anchor="b" anchorCtr="0">
            <a:normAutofit/>
          </a:bodyPr>
          <a:lstStyle/>
          <a:p>
            <a:r>
              <a:rPr lang="en-US"/>
              <a:t>Storm sewer outfall at North Beach, Racine, WI</a:t>
            </a:r>
          </a:p>
        </p:txBody>
      </p:sp>
      <p:pic>
        <p:nvPicPr>
          <p:cNvPr id="143" name="Google Shape;143;p6" descr="A storm sewer outfall at North Beach Racine Wisconsin. The outfall pipe is a corrugated metal tube whose opening sits on a bed a rocks. Between the bed of rocks and small sandy area there is a standing water. Beyond the thin strip of sand lies Lake Michigan.&#10;&#10;The background of the photograph consists of a sandy beach/dune area, sidewalks, grass lawn, city streets and houses."/>
          <p:cNvPicPr preferRelativeResize="0"/>
          <p:nvPr/>
        </p:nvPicPr>
        <p:blipFill rotWithShape="1">
          <a:blip r:embed="rId3">
            <a:alphaModFix/>
          </a:blip>
          <a:srcRect t="6757" r="13858" b="7143"/>
          <a:stretch/>
        </p:blipFill>
        <p:spPr>
          <a:xfrm>
            <a:off x="1523999" y="1276350"/>
            <a:ext cx="6292011" cy="3609740"/>
          </a:xfrm>
          <a:prstGeom prst="rect">
            <a:avLst/>
          </a:prstGeom>
          <a:noFill/>
          <a:ln>
            <a:noFill/>
          </a:ln>
        </p:spPr>
      </p:pic>
      <p:sp>
        <p:nvSpPr>
          <p:cNvPr id="144" name="Google Shape;144;p6">
            <a:extLst>
              <a:ext uri="{C183D7F6-B498-43B3-948B-1728B52AA6E4}">
                <adec:decorative xmlns:adec="http://schemas.microsoft.com/office/drawing/2017/decorative" val="1"/>
              </a:ext>
            </a:extLst>
          </p:cNvPr>
          <p:cNvSpPr/>
          <p:nvPr/>
        </p:nvSpPr>
        <p:spPr>
          <a:xfrm>
            <a:off x="3452217" y="2425303"/>
            <a:ext cx="1607343" cy="1607343"/>
          </a:xfrm>
          <a:prstGeom prst="ellipse">
            <a:avLst/>
          </a:prstGeom>
          <a:noFill/>
          <a:ln w="5715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rtl="0"/>
            <a:endParaRPr sz="1350">
              <a:solidFill>
                <a:schemeClr val="lt1"/>
              </a:solidFill>
              <a:latin typeface="Arial"/>
              <a:ea typeface="Arial"/>
              <a:cs typeface="Arial"/>
              <a:sym typeface="Arial"/>
            </a:endParaRPr>
          </a:p>
        </p:txBody>
      </p:sp>
      <p:sp>
        <p:nvSpPr>
          <p:cNvPr id="145" name="Google Shape;145;p6"/>
          <p:cNvSpPr txBox="1"/>
          <p:nvPr/>
        </p:nvSpPr>
        <p:spPr>
          <a:xfrm>
            <a:off x="97154" y="4508694"/>
            <a:ext cx="2057400" cy="173094"/>
          </a:xfrm>
          <a:prstGeom prst="rect">
            <a:avLst/>
          </a:prstGeom>
          <a:noFill/>
          <a:ln>
            <a:noFill/>
          </a:ln>
        </p:spPr>
        <p:txBody>
          <a:bodyPr spcFirstLastPara="1" wrap="square" lIns="68569" tIns="34275" rIns="68569" bIns="34275" anchor="t" anchorCtr="0">
            <a:spAutoFit/>
          </a:bodyPr>
          <a:lstStyle/>
          <a:p>
            <a:pPr algn="l" rtl="0"/>
            <a:r>
              <a:rPr lang="en-US" sz="675" i="1" dirty="0">
                <a:solidFill>
                  <a:schemeClr val="dk1"/>
                </a:solidFill>
                <a:latin typeface="Arial"/>
                <a:ea typeface="Arial"/>
                <a:cs typeface="Arial"/>
                <a:sym typeface="Arial"/>
              </a:rPr>
              <a:t>Image source: Capt. Dennis Carr</a:t>
            </a:r>
            <a:endParaRPr sz="675" dirty="0">
              <a:solidFill>
                <a:schemeClr val="dk1"/>
              </a:solidFill>
              <a:latin typeface="Arial"/>
              <a:ea typeface="Arial"/>
              <a:cs typeface="Arial"/>
              <a:sym typeface="Arial"/>
            </a:endParaRPr>
          </a:p>
        </p:txBody>
      </p:sp>
      <p:sp>
        <p:nvSpPr>
          <p:cNvPr id="3" name="Footer Placeholder 2">
            <a:extLst>
              <a:ext uri="{FF2B5EF4-FFF2-40B4-BE49-F238E27FC236}">
                <a16:creationId xmlns:a16="http://schemas.microsoft.com/office/drawing/2014/main" id="{87CEA03F-E92A-BF3E-64A8-1338EB692F7E}"/>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Stormwater Management - Flooding at North Beach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4" name="Title 3">
            <a:extLst>
              <a:ext uri="{FF2B5EF4-FFF2-40B4-BE49-F238E27FC236}">
                <a16:creationId xmlns:a16="http://schemas.microsoft.com/office/drawing/2014/main" id="{34923093-BC20-05AB-8709-04437721DAC7}"/>
              </a:ext>
            </a:extLst>
          </p:cNvPr>
          <p:cNvSpPr>
            <a:spLocks noGrp="1"/>
          </p:cNvSpPr>
          <p:nvPr>
            <p:ph type="title"/>
          </p:nvPr>
        </p:nvSpPr>
        <p:spPr>
          <a:xfrm>
            <a:off x="1219199" y="342900"/>
            <a:ext cx="6781801" cy="800100"/>
          </a:xfrm>
        </p:spPr>
        <p:txBody>
          <a:bodyPr spcFirstLastPara="1" wrap="square" lIns="68569" tIns="34275" rIns="68569" bIns="34275" anchor="b" anchorCtr="0">
            <a:normAutofit fontScale="90000"/>
          </a:bodyPr>
          <a:lstStyle/>
          <a:p>
            <a:r>
              <a:rPr lang="en-US" sz="2400" b="1" i="0" kern="1200">
                <a:solidFill>
                  <a:schemeClr val="tx1"/>
                </a:solidFill>
                <a:effectLst/>
                <a:latin typeface="+mj-lt"/>
                <a:ea typeface="Red Hat Display" panose="02010303040201060303" pitchFamily="2" charset="0"/>
                <a:cs typeface="Red Hat Display" panose="02010303040201060303" pitchFamily="2" charset="0"/>
              </a:rPr>
              <a:t>View Three of How Water Moves: </a:t>
            </a:r>
            <a:br>
              <a:rPr lang="en-US" sz="2400" b="1" i="0" kern="1200">
                <a:solidFill>
                  <a:schemeClr val="tx1"/>
                </a:solidFill>
                <a:effectLst/>
                <a:latin typeface="+mj-lt"/>
                <a:ea typeface="Red Hat Display" panose="02010303040201060303" pitchFamily="2" charset="0"/>
                <a:cs typeface="Red Hat Display" panose="02010303040201060303" pitchFamily="2" charset="0"/>
              </a:rPr>
            </a:br>
            <a:r>
              <a:rPr lang="en-US" sz="2400" b="1" i="0" kern="1200">
                <a:solidFill>
                  <a:schemeClr val="tx1"/>
                </a:solidFill>
                <a:effectLst/>
                <a:latin typeface="+mj-lt"/>
                <a:ea typeface="Red Hat Display" panose="02010303040201060303" pitchFamily="2" charset="0"/>
                <a:cs typeface="Red Hat Display" panose="02010303040201060303" pitchFamily="2" charset="0"/>
              </a:rPr>
              <a:t>Through a Watershed </a:t>
            </a:r>
            <a:r>
              <a:rPr lang="en-US"/>
              <a:t>Root-Pike Watershed boundary</a:t>
            </a:r>
          </a:p>
        </p:txBody>
      </p:sp>
      <p:pic>
        <p:nvPicPr>
          <p:cNvPr id="151" name="Google Shape;151;p7" descr="Map of the Root-Pike Watershed boundary.  The watershed includes the southern portion of Milwaukee County, most of the eastern half of Racine County and the eastern quarter of Kenosha County. A portion of the watershed also extends into Waukesha County. &#10;&#10;Some of the communities within this watershed are: West Allis, New Berlin, Greenfield, Hales Corners, Greendale, Milwaukee, Muskego, Franklin, South Milwaukee, Oak Creek, Union Grove, Sturtevant, Racine, Elmwood Park, Kenosha, and Pleasant Prairie. "/>
          <p:cNvPicPr preferRelativeResize="0"/>
          <p:nvPr/>
        </p:nvPicPr>
        <p:blipFill rotWithShape="1">
          <a:blip r:embed="rId3">
            <a:alphaModFix/>
          </a:blip>
          <a:srcRect/>
          <a:stretch/>
        </p:blipFill>
        <p:spPr>
          <a:xfrm>
            <a:off x="1143000" y="-68361"/>
            <a:ext cx="6980566" cy="5211861"/>
          </a:xfrm>
          <a:prstGeom prst="rect">
            <a:avLst/>
          </a:prstGeom>
          <a:noFill/>
          <a:ln>
            <a:noFill/>
          </a:ln>
        </p:spPr>
      </p:pic>
      <p:pic>
        <p:nvPicPr>
          <p:cNvPr id="153" name="Google Shape;153;p7" descr=" Map legend box indicating a green circle with an x through it represents a storm structure."/>
          <p:cNvPicPr preferRelativeResize="0"/>
          <p:nvPr/>
        </p:nvPicPr>
        <p:blipFill rotWithShape="1">
          <a:blip r:embed="rId4">
            <a:alphaModFix/>
          </a:blip>
          <a:srcRect/>
          <a:stretch/>
        </p:blipFill>
        <p:spPr>
          <a:xfrm>
            <a:off x="4957583" y="2730719"/>
            <a:ext cx="1019645" cy="498392"/>
          </a:xfrm>
          <a:prstGeom prst="rect">
            <a:avLst/>
          </a:prstGeom>
          <a:noFill/>
          <a:ln>
            <a:noFill/>
          </a:ln>
        </p:spPr>
      </p:pic>
      <p:pic>
        <p:nvPicPr>
          <p:cNvPr id="152" name="Google Shape;152;p7" descr="Map legend box indicating that a green pentagon with a dot in the center represents an active outfall. Meanwhile, a red pentagon with a dot in the center represents a non active outfall. "/>
          <p:cNvPicPr preferRelativeResize="0"/>
          <p:nvPr/>
        </p:nvPicPr>
        <p:blipFill rotWithShape="1">
          <a:blip r:embed="rId5">
            <a:alphaModFix/>
          </a:blip>
          <a:srcRect/>
          <a:stretch/>
        </p:blipFill>
        <p:spPr>
          <a:xfrm>
            <a:off x="5108773" y="1805068"/>
            <a:ext cx="823031" cy="548687"/>
          </a:xfrm>
          <a:prstGeom prst="rect">
            <a:avLst/>
          </a:prstGeom>
          <a:noFill/>
          <a:ln>
            <a:noFill/>
          </a:ln>
        </p:spPr>
      </p:pic>
      <p:pic>
        <p:nvPicPr>
          <p:cNvPr id="154" name="Google Shape;154;p7">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4931452" y="2276686"/>
            <a:ext cx="1003206" cy="376202"/>
          </a:xfrm>
          <a:prstGeom prst="rect">
            <a:avLst/>
          </a:prstGeom>
          <a:noFill/>
          <a:ln>
            <a:noFill/>
          </a:ln>
        </p:spPr>
      </p:pic>
      <p:pic>
        <p:nvPicPr>
          <p:cNvPr id="155" name="Google Shape;155;p7">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rot="1170512">
            <a:off x="4918279" y="2462221"/>
            <a:ext cx="1024217" cy="384081"/>
          </a:xfrm>
          <a:prstGeom prst="rect">
            <a:avLst/>
          </a:prstGeom>
          <a:noFill/>
          <a:ln>
            <a:noFill/>
          </a:ln>
        </p:spPr>
      </p:pic>
      <p:sp>
        <p:nvSpPr>
          <p:cNvPr id="156" name="Google Shape;156;p7"/>
          <p:cNvSpPr txBox="1"/>
          <p:nvPr/>
        </p:nvSpPr>
        <p:spPr>
          <a:xfrm>
            <a:off x="67166" y="4203176"/>
            <a:ext cx="1002777" cy="900216"/>
          </a:xfrm>
          <a:prstGeom prst="rect">
            <a:avLst/>
          </a:prstGeom>
          <a:noFill/>
          <a:ln>
            <a:noFill/>
          </a:ln>
        </p:spPr>
        <p:txBody>
          <a:bodyPr spcFirstLastPara="1" wrap="square" lIns="68569" tIns="34275" rIns="68569" bIns="34275" anchor="t" anchorCtr="0">
            <a:spAutoFit/>
          </a:bodyPr>
          <a:lstStyle/>
          <a:p>
            <a:pPr algn="l" rtl="0"/>
            <a:r>
              <a:rPr lang="en-US" sz="675" i="1" dirty="0">
                <a:solidFill>
                  <a:schemeClr val="dk1"/>
                </a:solidFill>
                <a:latin typeface="Arial"/>
                <a:ea typeface="Arial"/>
                <a:cs typeface="Arial"/>
                <a:sym typeface="Arial"/>
              </a:rPr>
              <a:t>Image: Wisconsin Department of Natural Resources </a:t>
            </a:r>
            <a:r>
              <a:rPr lang="en-US" sz="675" i="1" u="sng"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https://dnr.wisconsin.gov/sites/default/files/topic/Watersheds/rootPikeMap.pdf</a:t>
            </a:r>
            <a:endParaRPr sz="675" dirty="0">
              <a:solidFill>
                <a:schemeClr val="dk1"/>
              </a:solidFill>
              <a:latin typeface="Arial"/>
              <a:ea typeface="Arial"/>
              <a:cs typeface="Arial"/>
              <a:sym typeface="Arial"/>
            </a:endParaRPr>
          </a:p>
          <a:p>
            <a:pPr algn="l" rtl="0"/>
            <a:endParaRPr sz="675" dirty="0">
              <a:solidFill>
                <a:schemeClr val="dk1"/>
              </a:solidFill>
              <a:latin typeface="Arial"/>
              <a:ea typeface="Arial"/>
              <a:cs typeface="Arial"/>
              <a:sym typeface="Arial"/>
            </a:endParaRPr>
          </a:p>
        </p:txBody>
      </p:sp>
      <p:sp>
        <p:nvSpPr>
          <p:cNvPr id="2" name="Footer Placeholder 1">
            <a:extLst>
              <a:ext uri="{FF2B5EF4-FFF2-40B4-BE49-F238E27FC236}">
                <a16:creationId xmlns:a16="http://schemas.microsoft.com/office/drawing/2014/main" id="{38FADF0D-BD17-7A6F-0526-2E809A1170A8}"/>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Stormwater Management - Flooding at North Beach</a:t>
            </a:r>
          </a:p>
        </p:txBody>
      </p:sp>
    </p:spTree>
  </p:cSld>
  <p:clrMapOvr>
    <a:masterClrMapping/>
  </p:clrMapOvr>
</p:sld>
</file>

<file path=ppt/theme/theme1.xml><?xml version="1.0" encoding="utf-8"?>
<a:theme xmlns:a="http://schemas.openxmlformats.org/drawingml/2006/main" name="lesson-2-template">
  <a:themeElements>
    <a:clrScheme name="WISG PPT 0424">
      <a:dk1>
        <a:srgbClr val="202020"/>
      </a:dk1>
      <a:lt1>
        <a:srgbClr val="FFFFFF"/>
      </a:lt1>
      <a:dk2>
        <a:srgbClr val="101010"/>
      </a:dk2>
      <a:lt2>
        <a:srgbClr val="DADFE1"/>
      </a:lt2>
      <a:accent1>
        <a:srgbClr val="F04923"/>
      </a:accent1>
      <a:accent2>
        <a:srgbClr val="555556"/>
      </a:accent2>
      <a:accent3>
        <a:srgbClr val="77787B"/>
      </a:accent3>
      <a:accent4>
        <a:srgbClr val="77787B"/>
      </a:accent4>
      <a:accent5>
        <a:srgbClr val="77787B"/>
      </a:accent5>
      <a:accent6>
        <a:srgbClr val="77787B"/>
      </a:accent6>
      <a:hlink>
        <a:srgbClr val="04597C"/>
      </a:hlink>
      <a:folHlink>
        <a:srgbClr val="0459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02" id="{49C7C3D6-4363-6649-BE77-37CF47A2125C}" vid="{F72CA58B-9125-7047-A8FD-A3F4C41C4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TotalTime>
  <Words>1005</Words>
  <Application>Microsoft Office PowerPoint</Application>
  <PresentationFormat>On-screen Show (16:9)</PresentationFormat>
  <Paragraphs>78</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lesson-2-template</vt:lpstr>
      <vt:lpstr>Flooding at North Beach: When storm water has nowhere to go</vt:lpstr>
      <vt:lpstr>Flooding at North Beach  when stormwater has nowhere to go...</vt:lpstr>
      <vt:lpstr>Flooding at North Beach August 2019</vt:lpstr>
      <vt:lpstr>And again....Flooding at North Beach  April 2020</vt:lpstr>
      <vt:lpstr>View One of How Water Moves: Elevation Topographic Map – City of Racine WI</vt:lpstr>
      <vt:lpstr>View Two of How Water Moves:  Stormwater System Map of outfalls and storm structures City of Racine, WI</vt:lpstr>
      <vt:lpstr>Storm sewer outfall at North Beach, Racine, WI</vt:lpstr>
      <vt:lpstr>View Three of How Water Moves:  Through a Watershed Root-Pike Watershed boundary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Stormwater Management - Slideshow - Flooding at North Beach</dc:title>
  <dc:creator>Ginny Carlton;WI Sea Grant</dc:creator>
  <cp:lastModifiedBy>Ginny Carlton</cp:lastModifiedBy>
  <cp:revision>6</cp:revision>
  <dcterms:created xsi:type="dcterms:W3CDTF">2024-07-07T17:07:30Z</dcterms:created>
  <dcterms:modified xsi:type="dcterms:W3CDTF">2026-02-13T14:45:25Z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2021-08-09T00:00:00Z</vt:filetime>
  </property>
  <property fmtid="{D5CDD505-2E9C-101B-9397-08002B2CF9AE}" pid="3" name="Creator">
    <vt:lpwstr>Acrobat PDFMaker 21 for PowerPoint</vt:lpwstr>
  </property>
  <property fmtid="{D5CDD505-2E9C-101B-9397-08002B2CF9AE}" pid="4" name="LastSaved">
    <vt:filetime>2024-07-07T00:00:00Z</vt:filetime>
  </property>
  <property fmtid="{D5CDD505-2E9C-101B-9397-08002B2CF9AE}" pid="5" name="Producer">
    <vt:lpwstr>Adobe PDF Library 21.5.92</vt:lpwstr>
  </property>
</Properties>
</file>