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68" r:id="rId1"/>
  </p:sldMasterIdLst>
  <p:notesMasterIdLst>
    <p:notesMasterId r:id="rId6"/>
  </p:notesMasterIdLst>
  <p:handoutMasterIdLst>
    <p:handoutMasterId r:id="rId7"/>
  </p:handoutMasterIdLst>
  <p:sldIdLst>
    <p:sldId id="256" r:id="rId2"/>
    <p:sldId id="296" r:id="rId3"/>
    <p:sldId id="294" r:id="rId4"/>
    <p:sldId id="295" r:id="rId5"/>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77BEF-0D7D-484B-9F5B-7AA77AE2CE53}" v="4" dt="2026-01-21T20:05:21.0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12" autoAdjust="0"/>
    <p:restoredTop sz="26743" autoAdjust="0"/>
  </p:normalViewPr>
  <p:slideViewPr>
    <p:cSldViewPr>
      <p:cViewPr varScale="1">
        <p:scale>
          <a:sx n="22" d="100"/>
          <a:sy n="22" d="100"/>
        </p:scale>
        <p:origin x="1268" y="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1804"/>
    </p:cViewPr>
  </p:notesTextViewPr>
  <p:notesViewPr>
    <p:cSldViewPr>
      <p:cViewPr varScale="1">
        <p:scale>
          <a:sx n="135" d="100"/>
          <a:sy n="135" d="100"/>
        </p:scale>
        <p:origin x="5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6C177BEF-0D7D-484B-9F5B-7AA77AE2CE53}"/>
    <pc:docChg chg="mod modSld">
      <pc:chgData name="Elizabeth White" userId="DcaNPlbhXZ+wpAOjMvZjmzVvMoNYqq0UMSeBWqmvqgc=" providerId="None" clId="Web-{6C177BEF-0D7D-484B-9F5B-7AA77AE2CE53}" dt="2026-01-21T20:06:20.233" v="55"/>
      <pc:docMkLst>
        <pc:docMk/>
      </pc:docMkLst>
      <pc:sldChg chg="modNotes">
        <pc:chgData name="Elizabeth White" userId="DcaNPlbhXZ+wpAOjMvZjmzVvMoNYqq0UMSeBWqmvqgc=" providerId="None" clId="Web-{6C177BEF-0D7D-484B-9F5B-7AA77AE2CE53}" dt="2026-01-21T20:05:20.779" v="50"/>
        <pc:sldMkLst>
          <pc:docMk/>
          <pc:sldMk cId="0" sldId="294"/>
        </pc:sldMkLst>
      </pc:sldChg>
      <pc:sldChg chg="modNotes">
        <pc:chgData name="Elizabeth White" userId="DcaNPlbhXZ+wpAOjMvZjmzVvMoNYqq0UMSeBWqmvqgc=" providerId="None" clId="Web-{6C177BEF-0D7D-484B-9F5B-7AA77AE2CE53}" dt="2026-01-21T20:06:20.233" v="55"/>
        <pc:sldMkLst>
          <pc:docMk/>
          <pc:sldMk cId="0" sldId="295"/>
        </pc:sldMkLst>
      </pc:sldChg>
      <pc:sldChg chg="modNotes">
        <pc:chgData name="Elizabeth White" userId="DcaNPlbhXZ+wpAOjMvZjmzVvMoNYqq0UMSeBWqmvqgc=" providerId="None" clId="Web-{6C177BEF-0D7D-484B-9F5B-7AA77AE2CE53}" dt="2026-01-21T20:00:51.973" v="18"/>
        <pc:sldMkLst>
          <pc:docMk/>
          <pc:sldMk cId="1504358980"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973B4-A10D-CD45-CFE1-4B0F55044609}"/>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31C1B-2B71-AAA4-F4E8-701B77CA9B65}"/>
              </a:ext>
            </a:extLst>
          </p:cNvPr>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1BA583E4-FA6D-4C7D-8DEE-E056805A22D8}" type="datetimeFigureOut">
              <a:rPr lang="en-US" smtClean="0"/>
              <a:t>2/13/2026</a:t>
            </a:fld>
            <a:endParaRPr lang="en-US"/>
          </a:p>
        </p:txBody>
      </p:sp>
      <p:sp>
        <p:nvSpPr>
          <p:cNvPr id="4" name="Footer Placeholder 3">
            <a:extLst>
              <a:ext uri="{FF2B5EF4-FFF2-40B4-BE49-F238E27FC236}">
                <a16:creationId xmlns:a16="http://schemas.microsoft.com/office/drawing/2014/main" id="{88102200-1D4A-045D-6CAB-D41033AF4FFF}"/>
              </a:ext>
            </a:extLst>
          </p:cNvPr>
          <p:cNvSpPr>
            <a:spLocks noGrp="1"/>
          </p:cNvSpPr>
          <p:nvPr>
            <p:ph type="ftr" sz="quarter" idx="2"/>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34FE54-5F57-DB59-2D50-F9EE4A7CEBEE}"/>
              </a:ext>
            </a:extLst>
          </p:cNvPr>
          <p:cNvSpPr>
            <a:spLocks noGrp="1"/>
          </p:cNvSpPr>
          <p:nvPr>
            <p:ph type="sldNum" sz="quarter" idx="3"/>
          </p:nvPr>
        </p:nvSpPr>
        <p:spPr>
          <a:xfrm>
            <a:off x="5180013" y="4886325"/>
            <a:ext cx="3962400" cy="257175"/>
          </a:xfrm>
          <a:prstGeom prst="rect">
            <a:avLst/>
          </a:prstGeom>
        </p:spPr>
        <p:txBody>
          <a:bodyPr vert="horz" lIns="91440" tIns="45720" rIns="91440" bIns="45720" rtlCol="0" anchor="b"/>
          <a:lstStyle>
            <a:lvl1pPr algn="r">
              <a:defRPr sz="1200"/>
            </a:lvl1pPr>
          </a:lstStyle>
          <a:p>
            <a:fld id="{F3E60A23-DA2E-446C-A845-B273EC5187DD}" type="slidenum">
              <a:rPr lang="en-US" smtClean="0"/>
              <a:t>‹#›</a:t>
            </a:fld>
            <a:endParaRPr lang="en-US"/>
          </a:p>
        </p:txBody>
      </p:sp>
    </p:spTree>
    <p:extLst>
      <p:ext uri="{BB962C8B-B14F-4D97-AF65-F5344CB8AC3E}">
        <p14:creationId xmlns:p14="http://schemas.microsoft.com/office/powerpoint/2010/main" val="359795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2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dirty="0"/>
              <a:t> Racine Breakwater Lighthouse</a:t>
            </a:r>
            <a:endParaRPr lang="en-US" dirty="0">
              <a:solidFill>
                <a:srgbClr val="444444"/>
              </a:solidFill>
            </a:endParaRPr>
          </a:p>
          <a:p>
            <a:r>
              <a:rPr lang="en-US" dirty="0"/>
              <a:t>JB the Explorer  took this photo of the Racine Breakwater Lighthouse in July of 2017 while at the Racine Harbor.</a:t>
            </a:r>
            <a:endParaRPr lang="en-US" dirty="0">
              <a:solidFill>
                <a:srgbClr val="444444"/>
              </a:solidFill>
            </a:endParaRPr>
          </a:p>
          <a:p>
            <a:r>
              <a:rPr lang="en-US" dirty="0"/>
              <a:t>This lighthouse was first lit in November of 1901.</a:t>
            </a:r>
            <a:endParaRPr lang="en-US" dirty="0">
              <a:solidFill>
                <a:srgbClr val="444444"/>
              </a:solidFill>
            </a:endParaRPr>
          </a:p>
          <a:p>
            <a:r>
              <a:rPr lang="en-US" dirty="0"/>
              <a:t>In the distance, you can see the Wind Point Lighthouse.</a:t>
            </a:r>
            <a:endParaRPr lang="en-US" dirty="0">
              <a:solidFill>
                <a:srgbClr val="444444"/>
              </a:solidFill>
            </a:endParaRPr>
          </a:p>
          <a:p>
            <a:endParaRPr lang="en-US" dirty="0">
              <a:solidFill>
                <a:srgbClr val="444444"/>
              </a:solidFill>
            </a:endParaRPr>
          </a:p>
          <a:p>
            <a:r>
              <a:rPr lang="en-US" dirty="0"/>
              <a:t>Image used with written permission by JB the Explorer as provided via JB's Native </a:t>
            </a:r>
            <a:r>
              <a:rPr lang="en-US" dirty="0" err="1"/>
              <a:t>Garden@PlantNativeWI</a:t>
            </a:r>
            <a:endParaRPr lang="en-US" dirty="0">
              <a:solidFill>
                <a:srgbClr val="444444"/>
              </a:solidFill>
            </a:endParaRPr>
          </a:p>
          <a:p>
            <a:r>
              <a:rPr lang="en-US" dirty="0"/>
              <a:t>Previously on Twitter and now on X </a:t>
            </a:r>
            <a:r>
              <a:rPr lang="en-US" dirty="0">
                <a:solidFill>
                  <a:srgbClr val="444444"/>
                </a:solidFill>
                <a:hlinkClick r:id="rId4"/>
              </a:rPr>
              <a:t>@ExplorerJB</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5EB9158-C208-6EEC-52DD-1609EC73BDAC}"/>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35FCBE93-9DF1-02DD-DAA7-5C86F9D008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a:extLst>
              <a:ext uri="{FF2B5EF4-FFF2-40B4-BE49-F238E27FC236}">
                <a16:creationId xmlns:a16="http://schemas.microsoft.com/office/drawing/2014/main" id="{A3BE4E7F-1F93-6266-E50B-0D0F1ED838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en-US" dirty="0"/>
              <a:t>Let's recall the water cycle  or hydrologic cycle. This illustrates what the hydrologic cycle might have looked like in elementary school – four simple steps a water droplet takes.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Reminder definitions for educator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solidFill>
                <a:srgbClr val="000000"/>
              </a:solidFill>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Precipitation </a:t>
            </a:r>
            <a:r>
              <a:rPr lang="en-US" sz="1800" dirty="0">
                <a:solidFill>
                  <a:srgbClr val="000000"/>
                </a:solidFill>
                <a:latin typeface="Noto Sans Symbols"/>
                <a:ea typeface="Noto Sans Symbols"/>
                <a:cs typeface="Noto Sans Symbols"/>
              </a:rPr>
              <a:t>Water</a:t>
            </a:r>
            <a:r>
              <a:rPr lang="en-US" sz="1800" dirty="0">
                <a:solidFill>
                  <a:srgbClr val="000000"/>
                </a:solidFill>
                <a:effectLst/>
                <a:latin typeface="Noto Sans Symbols"/>
                <a:ea typeface="Noto Sans Symbols"/>
                <a:cs typeface="Noto Sans Symbols"/>
              </a:rPr>
              <a:t> that is falling from the sky, typically in the form of rain, snow, sleet, or hail.</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Infiltration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Movement</a:t>
            </a:r>
            <a:r>
              <a:rPr lang="en-US" sz="1800" dirty="0">
                <a:solidFill>
                  <a:srgbClr val="000000"/>
                </a:solidFill>
                <a:effectLst/>
                <a:latin typeface="Noto Sans Symbols"/>
                <a:ea typeface="Noto Sans Symbols"/>
                <a:cs typeface="Noto Sans Symbols"/>
              </a:rPr>
              <a:t> of water into the ground. How fast water can flow into the ground is called the infiltration rate.</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lang="en-US" dirty="0"/>
          </a:p>
          <a:p>
            <a:pPr>
              <a:buClr>
                <a:srgbClr val="000000"/>
              </a:buClr>
              <a:buSzPts val="1400"/>
              <a:defRPr/>
            </a:pPr>
            <a:r>
              <a:rPr lang="en-US" sz="1800" b="1" dirty="0">
                <a:solidFill>
                  <a:srgbClr val="000000"/>
                </a:solidFill>
                <a:effectLst/>
                <a:latin typeface="Noto Sans Symbols"/>
                <a:ea typeface="Noto Sans Symbols"/>
                <a:cs typeface="Noto Sans Symbols"/>
              </a:rPr>
              <a:t>Evaporation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The process of</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changing</a:t>
            </a:r>
            <a:r>
              <a:rPr lang="en-US" sz="1800" dirty="0">
                <a:solidFill>
                  <a:srgbClr val="000000"/>
                </a:solidFill>
                <a:effectLst/>
                <a:latin typeface="Noto Sans Symbols"/>
                <a:ea typeface="Noto Sans Symbols"/>
                <a:cs typeface="Noto Sans Symbols"/>
              </a:rPr>
              <a:t> from liquid to gas. Evaporation releases water on the land and in lakes and rivers into the atmosphere.</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dirty="0"/>
          </a:p>
        </p:txBody>
      </p:sp>
      <p:sp>
        <p:nvSpPr>
          <p:cNvPr id="87" name="Google Shape;87;p1:notes">
            <a:extLst>
              <a:ext uri="{FF2B5EF4-FFF2-40B4-BE49-F238E27FC236}">
                <a16:creationId xmlns:a16="http://schemas.microsoft.com/office/drawing/2014/main" id="{26725C29-FCD8-3F2D-4B4F-6B3236AB4E2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97825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None/>
            </a:pPr>
            <a:r>
              <a:rPr lang="en-US" dirty="0"/>
              <a:t>We are going to dig a bit deeper into the water cycle, what scientists call the HYDROLOGIC CYCLE. We can see additional terms have been added. [With a mouse click, the students will see "infiltration and percolation" circled, the focus of the rest of the lesson.]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Today, we are going to look at what happens after precipitation – when the water infiltrates and percolates. Precipitation is water that originates from rain, including snow and ice melt. This water is called STORMWATER and it can INFILTRATE into the soil and PERCOLATE (move through the soil itself).  Sometimes it can be stored on the land surface in ponds and puddles or can evaporate. What we are concerned with is when rain and snow events are so large the stormwater can't infiltrate or be stored in a pond. If there is enough stormwater coming down, it can cause all kinds of problems: erosion, flooding, the introduction of pollutants, just for a few examples.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rgbClr val="000000"/>
                </a:solidFill>
                <a:effectLst/>
                <a:latin typeface="Noto Sans Symbols"/>
                <a:ea typeface="Noto Sans Symbols"/>
                <a:cs typeface="Noto Sans Symbols"/>
              </a:rPr>
              <a:t>Reminder definitions for educator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solidFill>
                <a:srgbClr val="000000"/>
              </a:solidFill>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Stormwater</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Water</a:t>
            </a:r>
            <a:r>
              <a:rPr lang="en-US" sz="1800" dirty="0">
                <a:solidFill>
                  <a:srgbClr val="000000"/>
                </a:solidFill>
                <a:effectLst/>
                <a:latin typeface="Noto Sans Symbols"/>
                <a:ea typeface="Noto Sans Symbols"/>
                <a:cs typeface="Noto Sans Symbols"/>
              </a:rPr>
              <a:t> on the landscape that originates as precipitation, including rain and melted snow or ice.</a:t>
            </a:r>
            <a:endParaRPr lang="en-US" sz="18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solidFill>
                <a:srgbClr val="000000"/>
              </a:solidFill>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Infiltration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Movement</a:t>
            </a:r>
            <a:r>
              <a:rPr lang="en-US" sz="1800" dirty="0">
                <a:solidFill>
                  <a:srgbClr val="000000"/>
                </a:solidFill>
                <a:effectLst/>
                <a:latin typeface="Noto Sans Symbols"/>
                <a:ea typeface="Noto Sans Symbols"/>
                <a:cs typeface="Noto Sans Symbols"/>
              </a:rPr>
              <a:t> of water into the ground. How fast water can flow into the ground is called the infiltration rate.</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solidFill>
                <a:srgbClr val="000000"/>
              </a:solidFill>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Percolation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Movement</a:t>
            </a:r>
            <a:r>
              <a:rPr lang="en-US" sz="1800" dirty="0">
                <a:solidFill>
                  <a:srgbClr val="000000"/>
                </a:solidFill>
                <a:effectLst/>
                <a:latin typeface="Noto Sans Symbols"/>
                <a:ea typeface="Noto Sans Symbols"/>
                <a:cs typeface="Noto Sans Symbols"/>
              </a:rPr>
              <a:t> of water through the ground.</a:t>
            </a:r>
            <a:r>
              <a:rPr lang="en-US" sz="1800" b="1" dirty="0">
                <a:solidFill>
                  <a:srgbClr val="000000"/>
                </a:solidFill>
                <a:effectLst/>
                <a:latin typeface="Noto Sans Symbols"/>
                <a:ea typeface="Noto Sans Symbols"/>
                <a:cs typeface="Noto Sans Symbols"/>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solidFill>
                <a:srgbClr val="000000"/>
              </a:solidFill>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Noto Sans Symbols"/>
                <a:ea typeface="Noto Sans Symbols"/>
                <a:cs typeface="Noto Sans Symbols"/>
              </a:rPr>
              <a:t>Additional terms within hydrologic cycle diagram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solidFill>
                <a:srgbClr val="000000"/>
              </a:solidFill>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Precipitation </a:t>
            </a:r>
            <a:r>
              <a:rPr lang="en-US" sz="1800" dirty="0">
                <a:solidFill>
                  <a:srgbClr val="000000"/>
                </a:solidFill>
                <a:latin typeface="Noto Sans Symbols"/>
                <a:ea typeface="Noto Sans Symbols"/>
                <a:cs typeface="Noto Sans Symbols"/>
              </a:rPr>
              <a:t>Water</a:t>
            </a:r>
            <a:r>
              <a:rPr lang="en-US" sz="1800" dirty="0">
                <a:solidFill>
                  <a:srgbClr val="000000"/>
                </a:solidFill>
                <a:effectLst/>
                <a:latin typeface="Noto Sans Symbols"/>
                <a:ea typeface="Noto Sans Symbols"/>
                <a:cs typeface="Noto Sans Symbols"/>
              </a:rPr>
              <a:t> that is falling from the sky, typically in the form of rain, snow, sleet, or hail.</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Runoff</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Water</a:t>
            </a:r>
            <a:r>
              <a:rPr lang="en-US" sz="1800" dirty="0">
                <a:solidFill>
                  <a:srgbClr val="000000"/>
                </a:solidFill>
                <a:effectLst/>
                <a:latin typeface="Noto Sans Symbols"/>
                <a:ea typeface="Noto Sans Symbols"/>
                <a:cs typeface="Noto Sans Symbols"/>
              </a:rPr>
              <a:t> that drains off the land in a lake’s watershed to the lake. It is impacted by precipitation over land, evaporation over land, and transpiration (water sucked up by plants).</a:t>
            </a:r>
            <a:endParaRPr lang="en-US" sz="1800" dirty="0">
              <a:effectLst/>
              <a:latin typeface="Noto Sans Symbols"/>
              <a:ea typeface="Noto Sans Symbols"/>
              <a:cs typeface="Noto Sans Symbol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1" dirty="0">
                <a:solidFill>
                  <a:srgbClr val="000000"/>
                </a:solidFill>
                <a:effectLst/>
                <a:latin typeface="Noto Sans Symbols"/>
                <a:ea typeface="Noto Sans Symbols"/>
                <a:cs typeface="Noto Sans Symbols"/>
              </a:rPr>
              <a:t>Transpiration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When</a:t>
            </a:r>
            <a:r>
              <a:rPr lang="en-US" sz="1800" dirty="0">
                <a:solidFill>
                  <a:srgbClr val="000000"/>
                </a:solidFill>
                <a:effectLst/>
                <a:latin typeface="Noto Sans Symbols"/>
                <a:ea typeface="Noto Sans Symbols"/>
                <a:cs typeface="Noto Sans Symbols"/>
              </a:rPr>
              <a:t> plants release water into the air. </a:t>
            </a:r>
            <a:r>
              <a:rPr lang="en-US" sz="1800" dirty="0">
                <a:effectLst/>
                <a:latin typeface="Noto Sans Symbols"/>
                <a:ea typeface="Noto Sans Symbols"/>
                <a:cs typeface="Noto Sans Symbols"/>
              </a:rPr>
              <a:t>Plants' roots</a:t>
            </a:r>
            <a:r>
              <a:rPr lang="en-US" sz="1800" dirty="0">
                <a:solidFill>
                  <a:srgbClr val="000000"/>
                </a:solidFill>
                <a:effectLst/>
                <a:latin typeface="Noto Sans Symbols"/>
                <a:ea typeface="Noto Sans Symbols"/>
                <a:cs typeface="Noto Sans Symbols"/>
              </a:rPr>
              <a:t> take up water, which is transferred to the stems and leaves. Water is transpired into the atmosphere through the leaves.</a:t>
            </a:r>
            <a:r>
              <a:rPr lang="en-US" sz="1800" b="1" dirty="0">
                <a:solidFill>
                  <a:srgbClr val="000000"/>
                </a:solidFill>
                <a:effectLst/>
                <a:latin typeface="Noto Sans Symbols"/>
                <a:ea typeface="Noto Sans Symbols"/>
                <a:cs typeface="Noto Sans Symbols"/>
              </a:rPr>
              <a:t>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1" dirty="0">
                <a:solidFill>
                  <a:srgbClr val="000000"/>
                </a:solidFill>
                <a:effectLst/>
                <a:latin typeface="Noto Sans Symbols"/>
                <a:ea typeface="Noto Sans Symbols"/>
                <a:cs typeface="Noto Sans Symbols"/>
              </a:rPr>
              <a:t>Evaporation</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When</a:t>
            </a:r>
            <a:r>
              <a:rPr lang="en-US" sz="1800" dirty="0">
                <a:solidFill>
                  <a:srgbClr val="000000"/>
                </a:solidFill>
                <a:effectLst/>
                <a:latin typeface="Noto Sans Symbols"/>
                <a:ea typeface="Noto Sans Symbols"/>
                <a:cs typeface="Noto Sans Symbols"/>
              </a:rPr>
              <a:t> water changes from liquid to gas. Evaporation releases water on the land and in lakes and rivers into the atmosphere.</a:t>
            </a:r>
            <a:r>
              <a:rPr lang="en-US" sz="1800" b="1" dirty="0">
                <a:solidFill>
                  <a:srgbClr val="000000"/>
                </a:solidFill>
                <a:effectLst/>
                <a:latin typeface="Noto Sans Symbols"/>
                <a:ea typeface="Noto Sans Symbols"/>
                <a:cs typeface="Noto Sans Symbols"/>
              </a:rPr>
              <a:t> </a:t>
            </a:r>
            <a:endParaRPr lang="en-US" sz="1800" dirty="0">
              <a:effectLst/>
              <a:latin typeface="Noto Sans Symbols"/>
              <a:ea typeface="Noto Sans Symbols"/>
              <a:cs typeface="Noto Sans Symbols"/>
            </a:endParaRPr>
          </a:p>
          <a:p>
            <a:pPr marL="285750" indent="-285750">
              <a:buClr>
                <a:srgbClr val="000000"/>
              </a:buClr>
              <a:buSzPts val="1400"/>
              <a:buFont typeface="Arial" panose="020B0604020202020204" pitchFamily="34" charset="0"/>
              <a:buChar char="•"/>
              <a:defRPr/>
            </a:pPr>
            <a:r>
              <a:rPr lang="en-US" sz="1800" b="1" dirty="0">
                <a:solidFill>
                  <a:srgbClr val="000000"/>
                </a:solidFill>
                <a:effectLst/>
                <a:latin typeface="Noto Sans Symbols"/>
                <a:ea typeface="Noto Sans Symbols"/>
                <a:cs typeface="Noto Sans Symbols"/>
              </a:rPr>
              <a:t>Groundwater table </a:t>
            </a:r>
            <a:r>
              <a:rPr lang="en-US" sz="1800" dirty="0">
                <a:solidFill>
                  <a:srgbClr val="000000"/>
                </a:solidFill>
                <a:latin typeface="Noto Sans Symbols"/>
                <a:ea typeface="Noto Sans Symbols"/>
                <a:cs typeface="Noto Sans Symbols"/>
              </a:rPr>
              <a:t>The boundary</a:t>
            </a:r>
            <a:r>
              <a:rPr lang="en-US" sz="1800" dirty="0">
                <a:solidFill>
                  <a:srgbClr val="000000"/>
                </a:solidFill>
                <a:effectLst/>
                <a:latin typeface="Noto Sans Symbols"/>
                <a:ea typeface="Noto Sans Symbols"/>
                <a:cs typeface="Noto Sans Symbols"/>
              </a:rPr>
              <a:t> (not a straight line) between the saturated zone (where water fills the space between soil particles) and the unsaturated zone (where air fills the space between soil particles).</a:t>
            </a:r>
            <a:endParaRPr lang="en-US" sz="1800" dirty="0">
              <a:effectLst/>
              <a:latin typeface="Noto Sans Symbols"/>
              <a:ea typeface="Noto Sans Symbols"/>
              <a:cs typeface="Noto Sans Symbols"/>
            </a:endParaRPr>
          </a:p>
          <a:p>
            <a:pPr marL="285750" indent="-285750">
              <a:buClr>
                <a:srgbClr val="000000"/>
              </a:buClr>
              <a:buSzPts val="1400"/>
              <a:buFont typeface="Arial" panose="020B0604020202020204" pitchFamily="34" charset="0"/>
              <a:buChar char="•"/>
              <a:defRPr/>
            </a:pPr>
            <a:r>
              <a:rPr lang="en-US" sz="1800" b="1" dirty="0">
                <a:solidFill>
                  <a:srgbClr val="000000"/>
                </a:solidFill>
                <a:effectLst/>
                <a:latin typeface="Noto Sans Symbols"/>
                <a:ea typeface="Noto Sans Symbols"/>
                <a:cs typeface="Noto Sans Symbols"/>
              </a:rPr>
              <a:t>Outflow</a:t>
            </a:r>
            <a:r>
              <a:rPr lang="en-US" sz="1800" b="1" dirty="0">
                <a:solidFill>
                  <a:srgbClr val="000000"/>
                </a:solidFill>
                <a:latin typeface="Noto Sans Symbols"/>
                <a:ea typeface="Noto Sans Symbols"/>
                <a:cs typeface="Noto Sans Symbols"/>
              </a:rPr>
              <a:t> </a:t>
            </a:r>
            <a:r>
              <a:rPr lang="en-US" sz="1800" dirty="0">
                <a:solidFill>
                  <a:srgbClr val="000000"/>
                </a:solidFill>
                <a:effectLst/>
                <a:latin typeface="Noto Sans Symbols"/>
                <a:ea typeface="Noto Sans Symbols"/>
                <a:cs typeface="Noto Sans Symbols"/>
              </a:rPr>
              <a:t> </a:t>
            </a:r>
            <a:r>
              <a:rPr lang="en-US" sz="1800" dirty="0">
                <a:solidFill>
                  <a:srgbClr val="000000"/>
                </a:solidFill>
                <a:latin typeface="Noto Sans Symbols"/>
                <a:ea typeface="Noto Sans Symbols"/>
                <a:cs typeface="Noto Sans Symbols"/>
              </a:rPr>
              <a:t>A removal</a:t>
            </a:r>
            <a:r>
              <a:rPr lang="en-US" sz="1800" dirty="0">
                <a:solidFill>
                  <a:srgbClr val="000000"/>
                </a:solidFill>
                <a:effectLst/>
                <a:latin typeface="Noto Sans Symbols"/>
                <a:ea typeface="Noto Sans Symbols"/>
                <a:cs typeface="Noto Sans Symbols"/>
              </a:rPr>
              <a:t> of water to a particular portion of the hydrologic system of the watershed</a:t>
            </a:r>
            <a:r>
              <a:rPr lang="en-US" sz="1800" dirty="0">
                <a:solidFill>
                  <a:srgbClr val="000000"/>
                </a:solidFill>
                <a:latin typeface="Noto Sans Symbols"/>
                <a:ea typeface="Noto Sans Symbols"/>
                <a:cs typeface="Noto Sans Symbols"/>
              </a:rPr>
              <a:t>.</a:t>
            </a:r>
          </a:p>
          <a:p>
            <a:pPr marL="285750" indent="-285750">
              <a:buClr>
                <a:srgbClr val="000000"/>
              </a:buClr>
              <a:buSzPts val="1400"/>
              <a:buFont typeface="Arial" panose="020B0604020202020204" pitchFamily="34" charset="0"/>
              <a:buChar char="•"/>
              <a:defRPr/>
            </a:pPr>
            <a:endParaRPr lang="en-US" sz="1800" dirty="0">
              <a:solidFill>
                <a:srgbClr val="000000"/>
              </a:solidFill>
              <a:effectLst/>
              <a:latin typeface="Noto Sans Symbols"/>
              <a:ea typeface="Noto Sans Symbols"/>
              <a:cs typeface="Noto Sans Symbols"/>
            </a:endParaRPr>
          </a:p>
          <a:p>
            <a:pPr marL="0" indent="0">
              <a:buClr>
                <a:srgbClr val="000000"/>
              </a:buClr>
              <a:buSzPts val="1400"/>
              <a:buFontTx/>
              <a:buNone/>
              <a:defRPr/>
            </a:pPr>
            <a:r>
              <a:rPr lang="en-US" sz="1800" dirty="0">
                <a:solidFill>
                  <a:srgbClr val="000000"/>
                </a:solidFill>
                <a:effectLst/>
                <a:latin typeface="Noto Sans Symbols"/>
                <a:ea typeface="Noto Sans Symbols"/>
                <a:cs typeface="Noto Sans Symbols"/>
              </a:rPr>
              <a:t>Image source: U.S. Army Corps of Engineers</a:t>
            </a:r>
            <a:endParaRPr lang="en-US" sz="1800" dirty="0">
              <a:effectLst/>
              <a:latin typeface="Noto Sans Symbols"/>
              <a:ea typeface="Noto Sans Symbols"/>
              <a:cs typeface="Noto Sans Symbol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Noto Sans Symbols"/>
              <a:ea typeface="Noto Sans Symbols"/>
              <a:cs typeface="Noto Sans Symbols"/>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77500" lnSpcReduction="20000"/>
          </a:bodyPr>
          <a:lstStyle/>
          <a:p>
            <a:r>
              <a:rPr lang="en-US"/>
              <a:t>And we will see in this lesson that natural and built structures can influence how much stormwater can infiltrate and percolate... We see an example on the right of how it looks different between a rural and an urban landscape.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a:t>Aerial image of the city of Racine, Wisconsin, illustrating three bridges crossing the Root River.</a:t>
            </a:r>
          </a:p>
          <a:p>
            <a:pPr marL="0" lvl="0" indent="0" algn="l" rtl="0">
              <a:spcBef>
                <a:spcPts val="0"/>
              </a:spcBef>
              <a:spcAft>
                <a:spcPts val="0"/>
              </a:spcAft>
              <a:buNone/>
            </a:pPr>
            <a:r>
              <a:rPr lang="en-US" dirty="0"/>
              <a:t>1. Sixth Street Bridge is at the lower left corner of the image.</a:t>
            </a:r>
          </a:p>
          <a:p>
            <a:pPr marL="0" lvl="0" indent="0" algn="l" rtl="0">
              <a:spcBef>
                <a:spcPts val="0"/>
              </a:spcBef>
              <a:spcAft>
                <a:spcPts val="0"/>
              </a:spcAft>
              <a:buNone/>
            </a:pPr>
            <a:r>
              <a:rPr lang="en-US" dirty="0"/>
              <a:t>2. Marquette Street bridge is at the center of the image.</a:t>
            </a:r>
          </a:p>
          <a:p>
            <a:pPr marL="0" lvl="0" indent="0" algn="l" rtl="0">
              <a:spcBef>
                <a:spcPts val="0"/>
              </a:spcBef>
              <a:spcAft>
                <a:spcPts val="0"/>
              </a:spcAft>
              <a:buNone/>
            </a:pPr>
            <a:r>
              <a:rPr lang="en-US" dirty="0"/>
              <a:t>3. Main Street bridge is toward the top of the image.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roofs of buildings along the river and Lake Michigan at the very top of the image are also visible.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Diagram of what happens when it rains on natural ground cover </a:t>
            </a:r>
            <a:r>
              <a:rPr lang="en-US" dirty="0"/>
              <a:t>represented by three deciduous trees and grass.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40% evaporates</a:t>
            </a:r>
          </a:p>
          <a:p>
            <a:pPr marL="0" lvl="0" indent="0" algn="l" rtl="0">
              <a:spcBef>
                <a:spcPts val="0"/>
              </a:spcBef>
              <a:spcAft>
                <a:spcPts val="0"/>
              </a:spcAft>
              <a:buNone/>
            </a:pPr>
            <a:r>
              <a:rPr lang="en-US" dirty="0"/>
              <a:t>10% runs off</a:t>
            </a:r>
          </a:p>
          <a:p>
            <a:pPr marL="0" lvl="0" indent="0" algn="l" rtl="0">
              <a:spcBef>
                <a:spcPts val="0"/>
              </a:spcBef>
              <a:spcAft>
                <a:spcPts val="0"/>
              </a:spcAft>
              <a:buNone/>
            </a:pPr>
            <a:r>
              <a:rPr lang="en-US" dirty="0"/>
              <a:t>50% goes into the ground</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Diagram of what happens when it rains on surfaces that are 75% to 100% impervious </a:t>
            </a:r>
            <a:r>
              <a:rPr lang="en-US" dirty="0"/>
              <a:t>as represented by houses and tall city buildings.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30% evaporates</a:t>
            </a:r>
          </a:p>
          <a:p>
            <a:pPr marL="0" lvl="0" indent="0" algn="l" rtl="0">
              <a:spcBef>
                <a:spcPts val="0"/>
              </a:spcBef>
              <a:spcAft>
                <a:spcPts val="0"/>
              </a:spcAft>
              <a:buNone/>
            </a:pPr>
            <a:r>
              <a:rPr lang="en-US" dirty="0"/>
              <a:t>55% runs off</a:t>
            </a:r>
          </a:p>
          <a:p>
            <a:pPr marL="0" lvl="0" indent="0" algn="l" rtl="0">
              <a:spcBef>
                <a:spcPts val="0"/>
              </a:spcBef>
              <a:spcAft>
                <a:spcPts val="0"/>
              </a:spcAft>
              <a:buNone/>
            </a:pPr>
            <a:r>
              <a:rPr lang="en-US" dirty="0"/>
              <a:t>15% goes into the ground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Notice the significant change in runoff and infiltration between the natural ground cover and impervious surfaces sites.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Diagram source: The Federal Interagency Stream Restoration Working Group. (2001, August). </a:t>
            </a:r>
            <a:r>
              <a:rPr lang="en-US" i="1" dirty="0"/>
              <a:t>Stream Corridor Restoration: Principles, Processes and Practices Handbook revised. </a:t>
            </a:r>
            <a:r>
              <a:rPr lang="en-US" dirty="0"/>
              <a:t>p. 3-23 via UW-Stevens Point.  https://www3.uwsp.edu/cnr-ap/UWEXLakes/PublishingImages/resources/restoration-project/StreamRestorationHandbook.pdf</a:t>
            </a:r>
          </a:p>
          <a:p>
            <a:pPr marL="0" lvl="0" indent="0" algn="l" rtl="0">
              <a:spcBef>
                <a:spcPts val="0"/>
              </a:spcBef>
              <a:spcAft>
                <a:spcPts val="0"/>
              </a:spcAft>
              <a:buNone/>
            </a:pPr>
            <a:endParaRPr dirty="0"/>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2490201"/>
            <a:ext cx="6250685" cy="526408"/>
          </a:xfrm>
        </p:spPr>
        <p:txBody>
          <a:bodyPr anchor="t">
            <a:noAutofit/>
          </a:bodyPr>
          <a:lstStyle>
            <a:lvl1pPr marL="0" indent="0">
              <a:buNone/>
              <a:defRPr sz="1725">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638916" y="679267"/>
            <a:ext cx="6250685" cy="1579928"/>
          </a:xfrm>
        </p:spPr>
        <p:txBody>
          <a:bodyPr rIns="91440">
            <a:normAutofit/>
          </a:bodyPr>
          <a:lstStyle>
            <a:lvl1pPr>
              <a:defRPr sz="315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638917" y="4465435"/>
            <a:ext cx="7733559" cy="526407"/>
          </a:xfrm>
        </p:spPr>
        <p:txBody>
          <a:bodyPr anchor="b">
            <a:noAutofit/>
          </a:bodyPr>
          <a:lstStyle>
            <a:lvl1pPr marL="0" indent="0">
              <a:buNone/>
              <a:defRPr>
                <a:solidFill>
                  <a:schemeClr val="bg1"/>
                </a:solidFill>
              </a:defRPr>
            </a:lvl1pPr>
          </a:lstStyle>
          <a:p>
            <a:pPr lvl="0">
              <a:lnSpc>
                <a:spcPct val="120000"/>
              </a:lnSpc>
              <a:spcBef>
                <a:spcPts val="0"/>
              </a:spcBef>
              <a:spcAft>
                <a:spcPts val="375"/>
              </a:spcAft>
            </a:pPr>
            <a:r>
              <a:rPr lang="en-US" sz="6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8232787" y="3846104"/>
            <a:ext cx="849881" cy="371823"/>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015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1569-DA7C-56DF-6ECC-90B02A269D4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02FB48C-12F7-CF6C-02EA-F70D7EFAE521}"/>
              </a:ext>
            </a:extLst>
          </p:cNvPr>
          <p:cNvSpPr>
            <a:spLocks noGrp="1"/>
          </p:cNvSpPr>
          <p:nvPr>
            <p:ph type="ftr" sz="quarter" idx="10"/>
          </p:nvPr>
        </p:nvSpPr>
        <p:spPr/>
        <p:txBody>
          <a:bodyPr/>
          <a:lstStyle/>
          <a:p>
            <a:pPr defTabSz="342900" rtl="0"/>
            <a:r>
              <a:rPr lang="en-US" kern="1200">
                <a:solidFill>
                  <a:srgbClr val="FFFFFF"/>
                </a:solidFill>
              </a:rPr>
              <a:t>Stormwater Management - The Hydrologic Cycle</a:t>
            </a:r>
            <a:endParaRPr lang="en-US" kern="1200" dirty="0">
              <a:solidFill>
                <a:srgbClr val="FFFFFF"/>
              </a:solidFill>
            </a:endParaRPr>
          </a:p>
        </p:txBody>
      </p:sp>
    </p:spTree>
    <p:extLst>
      <p:ext uri="{BB962C8B-B14F-4D97-AF65-F5344CB8AC3E}">
        <p14:creationId xmlns:p14="http://schemas.microsoft.com/office/powerpoint/2010/main" val="942539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42900"/>
            <a:ext cx="8001000" cy="8001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114425" y="1371600"/>
            <a:ext cx="7258050" cy="334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4865722"/>
            <a:ext cx="9144000" cy="290849"/>
          </a:xfrm>
          <a:prstGeom prst="rect">
            <a:avLst/>
          </a:prstGeom>
          <a:solidFill>
            <a:srgbClr val="555556"/>
          </a:solidFill>
          <a:ln>
            <a:noFill/>
          </a:ln>
        </p:spPr>
        <p:txBody>
          <a:bodyPr vert="horz" wrap="square" lIns="91440" tIns="64008" rIns="91440" bIns="64008" rtlCol="0" anchor="ctr">
            <a:spAutoFit/>
          </a:bodyPr>
          <a:lstStyle>
            <a:lvl1pPr algn="l">
              <a:defRPr sz="1050" b="0" i="0">
                <a:solidFill>
                  <a:schemeClr val="bg1"/>
                </a:solidFill>
                <a:latin typeface="+mn-lt"/>
                <a:ea typeface="Red Hat Text" panose="02010303040201060303" pitchFamily="2" charset="0"/>
                <a:cs typeface="Red Hat Text" panose="02010303040201060303" pitchFamily="2" charset="0"/>
              </a:defRPr>
            </a:lvl1pPr>
          </a:lstStyle>
          <a:p>
            <a:pPr defTabSz="342900" rtl="0"/>
            <a:r>
              <a:rPr lang="en-US" kern="1200">
                <a:solidFill>
                  <a:srgbClr val="FFFFFF"/>
                </a:solidFill>
              </a:rPr>
              <a:t>Stormwater Management - The Hydrologic Cycle</a:t>
            </a:r>
            <a:endParaRPr lang="en-US" kern="1200" dirty="0">
              <a:solidFill>
                <a:srgbClr val="FFFFFF"/>
              </a:solidFill>
            </a:endParaRPr>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
          <a:srcRect/>
          <a:stretch/>
        </p:blipFill>
        <p:spPr>
          <a:xfrm>
            <a:off x="8091406" y="0"/>
            <a:ext cx="866775" cy="866775"/>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
          <a:srcRect/>
          <a:stretch/>
        </p:blipFill>
        <p:spPr>
          <a:xfrm>
            <a:off x="8091406" y="0"/>
            <a:ext cx="866775" cy="866775"/>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
          <a:srcRect/>
          <a:stretch/>
        </p:blipFill>
        <p:spPr>
          <a:xfrm>
            <a:off x="8091406" y="0"/>
            <a:ext cx="866775" cy="866775"/>
          </a:xfrm>
          <a:prstGeom prst="rect">
            <a:avLst/>
          </a:prstGeom>
        </p:spPr>
      </p:pic>
    </p:spTree>
    <p:extLst>
      <p:ext uri="{BB962C8B-B14F-4D97-AF65-F5344CB8AC3E}">
        <p14:creationId xmlns:p14="http://schemas.microsoft.com/office/powerpoint/2010/main" val="1784455480"/>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dt="0"/>
  <p:txStyles>
    <p:titleStyle>
      <a:lvl1pPr algn="l" defTabSz="685800" rtl="0" eaLnBrk="1" latinLnBrk="0" hangingPunct="1">
        <a:lnSpc>
          <a:spcPct val="90000"/>
        </a:lnSpc>
        <a:spcBef>
          <a:spcPct val="0"/>
        </a:spcBef>
        <a:buNone/>
        <a:defRPr sz="24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1950" b="0" i="0" kern="1200">
          <a:solidFill>
            <a:schemeClr val="tx1"/>
          </a:solidFill>
          <a:latin typeface="+mn-lt"/>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mn-lt"/>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mn-lt"/>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916" y="1846261"/>
            <a:ext cx="6250685" cy="412934"/>
          </a:xfrm>
          <a:prstGeom prst="rect">
            <a:avLst/>
          </a:prstGeom>
        </p:spPr>
        <p:txBody>
          <a:bodyPr vert="horz" wrap="square" lIns="0" tIns="12700" rIns="0" bIns="0" rtlCol="0">
            <a:spAutoFit/>
          </a:bodyPr>
          <a:lstStyle/>
          <a:p>
            <a:pPr marL="12700">
              <a:lnSpc>
                <a:spcPct val="100000"/>
              </a:lnSpc>
              <a:spcBef>
                <a:spcPts val="25"/>
              </a:spcBef>
            </a:pPr>
            <a:r>
              <a:rPr lang="en-US" sz="2600">
                <a:solidFill>
                  <a:schemeClr val="tx1"/>
                </a:solidFill>
              </a:rPr>
              <a:t>The Hydrologic Cycle</a:t>
            </a:r>
          </a:p>
        </p:txBody>
      </p:sp>
      <p:sp>
        <p:nvSpPr>
          <p:cNvPr id="4" name="Text Placeholder 3">
            <a:extLst>
              <a:ext uri="{FF2B5EF4-FFF2-40B4-BE49-F238E27FC236}">
                <a16:creationId xmlns:a16="http://schemas.microsoft.com/office/drawing/2014/main" id="{385D5CEB-4749-C0D7-0C93-53D791C17559}"/>
              </a:ext>
            </a:extLst>
          </p:cNvPr>
          <p:cNvSpPr>
            <a:spLocks noGrp="1"/>
          </p:cNvSpPr>
          <p:nvPr>
            <p:ph type="body" sz="quarter" idx="12"/>
          </p:nvPr>
        </p:nvSpPr>
        <p:spPr/>
        <p:txBody>
          <a:bodyPr/>
          <a:lstStyle/>
          <a:p>
            <a:r>
              <a:rPr lang="en-US" sz="1700" dirty="0"/>
              <a:t>Lesson 4 Stormwater Management</a:t>
            </a:r>
            <a:endParaRPr lang="en-US" dirty="0"/>
          </a:p>
        </p:txBody>
      </p:sp>
      <p:sp>
        <p:nvSpPr>
          <p:cNvPr id="5" name="Rectangle 1">
            <a:extLst>
              <a:ext uri="{FF2B5EF4-FFF2-40B4-BE49-F238E27FC236}">
                <a16:creationId xmlns:a16="http://schemas.microsoft.com/office/drawing/2014/main" id="{BBAA47DF-5942-E96D-9B0C-A5B9AB606F78}"/>
              </a:ext>
            </a:extLst>
          </p:cNvPr>
          <p:cNvSpPr>
            <a:spLocks noChangeArrowheads="1"/>
          </p:cNvSpPr>
          <p:nvPr/>
        </p:nvSpPr>
        <p:spPr bwMode="auto">
          <a:xfrm>
            <a:off x="304800" y="4271591"/>
            <a:ext cx="8640683" cy="8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7744" rIns="0" bIns="50784" numCol="1" anchor="ctr" anchorCtr="0" compatLnSpc="1">
            <a:prstTxWarp prst="textNoShape">
              <a:avLst/>
            </a:prstTxWarp>
            <a:spAutoFit/>
          </a:bodyPr>
          <a:lstStyle/>
          <a:p>
            <a:pPr algn="l">
              <a:lnSpc>
                <a:spcPct val="120000"/>
              </a:lnSpc>
              <a:spcAft>
                <a:spcPts val="500"/>
              </a:spcAft>
            </a:pPr>
            <a:r>
              <a:rPr kumimoji="0" lang="en-US" sz="700" i="0" u="none" strike="noStrike" cap="none" normalizeH="0" baseline="0" dirty="0">
                <a:ln>
                  <a:noFill/>
                </a:ln>
                <a:solidFill>
                  <a:schemeClr val="bg1"/>
                </a:solidFill>
                <a:effectLst/>
                <a:latin typeface="+mj-lt"/>
                <a:cs typeface="Arial"/>
              </a:rPr>
              <a:t>W</a:t>
            </a:r>
            <a:r>
              <a:rPr kumimoji="0" lang="en-US" sz="700" i="0" u="none" strike="noStrike" cap="none" normalizeH="0" baseline="0" dirty="0" bmk="">
                <a:ln>
                  <a:noFill/>
                </a:ln>
                <a:solidFill>
                  <a:schemeClr val="bg1"/>
                </a:solidFill>
                <a:effectLst/>
                <a:latin typeface="+mj-lt"/>
                <a:cs typeface="Arial"/>
              </a:rPr>
              <a:t>isconsin Sea Grant </a:t>
            </a:r>
            <a:r>
              <a:rPr lang="en-US" sz="700" dirty="0" bmk="">
                <a:solidFill>
                  <a:schemeClr val="bg1"/>
                </a:solidFill>
                <a:latin typeface="+mj-lt"/>
                <a:cs typeface="Arial"/>
              </a:rPr>
              <a:t>| October 2025</a:t>
            </a:r>
            <a:r>
              <a:rPr kumimoji="0" lang="en-US" sz="700" i="0" u="none" strike="noStrike" cap="none" normalizeH="0" baseline="0" dirty="0" bmk="">
                <a:ln>
                  <a:noFill/>
                </a:ln>
                <a:solidFill>
                  <a:schemeClr val="bg1"/>
                </a:solidFill>
                <a:effectLst/>
                <a:latin typeface="+mj-lt"/>
                <a:cs typeface="Arial"/>
              </a:rPr>
              <a:t> </a:t>
            </a:r>
            <a:r>
              <a:rPr lang="en-US" sz="700" dirty="0" bmk="_Hlk170222823">
                <a:solidFill>
                  <a:schemeClr val="bg1"/>
                </a:solidFill>
                <a:latin typeface="+mj-lt"/>
                <a:cs typeface="Arial"/>
              </a:rPr>
              <a:t>| </a:t>
            </a:r>
            <a:r>
              <a:rPr kumimoji="0" lang="en-US" sz="700" b="0" u="none" strike="noStrike" cap="none" normalizeH="0" baseline="0" dirty="0" bmk="_Hlk170222823">
                <a:ln>
                  <a:noFill/>
                </a:ln>
                <a:solidFill>
                  <a:schemeClr val="bg1"/>
                </a:solidFill>
                <a:effectLst/>
                <a:latin typeface="+mj-lt"/>
                <a:cs typeface="Arial"/>
              </a:rPr>
              <a:t>Coastal Engineering Education: People, Place and Practice: </a:t>
            </a:r>
            <a:r>
              <a:rPr lang="en-US" sz="700" dirty="0" bmk="_Hlk170222823">
                <a:solidFill>
                  <a:schemeClr val="bg1"/>
                </a:solidFill>
                <a:latin typeface="+mj-lt"/>
                <a:cs typeface="Arial"/>
              </a:rPr>
              <a:t>Lesson 4: Stormwater Management                                         Image used with written permission by JB the Explorer </a:t>
            </a:r>
          </a:p>
          <a:p>
            <a:pPr algn="l">
              <a:lnSpc>
                <a:spcPct val="120000"/>
              </a:lnSpc>
            </a:pPr>
            <a:r>
              <a:rPr lang="en-US" sz="700" dirty="0" bmk="_Hlk170222823">
                <a:solidFill>
                  <a:schemeClr val="bg1"/>
                </a:solidFill>
                <a:latin typeface="+mj-lt"/>
                <a:cs typeface="Arial"/>
              </a:rPr>
              <a:t>T</a:t>
            </a:r>
            <a:r>
              <a:rPr kumimoji="0" lang="en-US" sz="700" b="0" i="0" u="none" strike="noStrike" cap="none" normalizeH="0" baseline="0" dirty="0" bmk="_Hlk170222823">
                <a:ln>
                  <a:noFill/>
                </a:ln>
                <a:solidFill>
                  <a:schemeClr val="bg1"/>
                </a:solidFill>
                <a:effectLst/>
                <a:latin typeface="+mj-lt"/>
                <a:ea typeface="Calibri"/>
              </a:rPr>
              <a:t>his curriculum was prepared </a:t>
            </a:r>
            <a:r>
              <a:rPr lang="en-US" sz="700" dirty="0" bmk="_Hlk170222823">
                <a:solidFill>
                  <a:schemeClr val="bg1"/>
                </a:solidFill>
                <a:latin typeface="+mj-lt"/>
                <a:ea typeface="Calibri"/>
              </a:rPr>
              <a:t>by Adam </a:t>
            </a:r>
            <a:r>
              <a:rPr lang="en-US" sz="700" dirty="0" err="1" bmk="_Hlk170222823">
                <a:solidFill>
                  <a:schemeClr val="bg1"/>
                </a:solidFill>
                <a:latin typeface="+mj-lt"/>
                <a:ea typeface="Calibri"/>
              </a:rPr>
              <a:t>Bechle</a:t>
            </a:r>
            <a:r>
              <a:rPr lang="en-US" sz="700" dirty="0" bmk="_Hlk170222823">
                <a:solidFill>
                  <a:schemeClr val="bg1"/>
                </a:solidFill>
                <a:latin typeface="+mj-lt"/>
                <a:ea typeface="Calibri"/>
              </a:rPr>
              <a:t>, Ginny Carlton, and Anne Moser </a:t>
            </a:r>
            <a:r>
              <a:rPr kumimoji="0" lang="en-US" sz="700" b="0" i="0" u="none" strike="noStrike" cap="none" normalizeH="0" baseline="0" dirty="0" bmk="_Hlk170222823">
                <a:ln>
                  <a:noFill/>
                </a:ln>
                <a:solidFill>
                  <a:schemeClr val="bg1"/>
                </a:solidFill>
                <a:effectLst/>
                <a:latin typeface="+mj-lt"/>
                <a:ea typeface="Calibri"/>
              </a:rPr>
              <a:t>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r>
              <a:rPr kumimoji="0" lang="en-US" sz="700" b="0" i="0" u="none" strike="noStrike" cap="none" normalizeH="0" baseline="0" dirty="0" bmk="_Hlk170222823">
                <a:ln>
                  <a:noFill/>
                </a:ln>
                <a:solidFill>
                  <a:schemeClr val="bg1"/>
                </a:solidFill>
                <a:effectLst/>
                <a:latin typeface="+mj-lt"/>
                <a:ea typeface="Calibri"/>
                <a:cs typeface="Arial"/>
              </a:rPr>
              <a:t>.</a:t>
            </a:r>
            <a:r>
              <a:rPr lang="en-US" altLang="en-US" sz="600" dirty="0">
                <a:solidFill>
                  <a:schemeClr val="bg1"/>
                </a:solidFill>
                <a:latin typeface="+mj-lt"/>
              </a:rPr>
              <a:t> </a:t>
            </a:r>
            <a:endParaRPr lang="en-US" altLang="en-US" sz="1800" b="0" i="0" u="none" strike="noStrike" cap="none" normalizeH="0" baseline="0" dirty="0">
              <a:ln>
                <a:noFill/>
              </a:ln>
              <a:solidFill>
                <a:schemeClr val="bg1"/>
              </a:solidFill>
              <a:effectLst/>
              <a:latin typeface="+mj-lt"/>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691403DC-3FA5-EE23-33DA-69206C528856}"/>
            </a:ext>
          </a:extLst>
        </p:cNvPr>
        <p:cNvGrpSpPr/>
        <p:nvPr/>
      </p:nvGrpSpPr>
      <p:grpSpPr>
        <a:xfrm>
          <a:off x="0" y="0"/>
          <a:ext cx="0" cy="0"/>
          <a:chOff x="0" y="0"/>
          <a:chExt cx="0" cy="0"/>
        </a:xfrm>
      </p:grpSpPr>
      <p:sp>
        <p:nvSpPr>
          <p:cNvPr id="89" name="Google Shape;89;p1">
            <a:extLst>
              <a:ext uri="{FF2B5EF4-FFF2-40B4-BE49-F238E27FC236}">
                <a16:creationId xmlns:a16="http://schemas.microsoft.com/office/drawing/2014/main" id="{1902FB61-B2C8-16F5-5BF3-6FA694C034A0}"/>
              </a:ext>
            </a:extLst>
          </p:cNvPr>
          <p:cNvSpPr txBox="1">
            <a:spLocks noGrp="1"/>
          </p:cNvSpPr>
          <p:nvPr>
            <p:ph type="title"/>
          </p:nvPr>
        </p:nvSpPr>
        <p:spPr>
          <a:prstGeom prst="rect">
            <a:avLst/>
          </a:prstGeom>
          <a:noFill/>
          <a:ln>
            <a:noFill/>
          </a:ln>
        </p:spPr>
        <p:txBody>
          <a:bodyPr spcFirstLastPara="1" wrap="square" lIns="68569" tIns="34275" rIns="68569" bIns="34275" anchor="ctr" anchorCtr="0">
            <a:normAutofit fontScale="90000"/>
          </a:bodyPr>
          <a:lstStyle/>
          <a:p>
            <a:pPr rtl="0">
              <a:buClr>
                <a:srgbClr val="C00000"/>
              </a:buClr>
              <a:buSzPct val="100000"/>
            </a:pPr>
            <a:r>
              <a:rPr lang="en-US" sz="2700" dirty="0"/>
              <a:t>The Hydrologic Cycle </a:t>
            </a:r>
            <a:r>
              <a:rPr lang="en-US" sz="2800" dirty="0">
                <a:solidFill>
                  <a:schemeClr val="dk1"/>
                </a:solidFill>
              </a:rPr>
              <a:t>– elementary school edition</a:t>
            </a:r>
            <a:endParaRPr dirty="0"/>
          </a:p>
        </p:txBody>
      </p:sp>
      <p:grpSp>
        <p:nvGrpSpPr>
          <p:cNvPr id="6" name="Group 5" descr="Diagram of the water (hydrologic) cycle represented by four curved arrows in a circular pattern.  The words precipitation, infiltration, runoff and evaporation serve as the labels for one of the four arrows.">
            <a:extLst>
              <a:ext uri="{FF2B5EF4-FFF2-40B4-BE49-F238E27FC236}">
                <a16:creationId xmlns:a16="http://schemas.microsoft.com/office/drawing/2014/main" id="{69C22DCC-160C-C1A3-06BE-7E39C1A0BCB1}"/>
              </a:ext>
            </a:extLst>
          </p:cNvPr>
          <p:cNvGrpSpPr/>
          <p:nvPr/>
        </p:nvGrpSpPr>
        <p:grpSpPr>
          <a:xfrm>
            <a:off x="1447800" y="1047750"/>
            <a:ext cx="6019800" cy="3581400"/>
            <a:chOff x="1447800" y="1276351"/>
            <a:chExt cx="6019800" cy="3581400"/>
          </a:xfrm>
        </p:grpSpPr>
        <p:pic>
          <p:nvPicPr>
            <p:cNvPr id="91" name="Google Shape;91;p1" descr="Diagram of the water (hydrologic) cycle represented by four curved arrows in a circular pattern.  The words precipitation, infiltration, runoff and evaporation serve as the labels for one of the four arrows.&#10;&#10;">
              <a:extLst>
                <a:ext uri="{FF2B5EF4-FFF2-40B4-BE49-F238E27FC236}">
                  <a16:creationId xmlns:a16="http://schemas.microsoft.com/office/drawing/2014/main" id="{DE74143D-ABCD-16D7-A1E2-5826E58720FC}"/>
                </a:ext>
              </a:extLst>
            </p:cNvPr>
            <p:cNvPicPr preferRelativeResize="0">
              <a:picLocks noChangeAspect="1"/>
            </p:cNvPicPr>
            <p:nvPr/>
          </p:nvPicPr>
          <p:blipFill rotWithShape="1">
            <a:blip r:embed="rId3">
              <a:alphaModFix/>
            </a:blip>
            <a:srcRect l="15385" t="-2255" r="4616" b="3375"/>
            <a:stretch>
              <a:fillRect/>
            </a:stretch>
          </p:blipFill>
          <p:spPr>
            <a:xfrm>
              <a:off x="2362200" y="1276351"/>
              <a:ext cx="3962400" cy="3581400"/>
            </a:xfrm>
            <a:prstGeom prst="ellipse">
              <a:avLst/>
            </a:prstGeom>
            <a:noFill/>
            <a:ln>
              <a:noFill/>
            </a:ln>
          </p:spPr>
        </p:pic>
        <p:sp>
          <p:nvSpPr>
            <p:cNvPr id="2" name="TextBox 1">
              <a:extLst>
                <a:ext uri="{FF2B5EF4-FFF2-40B4-BE49-F238E27FC236}">
                  <a16:creationId xmlns:a16="http://schemas.microsoft.com/office/drawing/2014/main" id="{7329D34E-B0B1-2747-EE02-013C0DF6F85F}"/>
                </a:ext>
              </a:extLst>
            </p:cNvPr>
            <p:cNvSpPr txBox="1"/>
            <p:nvPr/>
          </p:nvSpPr>
          <p:spPr>
            <a:xfrm>
              <a:off x="1447800" y="1885950"/>
              <a:ext cx="1676400" cy="369332"/>
            </a:xfrm>
            <a:prstGeom prst="rect">
              <a:avLst/>
            </a:prstGeom>
            <a:noFill/>
          </p:spPr>
          <p:txBody>
            <a:bodyPr wrap="square" rtlCol="0">
              <a:spAutoFit/>
            </a:bodyPr>
            <a:lstStyle/>
            <a:p>
              <a:r>
                <a:rPr lang="en-US" dirty="0"/>
                <a:t>Precipitation</a:t>
              </a:r>
            </a:p>
          </p:txBody>
        </p:sp>
        <p:sp>
          <p:nvSpPr>
            <p:cNvPr id="3" name="TextBox 2">
              <a:extLst>
                <a:ext uri="{FF2B5EF4-FFF2-40B4-BE49-F238E27FC236}">
                  <a16:creationId xmlns:a16="http://schemas.microsoft.com/office/drawing/2014/main" id="{24EFC310-1907-3BB4-81E7-DC3B0DF94524}"/>
                </a:ext>
              </a:extLst>
            </p:cNvPr>
            <p:cNvSpPr txBox="1"/>
            <p:nvPr/>
          </p:nvSpPr>
          <p:spPr>
            <a:xfrm>
              <a:off x="5638800" y="1677154"/>
              <a:ext cx="1676400" cy="369332"/>
            </a:xfrm>
            <a:prstGeom prst="rect">
              <a:avLst/>
            </a:prstGeom>
            <a:noFill/>
          </p:spPr>
          <p:txBody>
            <a:bodyPr wrap="square" rtlCol="0">
              <a:spAutoFit/>
            </a:bodyPr>
            <a:lstStyle/>
            <a:p>
              <a:r>
                <a:rPr lang="en-US" dirty="0"/>
                <a:t>Infiltration</a:t>
              </a:r>
            </a:p>
          </p:txBody>
        </p:sp>
        <p:sp>
          <p:nvSpPr>
            <p:cNvPr id="4" name="TextBox 3">
              <a:extLst>
                <a:ext uri="{FF2B5EF4-FFF2-40B4-BE49-F238E27FC236}">
                  <a16:creationId xmlns:a16="http://schemas.microsoft.com/office/drawing/2014/main" id="{B90C5A56-53E8-94D2-C2BE-5A80819410D3}"/>
                </a:ext>
              </a:extLst>
            </p:cNvPr>
            <p:cNvSpPr txBox="1"/>
            <p:nvPr/>
          </p:nvSpPr>
          <p:spPr>
            <a:xfrm>
              <a:off x="5791200" y="3790950"/>
              <a:ext cx="1676400" cy="369332"/>
            </a:xfrm>
            <a:prstGeom prst="rect">
              <a:avLst/>
            </a:prstGeom>
            <a:noFill/>
          </p:spPr>
          <p:txBody>
            <a:bodyPr wrap="square" rtlCol="0">
              <a:spAutoFit/>
            </a:bodyPr>
            <a:lstStyle/>
            <a:p>
              <a:r>
                <a:rPr lang="en-US" dirty="0"/>
                <a:t>Runoff</a:t>
              </a:r>
            </a:p>
          </p:txBody>
        </p:sp>
        <p:sp>
          <p:nvSpPr>
            <p:cNvPr id="5" name="TextBox 4">
              <a:extLst>
                <a:ext uri="{FF2B5EF4-FFF2-40B4-BE49-F238E27FC236}">
                  <a16:creationId xmlns:a16="http://schemas.microsoft.com/office/drawing/2014/main" id="{22315DF3-8171-0B0A-C792-6B51C9EDB832}"/>
                </a:ext>
              </a:extLst>
            </p:cNvPr>
            <p:cNvSpPr txBox="1"/>
            <p:nvPr/>
          </p:nvSpPr>
          <p:spPr>
            <a:xfrm>
              <a:off x="1676401" y="4160282"/>
              <a:ext cx="1676400" cy="369332"/>
            </a:xfrm>
            <a:prstGeom prst="rect">
              <a:avLst/>
            </a:prstGeom>
            <a:noFill/>
          </p:spPr>
          <p:txBody>
            <a:bodyPr wrap="square" rtlCol="0">
              <a:spAutoFit/>
            </a:bodyPr>
            <a:lstStyle/>
            <a:p>
              <a:r>
                <a:rPr lang="en-US" dirty="0"/>
                <a:t>Evaporation</a:t>
              </a:r>
            </a:p>
          </p:txBody>
        </p:sp>
      </p:grpSp>
      <p:sp>
        <p:nvSpPr>
          <p:cNvPr id="7" name="Footer Placeholder 6">
            <a:extLst>
              <a:ext uri="{FF2B5EF4-FFF2-40B4-BE49-F238E27FC236}">
                <a16:creationId xmlns:a16="http://schemas.microsoft.com/office/drawing/2014/main" id="{2F71204F-53F5-0D4A-DA24-66F0A5650940}"/>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The Hydrologic Cycle</a:t>
            </a:r>
            <a:endParaRPr lang="en-US" kern="1200" dirty="0">
              <a:solidFill>
                <a:srgbClr val="FFFFFF"/>
              </a:solidFill>
            </a:endParaRPr>
          </a:p>
        </p:txBody>
      </p:sp>
    </p:spTree>
    <p:extLst>
      <p:ext uri="{BB962C8B-B14F-4D97-AF65-F5344CB8AC3E}">
        <p14:creationId xmlns:p14="http://schemas.microsoft.com/office/powerpoint/2010/main" val="15043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89;p1">
            <a:extLst>
              <a:ext uri="{FF2B5EF4-FFF2-40B4-BE49-F238E27FC236}">
                <a16:creationId xmlns:a16="http://schemas.microsoft.com/office/drawing/2014/main" id="{9B432CF3-AF80-8F0F-B662-4D0A635F4DE8}"/>
              </a:ext>
            </a:extLst>
          </p:cNvPr>
          <p:cNvSpPr txBox="1">
            <a:spLocks noGrp="1"/>
          </p:cNvSpPr>
          <p:nvPr>
            <p:ph type="title"/>
          </p:nvPr>
        </p:nvSpPr>
        <p:spPr>
          <a:xfrm>
            <a:off x="371475" y="133350"/>
            <a:ext cx="8001000" cy="800100"/>
          </a:xfrm>
          <a:prstGeom prst="rect">
            <a:avLst/>
          </a:prstGeom>
          <a:noFill/>
          <a:ln>
            <a:noFill/>
            <a:prstDash/>
          </a:ln>
          <a:effectLst/>
        </p:spPr>
        <p:txBody>
          <a:bodyPr rot="0" spcFirstLastPara="1" vertOverflow="overflow" horzOverflow="overflow" vert="horz" wrap="square" lIns="68569" tIns="34275" rIns="68569" bIns="34275" numCol="1" spcCol="0" rtlCol="0" fromWordArt="0" anchor="ctr" anchorCtr="0" forceAA="0" compatLnSpc="1">
            <a:prstTxWarp prst="textNoShape">
              <a:avLst/>
            </a:prstTxWarp>
            <a:normAutofit/>
          </a:bodyPr>
          <a:lstStyle>
            <a:lvl1pPr>
              <a:defRPr>
                <a:latin typeface="+mj-lt"/>
                <a:ea typeface="+mj-ea"/>
                <a:cs typeface="+mj-cs"/>
              </a:defRPr>
            </a:lvl1pPr>
          </a:lstStyle>
          <a:p>
            <a:pPr marL="0" marR="0" lvl="0" indent="0" defTabSz="914400" rtl="0" eaLnBrk="1" fontAlgn="auto" latinLnBrk="0" hangingPunct="1">
              <a:lnSpc>
                <a:spcPct val="100000"/>
              </a:lnSpc>
              <a:spcBef>
                <a:spcPts val="0"/>
              </a:spcBef>
              <a:spcAft>
                <a:spcPts val="0"/>
              </a:spcAft>
              <a:buClr>
                <a:srgbClr val="C00000"/>
              </a:buClr>
              <a:buSzPct val="100000"/>
              <a:buFontTx/>
              <a:buNone/>
              <a:tabLst/>
              <a:defRPr/>
            </a:pPr>
            <a:r>
              <a:rPr kumimoji="0" lang="en-US" sz="2700" b="0" i="0" u="none" strike="noStrike" kern="0" cap="none" spc="0" normalizeH="0" baseline="0" noProof="0" dirty="0">
                <a:ln>
                  <a:noFill/>
                </a:ln>
                <a:solidFill>
                  <a:sysClr val="windowText" lastClr="000000"/>
                </a:solidFill>
                <a:effectLst/>
                <a:uLnTx/>
                <a:uFillTx/>
                <a:latin typeface="+mj-lt"/>
                <a:ea typeface="+mj-ea"/>
                <a:cs typeface="+mj-cs"/>
              </a:rPr>
              <a:t>The Hydrologic Cycle </a:t>
            </a:r>
            <a:r>
              <a:rPr kumimoji="0" lang="en-US" sz="2800" b="0" i="0" u="none" strike="noStrike" kern="0" cap="none" spc="0" normalizeH="0" baseline="0" noProof="0" dirty="0">
                <a:ln>
                  <a:noFill/>
                </a:ln>
                <a:solidFill>
                  <a:schemeClr val="dk1"/>
                </a:solidFill>
                <a:effectLst/>
                <a:uLnTx/>
                <a:uFillTx/>
                <a:latin typeface="+mj-lt"/>
                <a:ea typeface="+mj-ea"/>
                <a:cs typeface="+mj-cs"/>
              </a:rPr>
              <a:t>– middle school edition</a:t>
            </a:r>
            <a:endParaRPr kumimoji="0" lang="en-US" sz="1800" b="0" i="0" u="none" strike="noStrike" kern="0" cap="none" spc="0" normalizeH="0" baseline="0" noProof="0" dirty="0">
              <a:ln>
                <a:noFill/>
              </a:ln>
              <a:solidFill>
                <a:sysClr val="windowText" lastClr="000000"/>
              </a:solidFill>
              <a:effectLst/>
              <a:uLnTx/>
              <a:uFillTx/>
              <a:latin typeface="+mj-lt"/>
              <a:ea typeface="+mj-ea"/>
              <a:cs typeface="+mj-cs"/>
            </a:endParaRPr>
          </a:p>
        </p:txBody>
      </p:sp>
      <p:pic>
        <p:nvPicPr>
          <p:cNvPr id="101" name="Google Shape;101;p2"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10;&#10;Image source: U.S. Army Corps of Engineers"/>
          <p:cNvPicPr preferRelativeResize="0">
            <a:picLocks noChangeAspect="1"/>
          </p:cNvPicPr>
          <p:nvPr/>
        </p:nvPicPr>
        <p:blipFill rotWithShape="1">
          <a:blip r:embed="rId3">
            <a:alphaModFix/>
          </a:blip>
          <a:srcRect/>
          <a:stretch/>
        </p:blipFill>
        <p:spPr>
          <a:xfrm>
            <a:off x="1143000" y="895350"/>
            <a:ext cx="6453583" cy="3932247"/>
          </a:xfrm>
          <a:prstGeom prst="rect">
            <a:avLst/>
          </a:prstGeom>
          <a:noFill/>
          <a:ln>
            <a:noFill/>
          </a:ln>
        </p:spPr>
      </p:pic>
      <p:sp>
        <p:nvSpPr>
          <p:cNvPr id="102" name="Google Shape;102;p2">
            <a:extLst>
              <a:ext uri="{C183D7F6-B498-43B3-948B-1728B52AA6E4}">
                <adec:decorative xmlns:adec="http://schemas.microsoft.com/office/drawing/2017/decorative" val="1"/>
              </a:ext>
            </a:extLst>
          </p:cNvPr>
          <p:cNvSpPr/>
          <p:nvPr/>
        </p:nvSpPr>
        <p:spPr>
          <a:xfrm>
            <a:off x="1143000" y="1761261"/>
            <a:ext cx="2438400" cy="962889"/>
          </a:xfrm>
          <a:prstGeom prst="ellipse">
            <a:avLst/>
          </a:prstGeom>
          <a:noFill/>
          <a:ln w="5715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975FFEC4-FCE2-670F-36C2-4A1C2228A1AA}"/>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The Hydrologic Cycle</a:t>
            </a:r>
            <a:endParaRPr lang="en-US" kern="1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5" name="Google Shape;99;p2">
            <a:extLst>
              <a:ext uri="{FF2B5EF4-FFF2-40B4-BE49-F238E27FC236}">
                <a16:creationId xmlns:a16="http://schemas.microsoft.com/office/drawing/2014/main" id="{260F6EBD-5356-7CD8-126F-7FECA5878CF9}"/>
              </a:ext>
            </a:extLst>
          </p:cNvPr>
          <p:cNvSpPr txBox="1">
            <a:spLocks noGrp="1"/>
          </p:cNvSpPr>
          <p:nvPr>
            <p:ph type="title"/>
          </p:nvPr>
        </p:nvSpPr>
        <p:spPr>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algn="ctr" defTabSz="685800" rtl="0">
              <a:buClr>
                <a:srgbClr val="000000"/>
              </a:buClr>
              <a:defRPr/>
            </a:pPr>
            <a:r>
              <a:rPr lang="en-US" sz="2700" b="0" dirty="0">
                <a:solidFill>
                  <a:schemeClr val="dk1"/>
                </a:solidFill>
                <a:ea typeface="Arial"/>
                <a:sym typeface="Arial"/>
              </a:rPr>
              <a:t>What happens when it rains?</a:t>
            </a:r>
          </a:p>
        </p:txBody>
      </p:sp>
      <p:pic>
        <p:nvPicPr>
          <p:cNvPr id="2" name="Google Shape;108;p3" descr="Aerial image of the City of Racine, Wisconsin illustrating three bridges crossing the Root River.&#10;1. Sixth Street Bridge is at the lower left corner of the image.&#10;2. Marquette Street bridge is at the center of the image.&#10;3. Main Street bridge is toward the top of the image.&#10;&#10;The roofs of buildings along the river and Lake Michigan at the very top of the image are also visible.&#10;&#10;">
            <a:extLst>
              <a:ext uri="{FF2B5EF4-FFF2-40B4-BE49-F238E27FC236}">
                <a16:creationId xmlns:a16="http://schemas.microsoft.com/office/drawing/2014/main" id="{020B83DC-88DE-357B-B11B-07D3BADDF470}"/>
              </a:ext>
            </a:extLst>
          </p:cNvPr>
          <p:cNvPicPr preferRelativeResize="0"/>
          <p:nvPr/>
        </p:nvPicPr>
        <p:blipFill rotWithShape="1">
          <a:blip r:embed="rId3">
            <a:alphaModFix/>
          </a:blip>
          <a:srcRect t="16367" r="39064"/>
          <a:stretch/>
        </p:blipFill>
        <p:spPr>
          <a:xfrm>
            <a:off x="1331380" y="960293"/>
            <a:ext cx="3649694" cy="3934864"/>
          </a:xfrm>
          <a:prstGeom prst="rect">
            <a:avLst/>
          </a:prstGeom>
          <a:noFill/>
          <a:ln>
            <a:noFill/>
          </a:ln>
        </p:spPr>
      </p:pic>
      <p:sp>
        <p:nvSpPr>
          <p:cNvPr id="6" name="TextBox 5">
            <a:extLst>
              <a:ext uri="{FF2B5EF4-FFF2-40B4-BE49-F238E27FC236}">
                <a16:creationId xmlns:a16="http://schemas.microsoft.com/office/drawing/2014/main" id="{1670291D-C38C-D752-573E-050E4AD3AB4B}"/>
              </a:ext>
            </a:extLst>
          </p:cNvPr>
          <p:cNvSpPr txBox="1"/>
          <p:nvPr/>
        </p:nvSpPr>
        <p:spPr>
          <a:xfrm>
            <a:off x="5672466" y="686108"/>
            <a:ext cx="1792706" cy="523220"/>
          </a:xfrm>
          <a:prstGeom prst="rect">
            <a:avLst/>
          </a:prstGeom>
          <a:noFill/>
        </p:spPr>
        <p:txBody>
          <a:bodyPr wrap="square" rtlCol="0">
            <a:spAutoFit/>
          </a:bodyPr>
          <a:lstStyle/>
          <a:p>
            <a:r>
              <a:rPr lang="en-US" sz="1400" dirty="0"/>
              <a:t>Natural Ground Cover</a:t>
            </a:r>
          </a:p>
        </p:txBody>
      </p:sp>
      <p:pic>
        <p:nvPicPr>
          <p:cNvPr id="3" name="Google Shape;108;p3" descr="Diagram of what happens to water when it rains on natural ground cover represented by three deciduous trees and grass.&#10;&#10;40% evaporates&#10;10% runs off&#10;50% goes into the ground">
            <a:extLst>
              <a:ext uri="{FF2B5EF4-FFF2-40B4-BE49-F238E27FC236}">
                <a16:creationId xmlns:a16="http://schemas.microsoft.com/office/drawing/2014/main" id="{CCBB657D-70E4-4AA3-7F67-D93AF489F4AB}"/>
              </a:ext>
            </a:extLst>
          </p:cNvPr>
          <p:cNvPicPr preferRelativeResize="0">
            <a:picLocks noChangeAspect="1"/>
          </p:cNvPicPr>
          <p:nvPr/>
        </p:nvPicPr>
        <p:blipFill rotWithShape="1">
          <a:blip r:embed="rId3">
            <a:alphaModFix/>
          </a:blip>
          <a:srcRect l="62141" t="15181" b="39300"/>
          <a:stretch/>
        </p:blipFill>
        <p:spPr>
          <a:xfrm>
            <a:off x="5296691" y="947718"/>
            <a:ext cx="2057400" cy="1943159"/>
          </a:xfrm>
          <a:prstGeom prst="rect">
            <a:avLst/>
          </a:prstGeom>
          <a:noFill/>
          <a:ln>
            <a:noFill/>
          </a:ln>
        </p:spPr>
      </p:pic>
      <p:sp>
        <p:nvSpPr>
          <p:cNvPr id="7" name="TextBox 6">
            <a:extLst>
              <a:ext uri="{FF2B5EF4-FFF2-40B4-BE49-F238E27FC236}">
                <a16:creationId xmlns:a16="http://schemas.microsoft.com/office/drawing/2014/main" id="{E2C9A8A7-09D7-9A2C-3801-52C60892A91F}"/>
              </a:ext>
            </a:extLst>
          </p:cNvPr>
          <p:cNvSpPr txBox="1"/>
          <p:nvPr/>
        </p:nvSpPr>
        <p:spPr>
          <a:xfrm>
            <a:off x="5151889" y="2934095"/>
            <a:ext cx="2833859" cy="307777"/>
          </a:xfrm>
          <a:prstGeom prst="rect">
            <a:avLst/>
          </a:prstGeom>
          <a:noFill/>
        </p:spPr>
        <p:txBody>
          <a:bodyPr wrap="square" rtlCol="0">
            <a:spAutoFit/>
          </a:bodyPr>
          <a:lstStyle/>
          <a:p>
            <a:r>
              <a:rPr lang="en-US" sz="1400" dirty="0"/>
              <a:t>75% - 100% Impervious Surfaces</a:t>
            </a:r>
          </a:p>
        </p:txBody>
      </p:sp>
      <p:pic>
        <p:nvPicPr>
          <p:cNvPr id="4" name="Google Shape;108;p3" descr="Diagram of what happens to water when it rains on surfaces that are 75% to 100% impervious as represented by houses and tall city buildings.&#10;&#10;30% evaporates&#10;55% runs off&#10;15% goes into the ground">
            <a:extLst>
              <a:ext uri="{FF2B5EF4-FFF2-40B4-BE49-F238E27FC236}">
                <a16:creationId xmlns:a16="http://schemas.microsoft.com/office/drawing/2014/main" id="{2C91EFAD-CE8F-BE23-E8EA-B4ACC49ACBBE}"/>
              </a:ext>
            </a:extLst>
          </p:cNvPr>
          <p:cNvPicPr preferRelativeResize="0">
            <a:picLocks noChangeAspect="1"/>
          </p:cNvPicPr>
          <p:nvPr/>
        </p:nvPicPr>
        <p:blipFill rotWithShape="1">
          <a:blip r:embed="rId3">
            <a:alphaModFix/>
          </a:blip>
          <a:srcRect l="65449" t="60095"/>
          <a:stretch/>
        </p:blipFill>
        <p:spPr>
          <a:xfrm>
            <a:off x="5395741" y="3271520"/>
            <a:ext cx="2057400" cy="1866550"/>
          </a:xfrm>
          <a:prstGeom prst="rect">
            <a:avLst/>
          </a:prstGeom>
          <a:noFill/>
          <a:ln>
            <a:noFill/>
          </a:ln>
        </p:spPr>
      </p:pic>
      <p:sp>
        <p:nvSpPr>
          <p:cNvPr id="8" name="Footer Placeholder 7">
            <a:extLst>
              <a:ext uri="{FF2B5EF4-FFF2-40B4-BE49-F238E27FC236}">
                <a16:creationId xmlns:a16="http://schemas.microsoft.com/office/drawing/2014/main" id="{77452A29-CC7E-0990-0526-539984553FF5}"/>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The Hydrologic Cycle</a:t>
            </a:r>
            <a:endParaRPr lang="en-US" kern="1200" dirty="0">
              <a:solidFill>
                <a:srgbClr val="FFFFFF"/>
              </a:solidFill>
            </a:endParaRP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178</TotalTime>
  <Words>1062</Words>
  <Application>Microsoft Office PowerPoint</Application>
  <PresentationFormat>On-screen Show (16:9)</PresentationFormat>
  <Paragraphs>87</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Noto Sans Symbols</vt:lpstr>
      <vt:lpstr>lesson-2-template</vt:lpstr>
      <vt:lpstr>The Hydrologic Cycle</vt:lpstr>
      <vt:lpstr>The Hydrologic Cycle – elementary school edition</vt:lpstr>
      <vt:lpstr>The Hydrologic Cycle – middle school edition</vt:lpstr>
      <vt:lpstr>What happens when it rains?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Stormwater Management - Slideshow - Hydrologic Cycle</dc:title>
  <dc:creator>Ginny Carlton;WI Sea Grant</dc:creator>
  <cp:lastModifiedBy>Ginny Carlton</cp:lastModifiedBy>
  <cp:revision>78</cp:revision>
  <dcterms:created xsi:type="dcterms:W3CDTF">2024-07-07T17:07:30Z</dcterms:created>
  <dcterms:modified xsi:type="dcterms:W3CDTF">2026-02-13T14:52:30Z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2021-08-09T00:00:00Z</vt:filetime>
  </property>
  <property fmtid="{D5CDD505-2E9C-101B-9397-08002B2CF9AE}" pid="3" name="Creator">
    <vt:lpwstr>Acrobat PDFMaker 21 for PowerPoint</vt:lpwstr>
  </property>
  <property fmtid="{D5CDD505-2E9C-101B-9397-08002B2CF9AE}" pid="4" name="LastSaved">
    <vt:filetime>2024-07-07T00:00:00Z</vt:filetime>
  </property>
  <property fmtid="{D5CDD505-2E9C-101B-9397-08002B2CF9AE}" pid="5" name="Producer">
    <vt:lpwstr>Adobe PDF Library 21.5.92</vt:lpwstr>
  </property>
</Properties>
</file>