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Lst>
  <p:notesMasterIdLst>
    <p:notesMasterId r:id="rId13"/>
  </p:notesMasterIdLst>
  <p:sldIdLst>
    <p:sldId id="292"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gF3uJAgyjc4Gs1b63U9QJ+uQ9O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D56396-D867-42B4-B5D3-DAD3F86C5193}" v="5" dt="2025-08-05T20:23:50.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3" autoAdjust="0"/>
    <p:restoredTop sz="67236" autoAdjust="0"/>
  </p:normalViewPr>
  <p:slideViewPr>
    <p:cSldViewPr snapToGrid="0">
      <p:cViewPr varScale="1">
        <p:scale>
          <a:sx n="56" d="100"/>
          <a:sy n="56" d="100"/>
        </p:scale>
        <p:origin x="876" y="28"/>
      </p:cViewPr>
      <p:guideLst>
        <p:guide orient="horz" pos="1620"/>
        <p:guide pos="2880"/>
      </p:guideLst>
    </p:cSldViewPr>
  </p:slideViewPr>
  <p:outlineViewPr>
    <p:cViewPr>
      <p:scale>
        <a:sx n="33" d="100"/>
        <a:sy n="33" d="100"/>
      </p:scale>
      <p:origin x="0" y="-7358"/>
    </p:cViewPr>
  </p:outlineViewPr>
  <p:notesTextViewPr>
    <p:cViewPr>
      <p:scale>
        <a:sx n="1" d="1"/>
        <a:sy n="1" d="1"/>
      </p:scale>
      <p:origin x="0" y="-159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nny Carlton" userId="eTosIhWGUGcFyKJQgCZJ9EnbeLg/bXe01N3zcBe6hq8=" providerId="None" clId="Web-{5D0A65A0-C5D1-4888-BAEB-893A52F2BB63}"/>
    <pc:docChg chg="modSld">
      <pc:chgData name="Ginny Carlton" userId="eTosIhWGUGcFyKJQgCZJ9EnbeLg/bXe01N3zcBe6hq8=" providerId="None" clId="Web-{5D0A65A0-C5D1-4888-BAEB-893A52F2BB63}" dt="2025-02-03T20:30:20.113" v="46" actId="20577"/>
      <pc:docMkLst>
        <pc:docMk/>
      </pc:docMkLst>
      <pc:sldChg chg="modSp">
        <pc:chgData name="Ginny Carlton" userId="eTosIhWGUGcFyKJQgCZJ9EnbeLg/bXe01N3zcBe6hq8=" providerId="None" clId="Web-{5D0A65A0-C5D1-4888-BAEB-893A52F2BB63}" dt="2025-02-03T20:30:20.113" v="46" actId="20577"/>
        <pc:sldMkLst>
          <pc:docMk/>
          <pc:sldMk cId="0" sldId="292"/>
        </pc:sldMkLst>
      </pc:sldChg>
    </pc:docChg>
  </pc:docChgLst>
  <pc:docChgLst>
    <pc:chgData name="Ginny Carlton" userId="eTosIhWGUGcFyKJQgCZJ9EnbeLg/bXe01N3zcBe6hq8=" providerId="None" clId="Web-{A153515A-78AE-4687-AE6D-AC7AAF91C806}"/>
    <pc:docChg chg="modSld">
      <pc:chgData name="Ginny Carlton" userId="eTosIhWGUGcFyKJQgCZJ9EnbeLg/bXe01N3zcBe6hq8=" providerId="None" clId="Web-{A153515A-78AE-4687-AE6D-AC7AAF91C806}" dt="2025-02-03T20:32:25.546" v="2" actId="20577"/>
      <pc:docMkLst>
        <pc:docMk/>
      </pc:docMkLst>
      <pc:sldChg chg="modSp">
        <pc:chgData name="Ginny Carlton" userId="eTosIhWGUGcFyKJQgCZJ9EnbeLg/bXe01N3zcBe6hq8=" providerId="None" clId="Web-{A153515A-78AE-4687-AE6D-AC7AAF91C806}" dt="2025-02-03T20:32:25.546" v="2" actId="20577"/>
        <pc:sldMkLst>
          <pc:docMk/>
          <pc:sldMk cId="0" sldId="292"/>
        </pc:sldMkLst>
      </pc:sldChg>
    </pc:docChg>
  </pc:docChgLst>
  <pc:docChgLst>
    <pc:chgData name="Ginny Carlton" userId="eTosIhWGUGcFyKJQgCZJ9EnbeLg/bXe01N3zcBe6hq8=" providerId="None" clId="Web-{52D56396-D867-42B4-B5D3-DAD3F86C5193}"/>
    <pc:docChg chg="modSld">
      <pc:chgData name="Ginny Carlton" userId="eTosIhWGUGcFyKJQgCZJ9EnbeLg/bXe01N3zcBe6hq8=" providerId="None" clId="Web-{52D56396-D867-42B4-B5D3-DAD3F86C5193}" dt="2025-08-05T20:23:45.561" v="1"/>
      <pc:docMkLst>
        <pc:docMk/>
      </pc:docMkLst>
      <pc:sldChg chg="modNotes">
        <pc:chgData name="Ginny Carlton" userId="eTosIhWGUGcFyKJQgCZJ9EnbeLg/bXe01N3zcBe6hq8=" providerId="None" clId="Web-{52D56396-D867-42B4-B5D3-DAD3F86C5193}" dt="2025-08-05T20:23:45.561" v="1"/>
        <pc:sldMkLst>
          <pc:docMk/>
          <pc:sldMk cId="0" sldId="292"/>
        </pc:sldMkLst>
      </pc:sldChg>
    </pc:docChg>
  </pc:docChgLst>
  <pc:docChgLst>
    <pc:chgData name="Ginny Carlton" userId="eTosIhWGUGcFyKJQgCZJ9EnbeLg/bXe01N3zcBe6hq8=" providerId="None" clId="Web-{D3D8EDF9-A32F-4C7B-A21E-85C9625DA67B}"/>
    <pc:docChg chg="modSld">
      <pc:chgData name="Ginny Carlton" userId="eTosIhWGUGcFyKJQgCZJ9EnbeLg/bXe01N3zcBe6hq8=" providerId="None" clId="Web-{D3D8EDF9-A32F-4C7B-A21E-85C9625DA67B}" dt="2025-08-04T20:25:11.265" v="1"/>
      <pc:docMkLst>
        <pc:docMk/>
      </pc:docMkLst>
      <pc:sldChg chg="modNotes">
        <pc:chgData name="Ginny Carlton" userId="eTosIhWGUGcFyKJQgCZJ9EnbeLg/bXe01N3zcBe6hq8=" providerId="None" clId="Web-{D3D8EDF9-A32F-4C7B-A21E-85C9625DA67B}" dt="2025-08-04T20:25:11.265" v="1"/>
        <pc:sldMkLst>
          <pc:docMk/>
          <pc:sldMk cId="0" sldId="29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glcar\Documents\SeaGrant\GrantFunding\BWET\RacineWIPrecipitation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lcar\Documents\SeaGrant\GrantFunding\BWET\RacineWIPrecipitationDat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Racine</a:t>
            </a:r>
            <a:r>
              <a:rPr lang="en-US" baseline="0"/>
              <a:t> WI Rainfall in Inches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0108705161854773E-2"/>
          <c:y val="0.17171296296296298"/>
          <c:w val="0.89655796150481193"/>
          <c:h val="0.72088764946048411"/>
        </c:manualLayout>
      </c:layout>
      <c:barChart>
        <c:barDir val="col"/>
        <c:grouping val="clustered"/>
        <c:varyColors val="0"/>
        <c:ser>
          <c:idx val="0"/>
          <c:order val="0"/>
          <c:tx>
            <c:strRef>
              <c:f>Sheet1!$C$2</c:f>
              <c:strCache>
                <c:ptCount val="1"/>
                <c:pt idx="0">
                  <c:v>Rain</c:v>
                </c:pt>
              </c:strCache>
            </c:strRef>
          </c:tx>
          <c:spPr>
            <a:solidFill>
              <a:schemeClr val="accent1"/>
            </a:solidFill>
            <a:ln>
              <a:noFill/>
            </a:ln>
            <a:effectLst/>
          </c:spPr>
          <c:invertIfNegative val="0"/>
          <c:cat>
            <c:strRef>
              <c:f>Sheet1!$A$3:$A$14</c:f>
              <c:strCache>
                <c:ptCount val="12"/>
                <c:pt idx="0">
                  <c:v>Jan.</c:v>
                </c:pt>
                <c:pt idx="1">
                  <c:v>Feb.</c:v>
                </c:pt>
                <c:pt idx="2">
                  <c:v>March</c:v>
                </c:pt>
                <c:pt idx="3">
                  <c:v>April</c:v>
                </c:pt>
                <c:pt idx="4">
                  <c:v>May</c:v>
                </c:pt>
                <c:pt idx="5">
                  <c:v>June</c:v>
                </c:pt>
                <c:pt idx="6">
                  <c:v>July</c:v>
                </c:pt>
                <c:pt idx="7">
                  <c:v>Aug.</c:v>
                </c:pt>
                <c:pt idx="8">
                  <c:v>Sept.</c:v>
                </c:pt>
                <c:pt idx="9">
                  <c:v>Oct.</c:v>
                </c:pt>
                <c:pt idx="10">
                  <c:v>Nov.</c:v>
                </c:pt>
                <c:pt idx="11">
                  <c:v>Dec.</c:v>
                </c:pt>
              </c:strCache>
            </c:strRef>
          </c:cat>
          <c:val>
            <c:numRef>
              <c:f>Sheet1!$C$3:$C$14</c:f>
              <c:numCache>
                <c:formatCode>General</c:formatCode>
                <c:ptCount val="12"/>
                <c:pt idx="0">
                  <c:v>1.75</c:v>
                </c:pt>
                <c:pt idx="1">
                  <c:v>1.62</c:v>
                </c:pt>
                <c:pt idx="2">
                  <c:v>2.19</c:v>
                </c:pt>
                <c:pt idx="3">
                  <c:v>3.75</c:v>
                </c:pt>
                <c:pt idx="4">
                  <c:v>3.94</c:v>
                </c:pt>
                <c:pt idx="5">
                  <c:v>3.83</c:v>
                </c:pt>
                <c:pt idx="6">
                  <c:v>3.33</c:v>
                </c:pt>
                <c:pt idx="7">
                  <c:v>4.0599999999999996</c:v>
                </c:pt>
                <c:pt idx="8">
                  <c:v>3.67</c:v>
                </c:pt>
                <c:pt idx="9">
                  <c:v>2.75</c:v>
                </c:pt>
                <c:pt idx="10">
                  <c:v>2.96</c:v>
                </c:pt>
                <c:pt idx="11">
                  <c:v>2.1800000000000002</c:v>
                </c:pt>
              </c:numCache>
            </c:numRef>
          </c:val>
          <c:extLst>
            <c:ext xmlns:c16="http://schemas.microsoft.com/office/drawing/2014/chart" uri="{C3380CC4-5D6E-409C-BE32-E72D297353CC}">
              <c16:uniqueId val="{00000000-F894-46FA-806F-442C460165E3}"/>
            </c:ext>
          </c:extLst>
        </c:ser>
        <c:dLbls>
          <c:showLegendKey val="0"/>
          <c:showVal val="0"/>
          <c:showCatName val="0"/>
          <c:showSerName val="0"/>
          <c:showPercent val="0"/>
          <c:showBubbleSize val="0"/>
        </c:dLbls>
        <c:gapWidth val="219"/>
        <c:overlap val="-27"/>
        <c:axId val="1368151872"/>
        <c:axId val="1368166432"/>
      </c:barChart>
      <c:catAx>
        <c:axId val="1368151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68166432"/>
        <c:crosses val="autoZero"/>
        <c:auto val="1"/>
        <c:lblAlgn val="ctr"/>
        <c:lblOffset val="100"/>
        <c:noMultiLvlLbl val="0"/>
      </c:catAx>
      <c:valAx>
        <c:axId val="1368166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6815187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Racine Wisconsin Snowfall in Inches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Sheet1!$B$2</c:f>
              <c:strCache>
                <c:ptCount val="1"/>
                <c:pt idx="0">
                  <c:v>Snow</c:v>
                </c:pt>
              </c:strCache>
            </c:strRef>
          </c:tx>
          <c:spPr>
            <a:solidFill>
              <a:schemeClr val="accent1"/>
            </a:solidFill>
            <a:ln>
              <a:noFill/>
            </a:ln>
            <a:effectLst/>
          </c:spPr>
          <c:invertIfNegative val="0"/>
          <c:cat>
            <c:strRef>
              <c:f>Sheet1!$A$3:$A$14</c:f>
              <c:strCache>
                <c:ptCount val="12"/>
                <c:pt idx="0">
                  <c:v>Jan.</c:v>
                </c:pt>
                <c:pt idx="1">
                  <c:v>Feb.</c:v>
                </c:pt>
                <c:pt idx="2">
                  <c:v>March</c:v>
                </c:pt>
                <c:pt idx="3">
                  <c:v>April</c:v>
                </c:pt>
                <c:pt idx="4">
                  <c:v>May</c:v>
                </c:pt>
                <c:pt idx="5">
                  <c:v>June</c:v>
                </c:pt>
                <c:pt idx="6">
                  <c:v>July</c:v>
                </c:pt>
                <c:pt idx="7">
                  <c:v>Aug.</c:v>
                </c:pt>
                <c:pt idx="8">
                  <c:v>Sept.</c:v>
                </c:pt>
                <c:pt idx="9">
                  <c:v>Oct.</c:v>
                </c:pt>
                <c:pt idx="10">
                  <c:v>Nov.</c:v>
                </c:pt>
                <c:pt idx="11">
                  <c:v>Dec.</c:v>
                </c:pt>
              </c:strCache>
            </c:strRef>
          </c:cat>
          <c:val>
            <c:numRef>
              <c:f>Sheet1!$B$3:$B$14</c:f>
              <c:numCache>
                <c:formatCode>General</c:formatCode>
                <c:ptCount val="12"/>
                <c:pt idx="0">
                  <c:v>14</c:v>
                </c:pt>
                <c:pt idx="1">
                  <c:v>11</c:v>
                </c:pt>
                <c:pt idx="2">
                  <c:v>5</c:v>
                </c:pt>
                <c:pt idx="3">
                  <c:v>1</c:v>
                </c:pt>
                <c:pt idx="4">
                  <c:v>0</c:v>
                </c:pt>
                <c:pt idx="5">
                  <c:v>0</c:v>
                </c:pt>
                <c:pt idx="6">
                  <c:v>0</c:v>
                </c:pt>
                <c:pt idx="7">
                  <c:v>0</c:v>
                </c:pt>
                <c:pt idx="8">
                  <c:v>0</c:v>
                </c:pt>
                <c:pt idx="9">
                  <c:v>0</c:v>
                </c:pt>
                <c:pt idx="10">
                  <c:v>2</c:v>
                </c:pt>
                <c:pt idx="11">
                  <c:v>10</c:v>
                </c:pt>
              </c:numCache>
            </c:numRef>
          </c:val>
          <c:extLst>
            <c:ext xmlns:c16="http://schemas.microsoft.com/office/drawing/2014/chart" uri="{C3380CC4-5D6E-409C-BE32-E72D297353CC}">
              <c16:uniqueId val="{00000000-EEAF-4521-B1D0-979201619FBA}"/>
            </c:ext>
          </c:extLst>
        </c:ser>
        <c:dLbls>
          <c:showLegendKey val="0"/>
          <c:showVal val="0"/>
          <c:showCatName val="0"/>
          <c:showSerName val="0"/>
          <c:showPercent val="0"/>
          <c:showBubbleSize val="0"/>
        </c:dLbls>
        <c:gapWidth val="219"/>
        <c:overlap val="-27"/>
        <c:axId val="1259945552"/>
        <c:axId val="1259945968"/>
      </c:barChart>
      <c:catAx>
        <c:axId val="1259945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9945968"/>
        <c:crosses val="autoZero"/>
        <c:auto val="1"/>
        <c:lblAlgn val="ctr"/>
        <c:lblOffset val="100"/>
        <c:noMultiLvlLbl val="0"/>
      </c:catAx>
      <c:valAx>
        <c:axId val="1259945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99455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lickr.com/photos/producerjb/43643260870"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x.com/ExplorerJB"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indent="0"/>
            <a:r>
              <a:rPr lang="en-US" dirty="0"/>
              <a:t>Image Source: </a:t>
            </a:r>
            <a:r>
              <a:rPr lang="en-US" dirty="0">
                <a:solidFill>
                  <a:srgbClr val="444444"/>
                </a:solidFill>
                <a:hlinkClick r:id="rId3"/>
              </a:rPr>
              <a:t>https://www.flickr.com/photos/producerjb/43643260870</a:t>
            </a:r>
            <a:r>
              <a:rPr lang="en-US" dirty="0"/>
              <a:t> Racine Breakwater Lighthouse</a:t>
            </a:r>
            <a:endParaRPr lang="en-US" dirty="0">
              <a:solidFill>
                <a:srgbClr val="444444"/>
              </a:solidFill>
            </a:endParaRPr>
          </a:p>
          <a:p>
            <a:pPr marL="0" indent="0"/>
            <a:r>
              <a:rPr lang="en-US" dirty="0"/>
              <a:t>JB the Explorer  took this photo of the Racine Breakwater Lighthouse in July of 2017 while at the Racine Harbor.</a:t>
            </a:r>
            <a:endParaRPr lang="en-US" dirty="0">
              <a:solidFill>
                <a:srgbClr val="444444"/>
              </a:solidFill>
            </a:endParaRPr>
          </a:p>
          <a:p>
            <a:pPr marL="0" indent="0"/>
            <a:r>
              <a:rPr lang="en-US" dirty="0"/>
              <a:t>This lighthouse was first lit in November of 1901.</a:t>
            </a:r>
            <a:endParaRPr lang="en-US" dirty="0">
              <a:solidFill>
                <a:srgbClr val="444444"/>
              </a:solidFill>
            </a:endParaRPr>
          </a:p>
          <a:p>
            <a:pPr marL="0" indent="0"/>
            <a:r>
              <a:rPr lang="en-US" dirty="0"/>
              <a:t>In the distance, you can see the Wind Point Lighthouse.</a:t>
            </a:r>
            <a:endParaRPr lang="en-US" dirty="0">
              <a:solidFill>
                <a:srgbClr val="444444"/>
              </a:solidFill>
            </a:endParaRPr>
          </a:p>
          <a:p>
            <a:pPr marL="0" indent="0"/>
            <a:endParaRPr lang="en-US" dirty="0">
              <a:solidFill>
                <a:srgbClr val="444444"/>
              </a:solidFill>
            </a:endParaRPr>
          </a:p>
          <a:p>
            <a:pPr marL="0" indent="0"/>
            <a:r>
              <a:rPr lang="en-US" dirty="0"/>
              <a:t>Image used with written permission by JB the Explorer as provided via JB's Native </a:t>
            </a:r>
            <a:r>
              <a:rPr lang="en-US" dirty="0" err="1"/>
              <a:t>Garden@PlantNativeWI</a:t>
            </a:r>
            <a:endParaRPr lang="en-US" dirty="0" err="1">
              <a:solidFill>
                <a:srgbClr val="444444"/>
              </a:solidFill>
            </a:endParaRPr>
          </a:p>
          <a:p>
            <a:pPr marL="0" indent="0"/>
            <a:r>
              <a:rPr lang="en-US" dirty="0"/>
              <a:t>Previously on Twitter and now on X </a:t>
            </a:r>
            <a:r>
              <a:rPr lang="en-US" dirty="0">
                <a:solidFill>
                  <a:srgbClr val="444444"/>
                </a:solidFill>
                <a:hlinkClick r:id="rId4"/>
              </a:rPr>
              <a:t>@ExplorerJB</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0000"/>
              </a:lnSpc>
              <a:spcBef>
                <a:spcPts val="0"/>
              </a:spcBef>
              <a:spcAft>
                <a:spcPts val="0"/>
              </a:spcAft>
              <a:buNone/>
            </a:pPr>
            <a:r>
              <a:rPr lang="en-US" sz="1110" dirty="0"/>
              <a:t>Yes. As adopted in the 2019 budget, for a typical residential, single-family home in the City, the storm water rate is $123.77 annually.</a:t>
            </a:r>
            <a:endParaRPr dirty="0"/>
          </a:p>
          <a:p>
            <a:pPr marL="0" lvl="0" indent="0" algn="l" rtl="0">
              <a:lnSpc>
                <a:spcPct val="80000"/>
              </a:lnSpc>
              <a:spcBef>
                <a:spcPts val="0"/>
              </a:spcBef>
              <a:spcAft>
                <a:spcPts val="0"/>
              </a:spcAft>
              <a:buNone/>
            </a:pPr>
            <a:endParaRPr sz="1110" dirty="0"/>
          </a:p>
          <a:p>
            <a:pPr marL="0" lvl="0" indent="0" algn="l" rtl="0">
              <a:lnSpc>
                <a:spcPct val="80000"/>
              </a:lnSpc>
              <a:spcBef>
                <a:spcPts val="0"/>
              </a:spcBef>
              <a:spcAft>
                <a:spcPts val="0"/>
              </a:spcAft>
              <a:buNone/>
            </a:pPr>
            <a:r>
              <a:rPr lang="en-US" sz="1110" dirty="0"/>
              <a:t>Storm water maintenance is designed to prevent runoff pollution from entering bodies of water. Storm Water Utilities were authorized by the State several years ago and the associated fees go towards infrastructure maintenance. Maintenance of storm water infrastructure includes: repairing storm water sewers, fixing storm water inlets (catch basins), maintaining storm water ponds (dry and wet), street sweeping, leaf collection, keeping sediment out of rivers, streams and lakes. Maintenance of storm water manholes and cleaning sediment from storm water manholes is an activity that is also funded by this fee. Maintaining storm water in Wisconsin is important and Cities have defined criteria to achieve compliance with rigid and stringent state water quality standards. Maintenance of ditches and/or concrete curb lines are funded by the storm water fee as they both transport storm water to storm sewers and rivers and the lake.</a:t>
            </a:r>
            <a:endParaRPr dirty="0"/>
          </a:p>
          <a:p>
            <a:pPr marL="0" lvl="0" indent="0" algn="l" rtl="0">
              <a:lnSpc>
                <a:spcPct val="80000"/>
              </a:lnSpc>
              <a:spcBef>
                <a:spcPts val="0"/>
              </a:spcBef>
              <a:spcAft>
                <a:spcPts val="0"/>
              </a:spcAft>
              <a:buNone/>
            </a:pPr>
            <a:endParaRPr sz="1110" dirty="0"/>
          </a:p>
          <a:p>
            <a:pPr marL="0" lvl="0" indent="0" algn="l" rtl="0">
              <a:lnSpc>
                <a:spcPct val="80000"/>
              </a:lnSpc>
              <a:spcBef>
                <a:spcPts val="0"/>
              </a:spcBef>
              <a:spcAft>
                <a:spcPts val="0"/>
              </a:spcAft>
              <a:buNone/>
            </a:pPr>
            <a:endParaRPr sz="1110" dirty="0"/>
          </a:p>
          <a:p>
            <a:pPr marL="0" lvl="0" indent="0" algn="l" rtl="0">
              <a:lnSpc>
                <a:spcPct val="80000"/>
              </a:lnSpc>
              <a:spcBef>
                <a:spcPts val="0"/>
              </a:spcBef>
              <a:spcAft>
                <a:spcPts val="0"/>
              </a:spcAft>
              <a:buNone/>
            </a:pPr>
            <a:r>
              <a:rPr lang="en-US" sz="1110" dirty="0"/>
              <a:t>The Great Lakes CCC Reduce The Runoff program in Racine County can help you receive free landscaping for preventing stormwater flooding, sewer back-ups, soil erosion and sewage in local waterways on or near your property. If your property qualifies for landscape improvements, we may install soil amendments, core aeration, rain gardens, stormwater trees, bioswales and permeable pavement. </a:t>
            </a:r>
            <a:r>
              <a:rPr lang="en-US" sz="1110" b="1" dirty="0"/>
              <a:t>Help us reduce stormwater runoff and improve the health and beauty of Racine County properties, streams, and Lake Michigan!</a:t>
            </a:r>
            <a:endParaRPr dirty="0"/>
          </a:p>
          <a:p>
            <a:pPr marL="0" lvl="0" indent="0" algn="l" rtl="0">
              <a:lnSpc>
                <a:spcPct val="80000"/>
              </a:lnSpc>
              <a:spcBef>
                <a:spcPts val="0"/>
              </a:spcBef>
              <a:spcAft>
                <a:spcPts val="0"/>
              </a:spcAft>
              <a:buNone/>
            </a:pPr>
            <a:endParaRPr sz="1110" dirty="0"/>
          </a:p>
          <a:p>
            <a:pPr marL="0" lvl="0" indent="0" algn="l" rtl="0">
              <a:lnSpc>
                <a:spcPct val="80000"/>
              </a:lnSpc>
              <a:spcBef>
                <a:spcPts val="0"/>
              </a:spcBef>
              <a:spcAft>
                <a:spcPts val="0"/>
              </a:spcAft>
              <a:buNone/>
            </a:pPr>
            <a:r>
              <a:rPr lang="en-US" sz="1110" dirty="0"/>
              <a:t>Source: https://www.cityofracine.org/Water/StormWaterFee/</a:t>
            </a:r>
            <a:endParaRPr dirty="0"/>
          </a:p>
          <a:p>
            <a:pPr marL="0" lvl="0" indent="0" algn="l" rtl="0">
              <a:lnSpc>
                <a:spcPct val="80000"/>
              </a:lnSpc>
              <a:spcBef>
                <a:spcPts val="0"/>
              </a:spcBef>
              <a:spcAft>
                <a:spcPts val="0"/>
              </a:spcAft>
              <a:buNone/>
            </a:pPr>
            <a:r>
              <a:rPr lang="en-US" sz="1110"/>
              <a:t>Source</a:t>
            </a:r>
            <a:r>
              <a:rPr lang="en-US" sz="1110" dirty="0"/>
              <a:t>: https://greatlakesccc.org/reduce-the-runoff/</a:t>
            </a:r>
            <a:endParaRPr dirty="0"/>
          </a:p>
          <a:p>
            <a:pPr marL="0" lvl="0" indent="0" algn="l" rtl="0">
              <a:lnSpc>
                <a:spcPct val="80000"/>
              </a:lnSpc>
              <a:spcBef>
                <a:spcPts val="0"/>
              </a:spcBef>
              <a:spcAft>
                <a:spcPts val="0"/>
              </a:spcAft>
              <a:buNone/>
            </a:pPr>
            <a:endParaRPr sz="1110" dirty="0"/>
          </a:p>
          <a:p>
            <a:pPr marL="0" lvl="0" indent="0" algn="l" rtl="0">
              <a:lnSpc>
                <a:spcPct val="80000"/>
              </a:lnSpc>
              <a:spcBef>
                <a:spcPts val="0"/>
              </a:spcBef>
              <a:spcAft>
                <a:spcPts val="0"/>
              </a:spcAft>
              <a:buNone/>
            </a:pPr>
            <a:r>
              <a:rPr lang="en-US" sz="1110" dirty="0"/>
              <a:t>Image source: https://gsmplumbing.com.au/blog/what-is-stormwater-drainage/</a:t>
            </a:r>
            <a:endParaRPr dirty="0"/>
          </a:p>
        </p:txBody>
      </p:sp>
      <p:sp>
        <p:nvSpPr>
          <p:cNvPr id="270" name="Google Shape;27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Source of data: https://www.usclimatedata.com/climate/racine/wisconsin/united-states/uswi0575</a:t>
            </a:r>
            <a:endParaRPr/>
          </a:p>
          <a:p>
            <a:pPr marL="0" lvl="0" indent="0" algn="l" rtl="0">
              <a:spcBef>
                <a:spcPts val="0"/>
              </a:spcBef>
              <a:spcAft>
                <a:spcPts val="0"/>
              </a:spcAft>
              <a:buNone/>
            </a:pPr>
            <a:r>
              <a:rPr lang="en-US"/>
              <a:t>US climate statistics</a:t>
            </a:r>
            <a:br>
              <a:rPr lang="en-US"/>
            </a:br>
            <a:endParaRPr/>
          </a:p>
        </p:txBody>
      </p:sp>
      <p:sp>
        <p:nvSpPr>
          <p:cNvPr id="183" name="Google Shape;18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August is the month with the most rainfall with approximately four inches.</a:t>
            </a:r>
            <a:endParaRPr dirty="0"/>
          </a:p>
        </p:txBody>
      </p:sp>
      <p:sp>
        <p:nvSpPr>
          <p:cNvPr id="192" name="Google Shape;19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Source of data: https://www.usclimatedata.com/climate/racine/wisconsin/united-states/uswi0575</a:t>
            </a:r>
            <a:endParaRPr/>
          </a:p>
          <a:p>
            <a:pPr marL="0" lvl="0" indent="0" algn="l" rtl="0">
              <a:spcBef>
                <a:spcPts val="0"/>
              </a:spcBef>
              <a:spcAft>
                <a:spcPts val="0"/>
              </a:spcAft>
              <a:buNone/>
            </a:pPr>
            <a:r>
              <a:rPr lang="en-US"/>
              <a:t>US climate statistics</a:t>
            </a:r>
            <a:br>
              <a:rPr lang="en-US"/>
            </a:br>
            <a:endParaRPr/>
          </a:p>
        </p:txBody>
      </p:sp>
      <p:sp>
        <p:nvSpPr>
          <p:cNvPr id="202" name="Google Shape;20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January is the month with the most snowfall with approximately 14 inches.</a:t>
            </a:r>
            <a:endParaRPr dirty="0"/>
          </a:p>
        </p:txBody>
      </p:sp>
      <p:sp>
        <p:nvSpPr>
          <p:cNvPr id="211" name="Google Shape;21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The Root River watershed covers parts of Waukesha and Racine counties with a small portion extending into Kenosha County.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Includes the communities of Greenfield, Hales Corner, Franklin, Union Grove, and Racine.</a:t>
            </a:r>
            <a:endParaRPr dirty="0"/>
          </a:p>
        </p:txBody>
      </p:sp>
      <p:sp>
        <p:nvSpPr>
          <p:cNvPr id="230" name="Google Shape;23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latin typeface="Arial"/>
                <a:ea typeface="Arial"/>
                <a:cs typeface="Arial"/>
                <a:sym typeface="Arial"/>
              </a:rPr>
              <a:t>The flow range for the river is summarized below</a:t>
            </a:r>
            <a:endParaRPr dirty="0"/>
          </a:p>
          <a:p>
            <a:pPr marL="0" lvl="0" indent="0" algn="l" rtl="0">
              <a:spcBef>
                <a:spcPts val="0"/>
              </a:spcBef>
              <a:spcAft>
                <a:spcPts val="0"/>
              </a:spcAft>
              <a:buNone/>
            </a:pPr>
            <a:r>
              <a:rPr lang="en-US" dirty="0">
                <a:latin typeface="Arial"/>
                <a:ea typeface="Arial"/>
                <a:cs typeface="Arial"/>
                <a:sym typeface="Arial"/>
              </a:rPr>
              <a:t>Peak Flow 8,200 cubic feet per second </a:t>
            </a:r>
            <a:endParaRPr dirty="0"/>
          </a:p>
          <a:p>
            <a:pPr marL="0" lvl="0" indent="0" algn="l" rtl="0">
              <a:spcBef>
                <a:spcPts val="0"/>
              </a:spcBef>
              <a:spcAft>
                <a:spcPts val="0"/>
              </a:spcAft>
              <a:buNone/>
            </a:pPr>
            <a:r>
              <a:rPr lang="en-US" dirty="0">
                <a:latin typeface="Arial"/>
                <a:ea typeface="Arial"/>
                <a:cs typeface="Arial"/>
                <a:sym typeface="Arial"/>
              </a:rPr>
              <a:t>Minimum Flow 1.0 cubic feet per second </a:t>
            </a:r>
            <a:endParaRPr dirty="0"/>
          </a:p>
          <a:p>
            <a:pPr marL="0" lvl="0" indent="0" algn="l" rtl="0">
              <a:spcBef>
                <a:spcPts val="0"/>
              </a:spcBef>
              <a:spcAft>
                <a:spcPts val="0"/>
              </a:spcAft>
              <a:buNone/>
            </a:pPr>
            <a:r>
              <a:rPr lang="en-US" dirty="0">
                <a:latin typeface="Arial"/>
                <a:ea typeface="Arial"/>
                <a:cs typeface="Arial"/>
                <a:sym typeface="Arial"/>
              </a:rPr>
              <a:t>Long-Term Average Flow 162 cubic feet per second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My source: file:///C:/Users/glcar/AppData/Local/Temp/2020%20Racine%20RWWU%20Facilities%20Plan%20Volume%201.pdf</a:t>
            </a:r>
            <a:endParaRPr dirty="0"/>
          </a:p>
          <a:p>
            <a:pPr marL="0" lvl="0" indent="0" algn="l" rtl="0">
              <a:spcBef>
                <a:spcPts val="0"/>
              </a:spcBef>
              <a:spcAft>
                <a:spcPts val="0"/>
              </a:spcAft>
              <a:buNone/>
            </a:pPr>
            <a:r>
              <a:rPr lang="en-US" dirty="0">
                <a:latin typeface="Arial"/>
                <a:ea typeface="Arial"/>
                <a:cs typeface="Arial"/>
                <a:sym typeface="Arial"/>
              </a:rPr>
              <a:t>There source: United States Geological Survey and  SEWRPC</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Image source: https://marinas.com/view/inlet/nvi55y_Root_River_Inlet_Racine_WI_United_States#&amp;gid=1&amp;pid=2</a:t>
            </a:r>
            <a:endParaRPr dirty="0"/>
          </a:p>
        </p:txBody>
      </p:sp>
      <p:sp>
        <p:nvSpPr>
          <p:cNvPr id="251" name="Google Shape;25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_light">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p:nvSpPr>
        <p:spPr>
          <a:xfrm>
            <a:off x="0" y="4300430"/>
            <a:ext cx="9144000" cy="84307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638917" y="2490201"/>
            <a:ext cx="6250685" cy="526408"/>
          </a:xfrm>
        </p:spPr>
        <p:txBody>
          <a:bodyPr anchor="t">
            <a:noAutofit/>
          </a:bodyPr>
          <a:lstStyle>
            <a:lvl1pPr marL="0" indent="0">
              <a:buNone/>
              <a:defRPr sz="1725">
                <a:solidFill>
                  <a:schemeClr val="tx1">
                    <a:lumMod val="75000"/>
                    <a:lumOff val="25000"/>
                  </a:schemeClr>
                </a:solidFill>
              </a:defRPr>
            </a:lvl1pPr>
          </a:lstStyle>
          <a:p>
            <a:pPr lvl="0"/>
            <a:r>
              <a:rPr lang="en-US" dirty="0"/>
              <a:t>Insert subtitle, date or other important information, not to exceed two lines </a:t>
            </a:r>
          </a:p>
        </p:txBody>
      </p:sp>
      <p:sp>
        <p:nvSpPr>
          <p:cNvPr id="2" name="Title 1">
            <a:extLst>
              <a:ext uri="{FF2B5EF4-FFF2-40B4-BE49-F238E27FC236}">
                <a16:creationId xmlns:a16="http://schemas.microsoft.com/office/drawing/2014/main" id="{47238E82-F276-E142-E87C-5EDAC740601E}"/>
              </a:ext>
            </a:extLst>
          </p:cNvPr>
          <p:cNvSpPr>
            <a:spLocks noGrp="1"/>
          </p:cNvSpPr>
          <p:nvPr>
            <p:ph type="title" hasCustomPrompt="1"/>
          </p:nvPr>
        </p:nvSpPr>
        <p:spPr>
          <a:xfrm>
            <a:off x="638916" y="679267"/>
            <a:ext cx="6250685" cy="1579928"/>
          </a:xfrm>
        </p:spPr>
        <p:txBody>
          <a:bodyPr rIns="91440">
            <a:normAutofit/>
          </a:bodyPr>
          <a:lstStyle>
            <a:lvl1pPr>
              <a:defRPr sz="3150" b="1" i="0">
                <a:solidFill>
                  <a:schemeClr val="tx1">
                    <a:lumMod val="90000"/>
                    <a:lumOff val="10000"/>
                  </a:schemeClr>
                </a:solidFill>
                <a:latin typeface="+mj-lt"/>
                <a:ea typeface="Red Hat Display" panose="02010303040201060303" pitchFamily="2" charset="0"/>
                <a:cs typeface="Red Hat Display" panose="02010303040201060303" pitchFamily="2" charset="0"/>
              </a:defRPr>
            </a:lvl1pPr>
          </a:lstStyle>
          <a:p>
            <a:r>
              <a:rPr lang="en-US" dirty="0"/>
              <a:t>Insert slide title in title or sentence case</a:t>
            </a:r>
          </a:p>
        </p:txBody>
      </p:sp>
      <p:sp>
        <p:nvSpPr>
          <p:cNvPr id="4" name="Text Placeholder 2">
            <a:extLst>
              <a:ext uri="{FF2B5EF4-FFF2-40B4-BE49-F238E27FC236}">
                <a16:creationId xmlns:a16="http://schemas.microsoft.com/office/drawing/2014/main" id="{995EAFAB-6182-D22C-B840-5FCAEE17A0E3}"/>
              </a:ext>
            </a:extLst>
          </p:cNvPr>
          <p:cNvSpPr>
            <a:spLocks noGrp="1"/>
          </p:cNvSpPr>
          <p:nvPr>
            <p:ph type="body" sz="quarter" idx="13"/>
          </p:nvPr>
        </p:nvSpPr>
        <p:spPr>
          <a:xfrm>
            <a:off x="638917" y="4465435"/>
            <a:ext cx="7733559" cy="526407"/>
          </a:xfrm>
        </p:spPr>
        <p:txBody>
          <a:bodyPr anchor="b">
            <a:noAutofit/>
          </a:bodyPr>
          <a:lstStyle>
            <a:lvl1pPr marL="0" indent="0">
              <a:buNone/>
              <a:defRPr>
                <a:solidFill>
                  <a:schemeClr val="bg1"/>
                </a:solidFill>
              </a:defRPr>
            </a:lvl1pPr>
          </a:lstStyle>
          <a:p>
            <a:pPr lvl="0">
              <a:lnSpc>
                <a:spcPct val="120000"/>
              </a:lnSpc>
              <a:spcBef>
                <a:spcPts val="0"/>
              </a:spcBef>
              <a:spcAft>
                <a:spcPts val="375"/>
              </a:spcAft>
            </a:pPr>
            <a:r>
              <a:rPr lang="en-US" sz="600" b="0"/>
              <a:t>Click to edit Master text styles</a:t>
            </a:r>
          </a:p>
        </p:txBody>
      </p:sp>
      <p:pic>
        <p:nvPicPr>
          <p:cNvPr id="5" name="Picture 4">
            <a:extLst>
              <a:ext uri="{FF2B5EF4-FFF2-40B4-BE49-F238E27FC236}">
                <a16:creationId xmlns:a16="http://schemas.microsoft.com/office/drawing/2014/main" id="{A0A05B08-FC21-4E3A-3191-CE397DA36DF9}"/>
              </a:ext>
              <a:ext uri="{C183D7F6-B498-43B3-948B-1728B52AA6E4}">
                <adec:decorative xmlns:adec="http://schemas.microsoft.com/office/drawing/2017/decorative" val="1"/>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artisticMarker/>
                    </a14:imgEffect>
                    <a14:imgEffect>
                      <a14:saturation sat="0"/>
                    </a14:imgEffect>
                  </a14:imgLayer>
                </a14:imgProps>
              </a:ext>
            </a:extLst>
          </a:blip>
          <a:stretch>
            <a:fillRect/>
          </a:stretch>
        </p:blipFill>
        <p:spPr>
          <a:xfrm>
            <a:off x="8232787" y="3846104"/>
            <a:ext cx="849881" cy="371823"/>
          </a:xfrm>
          <a:prstGeom prst="rect">
            <a:avLst/>
          </a:prstGeom>
        </p:spPr>
      </p:pic>
      <p:sp>
        <p:nvSpPr>
          <p:cNvPr id="3" name="Rectangle 2">
            <a:extLst>
              <a:ext uri="{FF2B5EF4-FFF2-40B4-BE49-F238E27FC236}">
                <a16:creationId xmlns:a16="http://schemas.microsoft.com/office/drawing/2014/main" id="{8F7597B0-9779-EBBB-CDA9-F2B066DA023E}"/>
              </a:ext>
              <a:ext uri="{C183D7F6-B498-43B3-948B-1728B52AA6E4}">
                <adec:decorative xmlns:adec="http://schemas.microsoft.com/office/drawing/2017/decorative" val="1"/>
              </a:ext>
            </a:extLst>
          </p:cNvPr>
          <p:cNvSpPr/>
          <p:nvPr/>
        </p:nvSpPr>
        <p:spPr>
          <a:xfrm>
            <a:off x="0" y="4300430"/>
            <a:ext cx="9144000" cy="84307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FC38FC05-A3F6-6989-71BB-E73D67BFE716}"/>
              </a:ext>
              <a:ext uri="{C183D7F6-B498-43B3-948B-1728B52AA6E4}">
                <adec:decorative xmlns:adec="http://schemas.microsoft.com/office/drawing/2017/decorative" val="1"/>
              </a:ext>
            </a:extLst>
          </p:cNvPr>
          <p:cNvSpPr/>
          <p:nvPr userDrawn="1"/>
        </p:nvSpPr>
        <p:spPr>
          <a:xfrm>
            <a:off x="0" y="4300430"/>
            <a:ext cx="9144000" cy="843070"/>
          </a:xfrm>
          <a:prstGeom prst="rect">
            <a:avLst/>
          </a:prstGeom>
          <a:solidFill>
            <a:srgbClr val="555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21777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F62F5-588B-D4AE-29BC-C9509E814A5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5819DE4B-9975-660D-9224-ED56D08923BF}"/>
              </a:ext>
            </a:extLst>
          </p:cNvPr>
          <p:cNvSpPr>
            <a:spLocks noGrp="1"/>
          </p:cNvSpPr>
          <p:nvPr>
            <p:ph type="ftr" sz="quarter" idx="10"/>
          </p:nvPr>
        </p:nvSpPr>
        <p:spPr/>
        <p:txBody>
          <a:bodyPr/>
          <a:lstStyle/>
          <a:p>
            <a:pPr defTabSz="342900">
              <a:buClrTx/>
            </a:pPr>
            <a:r>
              <a:rPr lang="en-US" kern="1200">
                <a:solidFill>
                  <a:srgbClr val="FFFFFF"/>
                </a:solidFill>
              </a:rPr>
              <a:t>Coastal Processes Demonstration: The Wave Tank</a:t>
            </a:r>
            <a:endParaRPr lang="en-US" kern="1200" dirty="0">
              <a:solidFill>
                <a:srgbClr val="FFFFFF"/>
              </a:solidFill>
            </a:endParaRPr>
          </a:p>
        </p:txBody>
      </p:sp>
    </p:spTree>
    <p:extLst>
      <p:ext uri="{BB962C8B-B14F-4D97-AF65-F5344CB8AC3E}">
        <p14:creationId xmlns:p14="http://schemas.microsoft.com/office/powerpoint/2010/main" val="20600197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1475" y="342900"/>
            <a:ext cx="8001000" cy="800100"/>
          </a:xfrm>
          <a:prstGeom prst="rect">
            <a:avLst/>
          </a:prstGeom>
        </p:spPr>
        <p:txBody>
          <a:bodyPr vert="horz" lIns="0" tIns="45720" rIns="0" bIns="0" rtlCol="0" anchor="b" anchorCtr="0">
            <a:normAutofit/>
          </a:bodyPr>
          <a:lstStyle/>
          <a:p>
            <a:endParaRPr lang="en-US" dirty="0"/>
          </a:p>
        </p:txBody>
      </p:sp>
      <p:sp>
        <p:nvSpPr>
          <p:cNvPr id="3" name="Text Placeholder 2"/>
          <p:cNvSpPr>
            <a:spLocks noGrp="1"/>
          </p:cNvSpPr>
          <p:nvPr>
            <p:ph type="body" idx="1"/>
          </p:nvPr>
        </p:nvSpPr>
        <p:spPr>
          <a:xfrm>
            <a:off x="1114425" y="1371600"/>
            <a:ext cx="7258050" cy="3343276"/>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0" y="4865722"/>
            <a:ext cx="9144000" cy="290849"/>
          </a:xfrm>
          <a:prstGeom prst="rect">
            <a:avLst/>
          </a:prstGeom>
          <a:solidFill>
            <a:srgbClr val="555556"/>
          </a:solidFill>
          <a:ln>
            <a:noFill/>
          </a:ln>
        </p:spPr>
        <p:txBody>
          <a:bodyPr vert="horz" wrap="square" lIns="91440" tIns="64008" rIns="91440" bIns="64008" rtlCol="0" anchor="ctr">
            <a:spAutoFit/>
          </a:bodyPr>
          <a:lstStyle>
            <a:lvl1pPr algn="l">
              <a:defRPr sz="1050" b="0" i="0">
                <a:solidFill>
                  <a:schemeClr val="bg1"/>
                </a:solidFill>
                <a:latin typeface="+mn-lt"/>
                <a:ea typeface="Red Hat Text" panose="02010303040201060303" pitchFamily="2" charset="0"/>
                <a:cs typeface="Red Hat Text" panose="02010303040201060303" pitchFamily="2" charset="0"/>
              </a:defRPr>
            </a:lvl1pPr>
          </a:lstStyle>
          <a:p>
            <a:pPr defTabSz="342900">
              <a:buClrTx/>
            </a:pPr>
            <a:r>
              <a:rPr lang="en-US" kern="1200">
                <a:solidFill>
                  <a:srgbClr val="FFFFFF"/>
                </a:solidFill>
              </a:rPr>
              <a:t>Coastal Processes Demonstration: The Wave Tank</a:t>
            </a:r>
            <a:endParaRPr lang="en-US" kern="1200" dirty="0">
              <a:solidFill>
                <a:srgbClr val="FFFFFF"/>
              </a:solidFill>
            </a:endParaRPr>
          </a:p>
        </p:txBody>
      </p:sp>
      <p:pic>
        <p:nvPicPr>
          <p:cNvPr id="8" name="Picture 7" descr="University of Wisconsin Sea Grant logo in white text on an orange background">
            <a:extLst>
              <a:ext uri="{FF2B5EF4-FFF2-40B4-BE49-F238E27FC236}">
                <a16:creationId xmlns:a16="http://schemas.microsoft.com/office/drawing/2014/main" id="{0E552B7F-AB27-DB49-8004-05CB28567967}"/>
              </a:ext>
            </a:extLst>
          </p:cNvPr>
          <p:cNvPicPr>
            <a:picLocks noChangeAspect="1"/>
          </p:cNvPicPr>
          <p:nvPr/>
        </p:nvPicPr>
        <p:blipFill>
          <a:blip r:embed="rId4"/>
          <a:srcRect/>
          <a:stretch/>
        </p:blipFill>
        <p:spPr>
          <a:xfrm>
            <a:off x="8091406" y="0"/>
            <a:ext cx="866775" cy="866775"/>
          </a:xfrm>
          <a:prstGeom prst="rect">
            <a:avLst/>
          </a:prstGeom>
        </p:spPr>
      </p:pic>
      <p:pic>
        <p:nvPicPr>
          <p:cNvPr id="4" name="Picture 3" descr="University of Wisconsin Sea Grant logo in white text on an orange background">
            <a:extLst>
              <a:ext uri="{FF2B5EF4-FFF2-40B4-BE49-F238E27FC236}">
                <a16:creationId xmlns:a16="http://schemas.microsoft.com/office/drawing/2014/main" id="{8BF61B63-9D5E-A295-2037-7676A81FAF9D}"/>
              </a:ext>
            </a:extLst>
          </p:cNvPr>
          <p:cNvPicPr>
            <a:picLocks noChangeAspect="1"/>
          </p:cNvPicPr>
          <p:nvPr/>
        </p:nvPicPr>
        <p:blipFill>
          <a:blip r:embed="rId4"/>
          <a:srcRect/>
          <a:stretch/>
        </p:blipFill>
        <p:spPr>
          <a:xfrm>
            <a:off x="8091406" y="0"/>
            <a:ext cx="866775" cy="866775"/>
          </a:xfrm>
          <a:prstGeom prst="rect">
            <a:avLst/>
          </a:prstGeom>
        </p:spPr>
      </p:pic>
      <p:pic>
        <p:nvPicPr>
          <p:cNvPr id="6" name="Picture 5" descr="University of Wisconsin Sea Grant logo in white text on an orange background">
            <a:extLst>
              <a:ext uri="{FF2B5EF4-FFF2-40B4-BE49-F238E27FC236}">
                <a16:creationId xmlns:a16="http://schemas.microsoft.com/office/drawing/2014/main" id="{059C4759-7CB6-C953-4BA6-74A39F29B901}"/>
              </a:ext>
            </a:extLst>
          </p:cNvPr>
          <p:cNvPicPr>
            <a:picLocks noChangeAspect="1"/>
          </p:cNvPicPr>
          <p:nvPr userDrawn="1"/>
        </p:nvPicPr>
        <p:blipFill>
          <a:blip r:embed="rId4"/>
          <a:srcRect/>
          <a:stretch/>
        </p:blipFill>
        <p:spPr>
          <a:xfrm>
            <a:off x="8091406" y="0"/>
            <a:ext cx="866775" cy="866775"/>
          </a:xfrm>
          <a:prstGeom prst="rect">
            <a:avLst/>
          </a:prstGeom>
        </p:spPr>
      </p:pic>
    </p:spTree>
    <p:extLst>
      <p:ext uri="{BB962C8B-B14F-4D97-AF65-F5344CB8AC3E}">
        <p14:creationId xmlns:p14="http://schemas.microsoft.com/office/powerpoint/2010/main" val="3116830343"/>
      </p:ext>
    </p:extLst>
  </p:cSld>
  <p:clrMap bg1="lt1" tx1="dk1" bg2="lt2" tx2="dk2" accent1="accent1" accent2="accent2" accent3="accent3" accent4="accent4" accent5="accent5" accent6="accent6" hlink="hlink" folHlink="folHlink"/>
  <p:sldLayoutIdLst>
    <p:sldLayoutId id="2147483673" r:id="rId1"/>
    <p:sldLayoutId id="2147483674" r:id="rId2"/>
  </p:sldLayoutIdLst>
  <p:hf sldNum="0" hdr="0" dt="0"/>
  <p:txStyles>
    <p:titleStyle>
      <a:lvl1pPr algn="l" defTabSz="685800" rtl="0" eaLnBrk="1" latinLnBrk="0" hangingPunct="1">
        <a:lnSpc>
          <a:spcPct val="90000"/>
        </a:lnSpc>
        <a:spcBef>
          <a:spcPct val="0"/>
        </a:spcBef>
        <a:buNone/>
        <a:defRPr sz="2400" b="1" i="0" kern="1200">
          <a:solidFill>
            <a:schemeClr val="tx1"/>
          </a:solidFill>
          <a:latin typeface="+mj-lt"/>
          <a:ea typeface="Red Hat Display" panose="02010303040201060303" pitchFamily="2" charset="0"/>
          <a:cs typeface="Red Hat Display" panose="02010303040201060303" pitchFamily="2" charset="0"/>
        </a:defRPr>
      </a:lvl1pPr>
    </p:titleStyle>
    <p:bodyStyle>
      <a:lvl1pPr marL="132160" indent="-132160" algn="l" defTabSz="685800" rtl="0" eaLnBrk="1" latinLnBrk="0" hangingPunct="1">
        <a:lnSpc>
          <a:spcPct val="90000"/>
        </a:lnSpc>
        <a:spcBef>
          <a:spcPts val="750"/>
        </a:spcBef>
        <a:buClr>
          <a:schemeClr val="accent1"/>
        </a:buClr>
        <a:buSzPct val="90000"/>
        <a:buFont typeface="Arial" panose="020B0604020202020204" pitchFamily="34" charset="0"/>
        <a:buChar char="•"/>
        <a:tabLst/>
        <a:defRPr sz="1950" b="0" i="0" kern="1200">
          <a:solidFill>
            <a:schemeClr val="tx1"/>
          </a:solidFill>
          <a:latin typeface="+mn-lt"/>
          <a:ea typeface="Red Hat Text" panose="02010303040201060303" pitchFamily="2" charset="0"/>
          <a:cs typeface="Red Hat Text" panose="02010303040201060303" pitchFamily="2" charset="0"/>
        </a:defRPr>
      </a:lvl1pPr>
      <a:lvl2pPr marL="476250" indent="-133350" algn="l" defTabSz="685800" rtl="0" eaLnBrk="1" latinLnBrk="0" hangingPunct="1">
        <a:lnSpc>
          <a:spcPct val="90000"/>
        </a:lnSpc>
        <a:spcBef>
          <a:spcPts val="375"/>
        </a:spcBef>
        <a:buFont typeface="Arial" panose="020B0604020202020204" pitchFamily="34" charset="0"/>
        <a:buChar char="•"/>
        <a:tabLst/>
        <a:defRPr sz="1575" b="0" i="0" kern="1200">
          <a:solidFill>
            <a:schemeClr val="tx1"/>
          </a:solidFill>
          <a:latin typeface="+mn-lt"/>
          <a:ea typeface="Red Hat Text" panose="02010303040201060303" pitchFamily="2" charset="0"/>
          <a:cs typeface="Red Hat Text" panose="02010303040201060303" pitchFamily="2" charset="0"/>
        </a:defRPr>
      </a:lvl2pPr>
      <a:lvl3pPr marL="819150" indent="-133350" algn="l" defTabSz="685800" rtl="0" eaLnBrk="1" latinLnBrk="0" hangingPunct="1">
        <a:lnSpc>
          <a:spcPct val="90000"/>
        </a:lnSpc>
        <a:spcBef>
          <a:spcPts val="375"/>
        </a:spcBef>
        <a:buFont typeface="Arial" panose="020B0604020202020204" pitchFamily="34" charset="0"/>
        <a:buChar char="•"/>
        <a:tabLst/>
        <a:defRPr sz="1500" b="0" i="0" kern="1200">
          <a:solidFill>
            <a:schemeClr val="tx1"/>
          </a:solidFill>
          <a:latin typeface="+mn-lt"/>
          <a:ea typeface="Red Hat Text" panose="02010303040201060303" pitchFamily="2" charset="0"/>
          <a:cs typeface="Red Hat Text" panose="02010303040201060303" pitchFamily="2" charset="0"/>
        </a:defRPr>
      </a:lvl3pPr>
      <a:lvl4pPr marL="1157288" indent="-128588" algn="l" defTabSz="685800" rtl="0" eaLnBrk="1" latinLnBrk="0" hangingPunct="1">
        <a:lnSpc>
          <a:spcPct val="90000"/>
        </a:lnSpc>
        <a:spcBef>
          <a:spcPts val="375"/>
        </a:spcBef>
        <a:buFont typeface="Arial" panose="020B0604020202020204" pitchFamily="34" charset="0"/>
        <a:buChar char="•"/>
        <a:tabLst/>
        <a:defRPr sz="1350" b="0" i="0" kern="1200">
          <a:solidFill>
            <a:schemeClr val="tx1"/>
          </a:solidFill>
          <a:latin typeface="+mn-lt"/>
          <a:ea typeface="Red Hat Text" panose="02010303040201060303" pitchFamily="2" charset="0"/>
          <a:cs typeface="Red Hat Text" panose="02010303040201060303" pitchFamily="2" charset="0"/>
        </a:defRPr>
      </a:lvl4pPr>
      <a:lvl5pPr marL="1501379" indent="-129779" algn="l" defTabSz="685800" rtl="0" eaLnBrk="1" latinLnBrk="0" hangingPunct="1">
        <a:lnSpc>
          <a:spcPct val="90000"/>
        </a:lnSpc>
        <a:spcBef>
          <a:spcPts val="375"/>
        </a:spcBef>
        <a:buFont typeface="Arial" panose="020B0604020202020204" pitchFamily="34" charset="0"/>
        <a:buChar char="•"/>
        <a:tabLst/>
        <a:defRPr sz="1350" b="0" i="0" kern="1200">
          <a:solidFill>
            <a:schemeClr val="tx1"/>
          </a:solidFill>
          <a:latin typeface="+mn-lt"/>
          <a:ea typeface="Red Hat Text" panose="02010303040201060303" pitchFamily="2" charset="0"/>
          <a:cs typeface="Red Hat Text" panose="02010303040201060303"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72">
          <p15:clr>
            <a:srgbClr val="F26B43"/>
          </p15:clr>
        </p15:guide>
        <p15:guide id="14" pos="72">
          <p15:clr>
            <a:srgbClr val="F26B43"/>
          </p15:clr>
        </p15:guide>
        <p15:guide id="15" pos="7608">
          <p15:clr>
            <a:srgbClr val="F26B43"/>
          </p15:clr>
        </p15:guide>
        <p15:guide id="16" pos="312">
          <p15:clr>
            <a:srgbClr val="F26B43"/>
          </p15:clr>
        </p15:guide>
        <p15:guide id="17" pos="7248">
          <p15:clr>
            <a:srgbClr val="F26B43"/>
          </p15:clr>
        </p15:guide>
        <p15:guide id="18" orient="horz" pos="4248">
          <p15:clr>
            <a:srgbClr val="F26B43"/>
          </p15:clr>
        </p15:guide>
        <p15:guide id="19" orient="horz" pos="288">
          <p15:clr>
            <a:srgbClr val="F26B43"/>
          </p15:clr>
        </p15:guide>
        <p15:guide id="20" orient="horz" pos="960">
          <p15:clr>
            <a:srgbClr val="F26B43"/>
          </p15:clr>
        </p15:guide>
        <p15:guide id="21" pos="7032">
          <p15:clr>
            <a:srgbClr val="F26B43"/>
          </p15:clr>
        </p15:guide>
        <p15:guide id="22" pos="936">
          <p15:clr>
            <a:srgbClr val="F26B43"/>
          </p15:clr>
        </p15:guide>
        <p15:guide id="23" orient="horz" pos="1152">
          <p15:clr>
            <a:srgbClr val="F26B43"/>
          </p15:clr>
        </p15:guide>
        <p15:guide id="24" orient="horz" pos="3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C3286C-7938-F7A2-0232-8B1A114B23D4}"/>
              </a:ext>
            </a:extLst>
          </p:cNvPr>
          <p:cNvSpPr>
            <a:spLocks noGrp="1"/>
          </p:cNvSpPr>
          <p:nvPr>
            <p:ph type="body" sz="quarter" idx="12"/>
          </p:nvPr>
        </p:nvSpPr>
        <p:spPr/>
        <p:txBody>
          <a:bodyPr/>
          <a:lstStyle/>
          <a:p>
            <a:r>
              <a:rPr lang="en-US" sz="1700" dirty="0"/>
              <a:t>Lesson 5 Introduction to Green </a:t>
            </a:r>
            <a:r>
              <a:rPr lang="en-US" sz="1700"/>
              <a:t>Infrastructure</a:t>
            </a:r>
            <a:endParaRPr lang="en-US" dirty="0"/>
          </a:p>
        </p:txBody>
      </p:sp>
      <p:sp>
        <p:nvSpPr>
          <p:cNvPr id="3" name="object 3"/>
          <p:cNvSpPr txBox="1">
            <a:spLocks noGrp="1"/>
          </p:cNvSpPr>
          <p:nvPr>
            <p:ph type="title"/>
          </p:nvPr>
        </p:nvSpPr>
        <p:spPr>
          <a:xfrm>
            <a:off x="638916" y="1084061"/>
            <a:ext cx="6250685" cy="770339"/>
          </a:xfrm>
          <a:prstGeom prst="rect">
            <a:avLst/>
          </a:prstGeom>
        </p:spPr>
        <p:txBody>
          <a:bodyPr spcFirstLastPara="1" vert="horz" wrap="square" lIns="0" tIns="9525" rIns="0" bIns="0" rtlCol="0" anchor="ctr" anchorCtr="0">
            <a:spAutoFit/>
          </a:bodyPr>
          <a:lstStyle/>
          <a:p>
            <a:pPr marL="9525" algn="l">
              <a:spcBef>
                <a:spcPts val="75"/>
              </a:spcBef>
            </a:pPr>
            <a:r>
              <a:rPr lang="en-US" sz="2700" dirty="0">
                <a:solidFill>
                  <a:schemeClr val="tx2"/>
                </a:solidFill>
              </a:rPr>
              <a:t>Racine, Wisconsin </a:t>
            </a:r>
            <a:br>
              <a:rPr lang="en-US" sz="2700" dirty="0">
                <a:solidFill>
                  <a:schemeClr val="tx2"/>
                </a:solidFill>
              </a:rPr>
            </a:br>
            <a:r>
              <a:rPr lang="en-US" sz="2700" dirty="0">
                <a:solidFill>
                  <a:schemeClr val="tx2"/>
                </a:solidFill>
              </a:rPr>
              <a:t>Water Trivia</a:t>
            </a:r>
            <a:endParaRPr sz="2700" spc="-8" dirty="0">
              <a:solidFill>
                <a:schemeClr val="tx2"/>
              </a:solidFill>
            </a:endParaRPr>
          </a:p>
        </p:txBody>
      </p:sp>
      <p:sp>
        <p:nvSpPr>
          <p:cNvPr id="5" name="Rectangle 1">
            <a:extLst>
              <a:ext uri="{FF2B5EF4-FFF2-40B4-BE49-F238E27FC236}">
                <a16:creationId xmlns:a16="http://schemas.microsoft.com/office/drawing/2014/main" id="{BBAA47DF-5942-E96D-9B0C-A5B9AB606F78}"/>
              </a:ext>
              <a:ext uri="{C183D7F6-B498-43B3-948B-1728B52AA6E4}">
                <adec:decorative xmlns:adec="http://schemas.microsoft.com/office/drawing/2017/decorative" val="1"/>
              </a:ext>
            </a:extLst>
          </p:cNvPr>
          <p:cNvSpPr>
            <a:spLocks noChangeArrowheads="1"/>
          </p:cNvSpPr>
          <p:nvPr/>
        </p:nvSpPr>
        <p:spPr bwMode="auto">
          <a:xfrm>
            <a:off x="186432" y="4328656"/>
            <a:ext cx="8741042" cy="742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33308" rIns="0" bIns="38088" numCol="1" anchor="ctr" anchorCtr="0" compatLnSpc="1">
            <a:prstTxWarp prst="textNoShape">
              <a:avLst/>
            </a:prstTxWarp>
            <a:spAutoFit/>
          </a:bodyPr>
          <a:lstStyle/>
          <a:p>
            <a:pPr>
              <a:lnSpc>
                <a:spcPct val="120000"/>
              </a:lnSpc>
              <a:spcAft>
                <a:spcPts val="500"/>
              </a:spcAft>
            </a:pPr>
            <a:r>
              <a:rPr lang="en-US" sz="700" dirty="0">
                <a:solidFill>
                  <a:schemeClr val="bg1"/>
                </a:solidFill>
                <a:latin typeface="+mj-lt"/>
              </a:rPr>
              <a:t>W</a:t>
            </a:r>
            <a:r>
              <a:rPr lang="en-US" sz="700" dirty="0" bmk="">
                <a:solidFill>
                  <a:schemeClr val="bg1"/>
                </a:solidFill>
                <a:latin typeface="+mj-lt"/>
              </a:rPr>
              <a:t>isconsin Sea Grant | October 2025 </a:t>
            </a:r>
            <a:r>
              <a:rPr lang="en-US" sz="700" dirty="0" bmk="_Hlk170222823">
                <a:solidFill>
                  <a:schemeClr val="bg1"/>
                </a:solidFill>
                <a:latin typeface="+mj-lt"/>
              </a:rPr>
              <a:t>| Coastal Engineering Education: People, Place and Practice: Lesson 5: Introduction to Green Infrastructure                                   Image used with written permission by JB the Explorer </a:t>
            </a:r>
          </a:p>
          <a:p>
            <a:pPr>
              <a:lnSpc>
                <a:spcPct val="120000"/>
              </a:lnSpc>
            </a:pPr>
            <a:r>
              <a:rPr lang="en-US" sz="700" dirty="0" bmk="_Hlk170222823">
                <a:solidFill>
                  <a:schemeClr val="bg1"/>
                </a:solidFill>
                <a:latin typeface="+mj-lt"/>
              </a:rPr>
              <a:t>T</a:t>
            </a:r>
            <a:r>
              <a:rPr lang="en-US" sz="700" dirty="0" bmk="_Hlk170222823">
                <a:solidFill>
                  <a:schemeClr val="bg1"/>
                </a:solidFill>
                <a:latin typeface="+mj-lt"/>
                <a:ea typeface="Calibri"/>
              </a:rPr>
              <a:t>his curriculum was prepared by Adam </a:t>
            </a:r>
            <a:r>
              <a:rPr lang="en-US" sz="700" dirty="0" err="1" bmk="_Hlk170222823">
                <a:solidFill>
                  <a:schemeClr val="bg1"/>
                </a:solidFill>
                <a:latin typeface="+mj-lt"/>
                <a:ea typeface="Calibri"/>
              </a:rPr>
              <a:t>Bechle</a:t>
            </a:r>
            <a:r>
              <a:rPr lang="en-US" sz="700" dirty="0" bmk="_Hlk170222823">
                <a:solidFill>
                  <a:schemeClr val="bg1"/>
                </a:solidFill>
                <a:latin typeface="+mj-lt"/>
                <a:ea typeface="Calibri"/>
              </a:rPr>
              <a:t>, Ginny Carlton, and Anne Moser under award number NA21NOS4290005 from the Great Lakes Bay Watershed Education and Training (B-WET) program of the National Oceanic and Atmospheric Administration (NOAA), U.S. Department of Commerce. The statements, findings, conclusions and recommendations are those of the author(s) and do not necessarily reflect the views of NOAA or the U.S. Department of Commerce.</a:t>
            </a:r>
            <a:endParaRPr lang="en-US" altLang="en-US" sz="450" dirty="0">
              <a:solidFill>
                <a:schemeClr val="bg1"/>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 name="Title 1">
            <a:extLst>
              <a:ext uri="{FF2B5EF4-FFF2-40B4-BE49-F238E27FC236}">
                <a16:creationId xmlns:a16="http://schemas.microsoft.com/office/drawing/2014/main" id="{6A3E23FD-CCC4-1666-B8BD-A63E4C2CE142}"/>
              </a:ext>
            </a:extLst>
          </p:cNvPr>
          <p:cNvSpPr>
            <a:spLocks noGrp="1"/>
          </p:cNvSpPr>
          <p:nvPr>
            <p:ph type="title"/>
          </p:nvPr>
        </p:nvSpPr>
        <p:spPr/>
        <p:txBody>
          <a:bodyPr spcFirstLastPara="1" wrap="square" lIns="91425" tIns="45700" rIns="91425" bIns="45700" anchor="b" anchorCtr="0">
            <a:normAutofit/>
          </a:bodyPr>
          <a:lstStyle/>
          <a:p>
            <a:r>
              <a:rPr lang="en-US" dirty="0"/>
              <a:t>Racine Water Trivia Question 5</a:t>
            </a:r>
          </a:p>
        </p:txBody>
      </p:sp>
      <p:sp>
        <p:nvSpPr>
          <p:cNvPr id="263" name="Google Shape;263;p11"/>
          <p:cNvSpPr txBox="1">
            <a:spLocks noGrp="1"/>
          </p:cNvSpPr>
          <p:nvPr>
            <p:ph type="body" idx="4294967295"/>
          </p:nvPr>
        </p:nvSpPr>
        <p:spPr>
          <a:xfrm>
            <a:off x="1662546" y="2112962"/>
            <a:ext cx="6400800" cy="35083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2000"/>
              <a:buFont typeface="Calibri"/>
              <a:buNone/>
            </a:pPr>
            <a:br>
              <a:rPr lang="en-US" dirty="0"/>
            </a:br>
            <a:endParaRPr dirty="0">
              <a:solidFill>
                <a:schemeClr val="tx1"/>
              </a:solidFill>
            </a:endParaRPr>
          </a:p>
          <a:p>
            <a:pPr marL="0" lvl="1" indent="0" algn="l" rtl="0">
              <a:spcBef>
                <a:spcPts val="400"/>
              </a:spcBef>
              <a:spcAft>
                <a:spcPts val="0"/>
              </a:spcAft>
              <a:buClr>
                <a:schemeClr val="lt1"/>
              </a:buClr>
              <a:buSzPts val="2000"/>
              <a:buNone/>
            </a:pPr>
            <a:r>
              <a:rPr lang="en-US" dirty="0">
                <a:solidFill>
                  <a:schemeClr val="tx1"/>
                </a:solidFill>
              </a:rPr>
              <a:t>a) True</a:t>
            </a:r>
            <a:br>
              <a:rPr lang="en-US" dirty="0">
                <a:solidFill>
                  <a:schemeClr val="tx1"/>
                </a:solidFill>
              </a:rPr>
            </a:br>
            <a:endParaRPr dirty="0">
              <a:solidFill>
                <a:schemeClr val="tx1"/>
              </a:solidFill>
            </a:endParaRPr>
          </a:p>
          <a:p>
            <a:pPr marL="0" lvl="1" indent="0" algn="l" rtl="0">
              <a:spcBef>
                <a:spcPts val="400"/>
              </a:spcBef>
              <a:spcAft>
                <a:spcPts val="0"/>
              </a:spcAft>
              <a:buClr>
                <a:schemeClr val="lt1"/>
              </a:buClr>
              <a:buSzPts val="2000"/>
              <a:buNone/>
            </a:pPr>
            <a:r>
              <a:rPr lang="en-US" dirty="0">
                <a:solidFill>
                  <a:schemeClr val="tx1"/>
                </a:solidFill>
              </a:rPr>
              <a:t>b) False</a:t>
            </a:r>
            <a:br>
              <a:rPr lang="en-US" dirty="0"/>
            </a:br>
            <a:endParaRPr dirty="0"/>
          </a:p>
          <a:p>
            <a:pPr marL="0" lvl="1" indent="0" algn="l" rtl="0">
              <a:spcBef>
                <a:spcPts val="400"/>
              </a:spcBef>
              <a:spcAft>
                <a:spcPts val="0"/>
              </a:spcAft>
              <a:buClr>
                <a:schemeClr val="lt1"/>
              </a:buClr>
              <a:buSzPts val="2000"/>
              <a:buFont typeface="Calibri"/>
              <a:buNone/>
            </a:pPr>
            <a:br>
              <a:rPr lang="en-US" dirty="0"/>
            </a:br>
            <a:endParaRPr dirty="0"/>
          </a:p>
          <a:p>
            <a:pPr marL="0" lvl="1" indent="0" algn="l" rtl="0">
              <a:spcBef>
                <a:spcPts val="400"/>
              </a:spcBef>
              <a:spcAft>
                <a:spcPts val="0"/>
              </a:spcAft>
              <a:buClr>
                <a:schemeClr val="lt1"/>
              </a:buClr>
              <a:buSzPts val="2000"/>
              <a:buFont typeface="Calibri"/>
              <a:buNone/>
            </a:pPr>
            <a:br>
              <a:rPr lang="en-US" dirty="0"/>
            </a:br>
            <a:endParaRPr dirty="0"/>
          </a:p>
          <a:p>
            <a:pPr marL="0" lvl="0" indent="0" algn="l" rtl="0">
              <a:spcBef>
                <a:spcPts val="400"/>
              </a:spcBef>
              <a:spcAft>
                <a:spcPts val="0"/>
              </a:spcAft>
              <a:buClr>
                <a:schemeClr val="lt1"/>
              </a:buClr>
              <a:buSzPts val="2000"/>
              <a:buFont typeface="Calibri"/>
              <a:buNone/>
            </a:pPr>
            <a:endParaRPr dirty="0"/>
          </a:p>
        </p:txBody>
      </p:sp>
      <p:sp>
        <p:nvSpPr>
          <p:cNvPr id="264" name="Google Shape;264;p11"/>
          <p:cNvSpPr txBox="1"/>
          <p:nvPr/>
        </p:nvSpPr>
        <p:spPr>
          <a:xfrm>
            <a:off x="1377539" y="1276350"/>
            <a:ext cx="61722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tx1"/>
                </a:solidFill>
                <a:latin typeface="Calibri"/>
                <a:ea typeface="Calibri"/>
                <a:cs typeface="Calibri"/>
                <a:sym typeface="Calibri"/>
              </a:rPr>
              <a:t>Drop 5: The city of Racine has a fee to help pay for stormwater management.</a:t>
            </a:r>
            <a:endParaRPr dirty="0">
              <a:solidFill>
                <a:schemeClr val="tx1"/>
              </a:solidFill>
            </a:endParaRPr>
          </a:p>
        </p:txBody>
      </p:sp>
      <p:pic>
        <p:nvPicPr>
          <p:cNvPr id="266" name="Google Shape;266;p1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20338" y="1284081"/>
            <a:ext cx="457200" cy="457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0"/>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136164"/>
              </a:buClr>
              <a:buSzPts val="4000"/>
              <a:buFont typeface="Twentieth Century"/>
              <a:buNone/>
            </a:pPr>
            <a:r>
              <a:rPr lang="en-US" dirty="0"/>
              <a:t>RACINE WATER TRIVIA! Question 5 Answer</a:t>
            </a:r>
            <a:endParaRPr dirty="0"/>
          </a:p>
        </p:txBody>
      </p:sp>
      <p:sp>
        <p:nvSpPr>
          <p:cNvPr id="273" name="Google Shape;273;p10"/>
          <p:cNvSpPr txBox="1">
            <a:spLocks noGrp="1"/>
          </p:cNvSpPr>
          <p:nvPr>
            <p:ph type="body" idx="4294967295"/>
          </p:nvPr>
        </p:nvSpPr>
        <p:spPr>
          <a:xfrm>
            <a:off x="5262563" y="1123950"/>
            <a:ext cx="3881437" cy="3497263"/>
          </a:xfrm>
          <a:prstGeom prst="rect">
            <a:avLst/>
          </a:prstGeom>
          <a:noFill/>
          <a:ln>
            <a:noFill/>
          </a:ln>
        </p:spPr>
        <p:txBody>
          <a:bodyPr spcFirstLastPara="1" wrap="square" lIns="91425" tIns="45700" rIns="91425" bIns="45700" anchor="t" anchorCtr="0">
            <a:normAutofit/>
          </a:bodyPr>
          <a:lstStyle/>
          <a:p>
            <a:pPr marL="320040" lvl="0" indent="0" algn="l" rtl="0">
              <a:spcBef>
                <a:spcPts val="0"/>
              </a:spcBef>
              <a:spcAft>
                <a:spcPts val="0"/>
              </a:spcAft>
              <a:buNone/>
            </a:pPr>
            <a:r>
              <a:rPr lang="en-US" dirty="0">
                <a:solidFill>
                  <a:schemeClr val="accent2"/>
                </a:solidFill>
              </a:rPr>
              <a:t>A. True</a:t>
            </a:r>
            <a:br>
              <a:rPr lang="en-US" dirty="0">
                <a:solidFill>
                  <a:schemeClr val="accent2"/>
                </a:solidFill>
              </a:rPr>
            </a:br>
            <a:endParaRPr dirty="0">
              <a:solidFill>
                <a:schemeClr val="accent2"/>
              </a:solidFill>
            </a:endParaRPr>
          </a:p>
          <a:p>
            <a:pPr marL="320040" lvl="0" indent="0" algn="l" rtl="0">
              <a:spcBef>
                <a:spcPts val="700"/>
              </a:spcBef>
              <a:spcAft>
                <a:spcPts val="0"/>
              </a:spcAft>
              <a:buNone/>
            </a:pPr>
            <a:r>
              <a:rPr lang="en-US" dirty="0"/>
              <a:t>For a typical residential single-family home, the storm water rate is about $124 per year.</a:t>
            </a:r>
            <a:endParaRPr dirty="0"/>
          </a:p>
          <a:p>
            <a:pPr marL="320040" lvl="0" indent="0" algn="l" rtl="0">
              <a:spcBef>
                <a:spcPts val="700"/>
              </a:spcBef>
              <a:spcAft>
                <a:spcPts val="0"/>
              </a:spcAft>
              <a:buNone/>
            </a:pPr>
            <a:r>
              <a:rPr lang="en-US" dirty="0"/>
              <a:t>The fee helps pay for the series of pipes that make up the engineered stormwater management system.</a:t>
            </a:r>
            <a:endParaRPr dirty="0"/>
          </a:p>
          <a:p>
            <a:pPr marL="320040" lvl="0" indent="-243840" algn="l" rtl="0">
              <a:spcBef>
                <a:spcPts val="700"/>
              </a:spcBef>
              <a:spcAft>
                <a:spcPts val="0"/>
              </a:spcAft>
              <a:buSzPts val="1200"/>
              <a:buNone/>
            </a:pPr>
            <a:endParaRPr dirty="0"/>
          </a:p>
        </p:txBody>
      </p:sp>
      <p:pic>
        <p:nvPicPr>
          <p:cNvPr id="276" name="Google Shape;276;p10" descr="A  diagram of a storm water system that lies below the street. Storm drains occur at street level. Inlet pipes that parallel the street curb lie within a bed of gravel several feet below the street surface. An outlet pipe occurs even further underground and is connected to the inlet pipes within a concrete water collection storage container.&#10;&#10;Water flows into a storm drain, moves through inlet pipes to the location of an outlet pipe. "/>
          <p:cNvPicPr preferRelativeResize="0"/>
          <p:nvPr/>
        </p:nvPicPr>
        <p:blipFill rotWithShape="1">
          <a:blip r:embed="rId3">
            <a:alphaModFix/>
          </a:blip>
          <a:srcRect/>
          <a:stretch/>
        </p:blipFill>
        <p:spPr>
          <a:xfrm>
            <a:off x="494654" y="1181113"/>
            <a:ext cx="3761232" cy="3761232"/>
          </a:xfrm>
          <a:prstGeom prst="rect">
            <a:avLst/>
          </a:prstGeom>
          <a:noFill/>
          <a:ln>
            <a:noFill/>
          </a:ln>
        </p:spPr>
      </p:pic>
      <p:sp>
        <p:nvSpPr>
          <p:cNvPr id="274" name="Google Shape;274;p10"/>
          <p:cNvSpPr txBox="1"/>
          <p:nvPr/>
        </p:nvSpPr>
        <p:spPr>
          <a:xfrm>
            <a:off x="7324476" y="4333042"/>
            <a:ext cx="189572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Twentieth Century"/>
                <a:ea typeface="Twentieth Century"/>
                <a:cs typeface="Twentieth Century"/>
                <a:sym typeface="Twentieth Century"/>
              </a:rPr>
              <a:t>Fact Source: City of Racine</a:t>
            </a:r>
            <a:br>
              <a:rPr lang="en-US" sz="1000">
                <a:solidFill>
                  <a:schemeClr val="dk1"/>
                </a:solidFill>
                <a:latin typeface="Twentieth Century"/>
                <a:ea typeface="Twentieth Century"/>
                <a:cs typeface="Twentieth Century"/>
                <a:sym typeface="Twentieth Century"/>
              </a:rPr>
            </a:br>
            <a:r>
              <a:rPr lang="en-US" sz="1000">
                <a:solidFill>
                  <a:schemeClr val="dk1"/>
                </a:solidFill>
                <a:latin typeface="Twentieth Century"/>
                <a:ea typeface="Twentieth Century"/>
                <a:cs typeface="Twentieth Century"/>
                <a:sym typeface="Twentieth Century"/>
              </a:rPr>
              <a:t>Image Source: GSM Plumbing</a:t>
            </a:r>
            <a:br>
              <a:rPr lang="en-US" sz="1000">
                <a:solidFill>
                  <a:schemeClr val="dk1"/>
                </a:solidFill>
                <a:latin typeface="Twentieth Century"/>
                <a:ea typeface="Twentieth Century"/>
                <a:cs typeface="Twentieth Century"/>
                <a:sym typeface="Twentieth Century"/>
              </a:rPr>
            </a:br>
            <a:br>
              <a:rPr lang="en-US" sz="1800">
                <a:solidFill>
                  <a:schemeClr val="dk1"/>
                </a:solidFill>
                <a:latin typeface="Twentieth Century"/>
                <a:ea typeface="Twentieth Century"/>
                <a:cs typeface="Twentieth Century"/>
                <a:sym typeface="Twentieth Century"/>
              </a:rPr>
            </a:br>
            <a:endParaRPr sz="1800">
              <a:solidFill>
                <a:schemeClr val="dk1"/>
              </a:solidFill>
              <a:latin typeface="Twentieth Century"/>
              <a:ea typeface="Twentieth Century"/>
              <a:cs typeface="Twentieth Century"/>
              <a:sym typeface="Twentieth Century"/>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2" name="Title 1">
            <a:extLst>
              <a:ext uri="{FF2B5EF4-FFF2-40B4-BE49-F238E27FC236}">
                <a16:creationId xmlns:a16="http://schemas.microsoft.com/office/drawing/2014/main" id="{D3F07F06-C709-6306-C7D4-026CB14934E0}"/>
              </a:ext>
            </a:extLst>
          </p:cNvPr>
          <p:cNvSpPr>
            <a:spLocks noGrp="1"/>
          </p:cNvSpPr>
          <p:nvPr>
            <p:ph type="title"/>
          </p:nvPr>
        </p:nvSpPr>
        <p:spPr/>
        <p:txBody>
          <a:bodyPr spcFirstLastPara="1" wrap="square" lIns="91425" tIns="45700" rIns="91425" bIns="45700" anchor="b" anchorCtr="0">
            <a:normAutofit/>
          </a:bodyPr>
          <a:lstStyle/>
          <a:p>
            <a:r>
              <a:rPr lang="en-US" dirty="0">
                <a:solidFill>
                  <a:schemeClr val="tx1"/>
                </a:solidFill>
              </a:rPr>
              <a:t>Racine Water</a:t>
            </a:r>
            <a:r>
              <a:rPr lang="en-US" baseline="0" dirty="0">
                <a:solidFill>
                  <a:schemeClr val="tx1"/>
                </a:solidFill>
              </a:rPr>
              <a:t> Trivia </a:t>
            </a:r>
            <a:r>
              <a:rPr lang="en-US" dirty="0">
                <a:solidFill>
                  <a:schemeClr val="tx1"/>
                </a:solidFill>
              </a:rPr>
              <a:t>Question One</a:t>
            </a:r>
          </a:p>
        </p:txBody>
      </p:sp>
      <p:sp>
        <p:nvSpPr>
          <p:cNvPr id="185" name="Google Shape;185;p2"/>
          <p:cNvSpPr txBox="1">
            <a:spLocks noGrp="1"/>
          </p:cNvSpPr>
          <p:nvPr>
            <p:ph type="body" idx="4294967295"/>
          </p:nvPr>
        </p:nvSpPr>
        <p:spPr>
          <a:xfrm>
            <a:off x="1240971" y="2157115"/>
            <a:ext cx="6400800" cy="3508375"/>
          </a:xfrm>
          <a:prstGeom prst="rect">
            <a:avLst/>
          </a:prstGeom>
          <a:noFill/>
          <a:ln>
            <a:noFill/>
          </a:ln>
        </p:spPr>
        <p:txBody>
          <a:bodyPr spcFirstLastPara="1" wrap="square" lIns="91425" tIns="45700" rIns="91425" bIns="45700" anchor="t" anchorCtr="0">
            <a:normAutofit/>
          </a:bodyPr>
          <a:lstStyle/>
          <a:p>
            <a:pPr marL="0" indent="0">
              <a:spcBef>
                <a:spcPts val="0"/>
              </a:spcBef>
              <a:buClr>
                <a:schemeClr val="lt1"/>
              </a:buClr>
              <a:buSzPts val="2000"/>
              <a:buNone/>
            </a:pPr>
            <a:br>
              <a:rPr lang="en-US" dirty="0"/>
            </a:br>
            <a:endParaRPr dirty="0">
              <a:solidFill>
                <a:schemeClr val="tx1"/>
              </a:solidFill>
            </a:endParaRPr>
          </a:p>
          <a:p>
            <a:pPr marL="0" lvl="1" indent="0">
              <a:spcBef>
                <a:spcPts val="400"/>
              </a:spcBef>
              <a:buClr>
                <a:schemeClr val="lt1"/>
              </a:buClr>
              <a:buSzPts val="2000"/>
              <a:buNone/>
            </a:pPr>
            <a:r>
              <a:rPr lang="en-US" dirty="0">
                <a:solidFill>
                  <a:schemeClr val="tx1"/>
                </a:solidFill>
              </a:rPr>
              <a:t>a) between 25 and 30 inches</a:t>
            </a:r>
            <a:br>
              <a:rPr lang="en-US" dirty="0">
                <a:solidFill>
                  <a:schemeClr val="tx1"/>
                </a:solidFill>
              </a:rPr>
            </a:br>
            <a:endParaRPr dirty="0">
              <a:solidFill>
                <a:schemeClr val="tx1"/>
              </a:solidFill>
            </a:endParaRPr>
          </a:p>
          <a:p>
            <a:pPr marL="0" lvl="1" indent="0">
              <a:spcBef>
                <a:spcPts val="400"/>
              </a:spcBef>
              <a:buClr>
                <a:schemeClr val="lt1"/>
              </a:buClr>
              <a:buSzPts val="2000"/>
              <a:buNone/>
            </a:pPr>
            <a:r>
              <a:rPr lang="en-US" dirty="0"/>
              <a:t>b) </a:t>
            </a:r>
            <a:r>
              <a:rPr lang="en-US" dirty="0">
                <a:solidFill>
                  <a:schemeClr val="tx1"/>
                </a:solidFill>
              </a:rPr>
              <a:t>between 31 and 35 inches</a:t>
            </a:r>
            <a:br>
              <a:rPr lang="en-US" dirty="0">
                <a:solidFill>
                  <a:schemeClr val="tx1"/>
                </a:solidFill>
              </a:rPr>
            </a:br>
            <a:endParaRPr dirty="0">
              <a:solidFill>
                <a:schemeClr val="tx1"/>
              </a:solidFill>
            </a:endParaRPr>
          </a:p>
          <a:p>
            <a:pPr marL="0" lvl="1" indent="0">
              <a:spcBef>
                <a:spcPts val="400"/>
              </a:spcBef>
              <a:buClr>
                <a:schemeClr val="lt1"/>
              </a:buClr>
              <a:buSzPts val="2000"/>
              <a:buNone/>
            </a:pPr>
            <a:r>
              <a:rPr lang="en-US" dirty="0">
                <a:solidFill>
                  <a:schemeClr val="tx1"/>
                </a:solidFill>
              </a:rPr>
              <a:t>c) between 36 and 40 inches</a:t>
            </a:r>
            <a:br>
              <a:rPr lang="en-US" dirty="0">
                <a:solidFill>
                  <a:schemeClr val="tx1"/>
                </a:solidFill>
              </a:rPr>
            </a:br>
            <a:endParaRPr dirty="0">
              <a:solidFill>
                <a:schemeClr val="tx1"/>
              </a:solidFill>
            </a:endParaRPr>
          </a:p>
          <a:p>
            <a:pPr marL="0" lvl="1" indent="0">
              <a:spcBef>
                <a:spcPts val="400"/>
              </a:spcBef>
              <a:buClr>
                <a:schemeClr val="lt1"/>
              </a:buClr>
              <a:buSzPts val="2000"/>
              <a:buNone/>
            </a:pPr>
            <a:r>
              <a:rPr lang="en-US" dirty="0">
                <a:solidFill>
                  <a:schemeClr val="tx1"/>
                </a:solidFill>
              </a:rPr>
              <a:t>d) between 41 and 45 inches</a:t>
            </a:r>
            <a:br>
              <a:rPr lang="en-US" dirty="0"/>
            </a:br>
            <a:endParaRPr dirty="0"/>
          </a:p>
          <a:p>
            <a:pPr marL="0" lvl="0" indent="0" algn="l" rtl="0">
              <a:spcBef>
                <a:spcPts val="400"/>
              </a:spcBef>
              <a:spcAft>
                <a:spcPts val="0"/>
              </a:spcAft>
              <a:buClr>
                <a:schemeClr val="lt1"/>
              </a:buClr>
              <a:buSzPts val="2000"/>
              <a:buFont typeface="Calibri"/>
              <a:buNone/>
            </a:pPr>
            <a:endParaRPr dirty="0"/>
          </a:p>
        </p:txBody>
      </p:sp>
      <p:sp>
        <p:nvSpPr>
          <p:cNvPr id="186" name="Google Shape;186;p2"/>
          <p:cNvSpPr txBox="1"/>
          <p:nvPr/>
        </p:nvSpPr>
        <p:spPr>
          <a:xfrm>
            <a:off x="1240971" y="1276350"/>
            <a:ext cx="685323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tx1"/>
                </a:solidFill>
                <a:latin typeface="Calibri"/>
                <a:ea typeface="Calibri"/>
                <a:cs typeface="Calibri"/>
                <a:sym typeface="Calibri"/>
              </a:rPr>
              <a:t>Drop 1: During an average year Racine receives</a:t>
            </a:r>
            <a:br>
              <a:rPr lang="en-US" sz="2400" dirty="0">
                <a:solidFill>
                  <a:schemeClr val="tx1"/>
                </a:solidFill>
                <a:latin typeface="Calibri"/>
                <a:ea typeface="Calibri"/>
                <a:cs typeface="Calibri"/>
                <a:sym typeface="Calibri"/>
              </a:rPr>
            </a:br>
            <a:r>
              <a:rPr lang="en-US" sz="2400" dirty="0">
                <a:solidFill>
                  <a:schemeClr val="tx1"/>
                </a:solidFill>
                <a:latin typeface="Calibri"/>
                <a:ea typeface="Calibri"/>
                <a:cs typeface="Calibri"/>
                <a:sym typeface="Calibri"/>
              </a:rPr>
              <a:t>about __________ inches of precipitation </a:t>
            </a:r>
            <a:br>
              <a:rPr lang="en-US" sz="2400" dirty="0">
                <a:solidFill>
                  <a:schemeClr val="tx1"/>
                </a:solidFill>
                <a:latin typeface="Calibri"/>
                <a:ea typeface="Calibri"/>
                <a:cs typeface="Calibri"/>
                <a:sym typeface="Calibri"/>
              </a:rPr>
            </a:br>
            <a:r>
              <a:rPr lang="en-US" sz="2400" dirty="0">
                <a:solidFill>
                  <a:schemeClr val="tx1"/>
                </a:solidFill>
                <a:latin typeface="Calibri"/>
                <a:ea typeface="Calibri"/>
                <a:cs typeface="Calibri"/>
                <a:sym typeface="Calibri"/>
              </a:rPr>
              <a:t>(not including snow)</a:t>
            </a:r>
            <a:endParaRPr dirty="0">
              <a:solidFill>
                <a:schemeClr val="tx1"/>
              </a:solidFill>
            </a:endParaRPr>
          </a:p>
        </p:txBody>
      </p:sp>
      <p:pic>
        <p:nvPicPr>
          <p:cNvPr id="188" name="Google Shape;188;p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83771" y="1284081"/>
            <a:ext cx="457200" cy="457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136164"/>
              </a:buClr>
              <a:buSzPts val="4000"/>
              <a:buFont typeface="Twentieth Century"/>
              <a:buNone/>
            </a:pPr>
            <a:r>
              <a:rPr lang="en-US" dirty="0"/>
              <a:t>RACINE WATER TRIVIA! 	Question 1 Answer</a:t>
            </a:r>
            <a:endParaRPr dirty="0"/>
          </a:p>
        </p:txBody>
      </p:sp>
      <p:sp>
        <p:nvSpPr>
          <p:cNvPr id="195" name="Google Shape;195;p3"/>
          <p:cNvSpPr txBox="1">
            <a:spLocks noGrp="1"/>
          </p:cNvSpPr>
          <p:nvPr>
            <p:ph type="body" idx="4294967295"/>
          </p:nvPr>
        </p:nvSpPr>
        <p:spPr>
          <a:xfrm>
            <a:off x="5789613" y="1123950"/>
            <a:ext cx="3354387" cy="3497263"/>
          </a:xfrm>
          <a:prstGeom prst="rect">
            <a:avLst/>
          </a:prstGeom>
          <a:noFill/>
          <a:ln>
            <a:noFill/>
          </a:ln>
        </p:spPr>
        <p:txBody>
          <a:bodyPr spcFirstLastPara="1" wrap="square" lIns="91425" tIns="45700" rIns="91425" bIns="45700" anchor="t" anchorCtr="0">
            <a:normAutofit/>
          </a:bodyPr>
          <a:lstStyle/>
          <a:p>
            <a:pPr marL="320040" lvl="0" indent="0" algn="l" rtl="0">
              <a:spcBef>
                <a:spcPts val="0"/>
              </a:spcBef>
              <a:spcAft>
                <a:spcPts val="0"/>
              </a:spcAft>
              <a:buNone/>
            </a:pPr>
            <a:endParaRPr dirty="0">
              <a:solidFill>
                <a:schemeClr val="accent2"/>
              </a:solidFill>
            </a:endParaRPr>
          </a:p>
          <a:p>
            <a:pPr marL="0" lvl="0" indent="0" algn="l" rtl="0">
              <a:spcBef>
                <a:spcPts val="0"/>
              </a:spcBef>
              <a:spcAft>
                <a:spcPts val="0"/>
              </a:spcAft>
              <a:buNone/>
            </a:pPr>
            <a:r>
              <a:rPr lang="en-US" dirty="0">
                <a:solidFill>
                  <a:schemeClr val="accent2"/>
                </a:solidFill>
              </a:rPr>
              <a:t>C. between 36 and 40 inches</a:t>
            </a:r>
            <a:br>
              <a:rPr lang="en-US" dirty="0">
                <a:solidFill>
                  <a:schemeClr val="accent2"/>
                </a:solidFill>
              </a:rPr>
            </a:br>
            <a:endParaRPr dirty="0">
              <a:solidFill>
                <a:schemeClr val="accent2"/>
              </a:solidFill>
            </a:endParaRPr>
          </a:p>
          <a:p>
            <a:pPr marL="0" lvl="0" indent="0" algn="l" rtl="0">
              <a:spcBef>
                <a:spcPts val="700"/>
              </a:spcBef>
              <a:spcAft>
                <a:spcPts val="0"/>
              </a:spcAft>
              <a:buNone/>
            </a:pPr>
            <a:r>
              <a:rPr lang="en-US" dirty="0"/>
              <a:t>Racine averages 36 inches of rain per year.</a:t>
            </a:r>
            <a:endParaRPr dirty="0"/>
          </a:p>
          <a:p>
            <a:pPr marL="320040" lvl="0" indent="-243840" algn="l" rtl="0">
              <a:spcBef>
                <a:spcPts val="700"/>
              </a:spcBef>
              <a:spcAft>
                <a:spcPts val="0"/>
              </a:spcAft>
              <a:buSzPts val="1200"/>
              <a:buNone/>
            </a:pPr>
            <a:endParaRPr dirty="0"/>
          </a:p>
          <a:p>
            <a:pPr marL="0" lvl="0" indent="0" algn="l" rtl="0">
              <a:spcBef>
                <a:spcPts val="700"/>
              </a:spcBef>
              <a:spcAft>
                <a:spcPts val="0"/>
              </a:spcAft>
              <a:buSzPts val="1200"/>
              <a:buNone/>
            </a:pPr>
            <a:r>
              <a:rPr lang="en-US" dirty="0"/>
              <a:t>Looking at the graph which month has the most rainfall?</a:t>
            </a:r>
            <a:endParaRPr dirty="0"/>
          </a:p>
        </p:txBody>
      </p:sp>
      <p:graphicFrame>
        <p:nvGraphicFramePr>
          <p:cNvPr id="198" name="Google Shape;198;p3" descr="Bar chart of the amount of rainfall in inches by month in Racine, WI.&#10;&#10;Jan. @ 1.75 inches&#10;Feb. @ 1.5 inches&#10;March @ 2.25 inches&#10;April @ 3.75 inches&#10;May almost 4 inches&#10;June @ 3.75 inches&#10;July @ 3.3 inches&#10;August more than 4 inches&#10;Sept. @ 3.7 inches&#10;Oct. @ 2.75 inches&#10;Nov. almost 3 inches&#10;Dec @ 2.25 inches&#10;"/>
          <p:cNvGraphicFramePr/>
          <p:nvPr>
            <p:extLst>
              <p:ext uri="{D42A27DB-BD31-4B8C-83A1-F6EECF244321}">
                <p14:modId xmlns:p14="http://schemas.microsoft.com/office/powerpoint/2010/main" val="4163900608"/>
              </p:ext>
            </p:extLst>
          </p:nvPr>
        </p:nvGraphicFramePr>
        <p:xfrm>
          <a:off x="548446" y="135255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96" name="Google Shape;196;p3"/>
          <p:cNvSpPr txBox="1"/>
          <p:nvPr/>
        </p:nvSpPr>
        <p:spPr>
          <a:xfrm>
            <a:off x="7324476" y="4333042"/>
            <a:ext cx="1895724" cy="800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Twentieth Century"/>
                <a:ea typeface="Twentieth Century"/>
                <a:cs typeface="Twentieth Century"/>
                <a:sym typeface="Twentieth Century"/>
              </a:rPr>
              <a:t>Fact Source: US Climate Data</a:t>
            </a:r>
            <a:br>
              <a:rPr lang="en-US" sz="1000">
                <a:solidFill>
                  <a:schemeClr val="dk1"/>
                </a:solidFill>
                <a:latin typeface="Twentieth Century"/>
                <a:ea typeface="Twentieth Century"/>
                <a:cs typeface="Twentieth Century"/>
                <a:sym typeface="Twentieth Century"/>
              </a:rPr>
            </a:br>
            <a:br>
              <a:rPr lang="en-US" sz="1800">
                <a:solidFill>
                  <a:schemeClr val="dk1"/>
                </a:solidFill>
                <a:latin typeface="Twentieth Century"/>
                <a:ea typeface="Twentieth Century"/>
                <a:cs typeface="Twentieth Century"/>
                <a:sym typeface="Twentieth Century"/>
              </a:rPr>
            </a:br>
            <a:endParaRPr sz="1800">
              <a:solidFill>
                <a:schemeClr val="dk1"/>
              </a:solidFill>
              <a:latin typeface="Twentieth Century"/>
              <a:ea typeface="Twentieth Century"/>
              <a:cs typeface="Twentieth Century"/>
              <a:sym typeface="Twentieth Century"/>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 name="Title 1">
            <a:extLst>
              <a:ext uri="{FF2B5EF4-FFF2-40B4-BE49-F238E27FC236}">
                <a16:creationId xmlns:a16="http://schemas.microsoft.com/office/drawing/2014/main" id="{69BEA1EE-44AD-D937-AAF7-CB6D053DE1C7}"/>
              </a:ext>
            </a:extLst>
          </p:cNvPr>
          <p:cNvSpPr>
            <a:spLocks noGrp="1"/>
          </p:cNvSpPr>
          <p:nvPr>
            <p:ph type="title"/>
          </p:nvPr>
        </p:nvSpPr>
        <p:spPr/>
        <p:txBody>
          <a:bodyPr spcFirstLastPara="1" wrap="square" lIns="91425" tIns="45700" rIns="91425" bIns="45700" anchor="b" anchorCtr="0">
            <a:normAutofit/>
          </a:bodyPr>
          <a:lstStyle/>
          <a:p>
            <a:r>
              <a:rPr lang="en-US" dirty="0"/>
              <a:t>Racine Water Trivia Question 2</a:t>
            </a:r>
          </a:p>
        </p:txBody>
      </p:sp>
      <p:sp>
        <p:nvSpPr>
          <p:cNvPr id="204" name="Google Shape;204;p4"/>
          <p:cNvSpPr txBox="1">
            <a:spLocks noGrp="1"/>
          </p:cNvSpPr>
          <p:nvPr>
            <p:ph type="body" idx="4294967295"/>
          </p:nvPr>
        </p:nvSpPr>
        <p:spPr>
          <a:xfrm>
            <a:off x="1407226" y="2083377"/>
            <a:ext cx="6400800" cy="35083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2000"/>
              <a:buFont typeface="Calibri"/>
              <a:buNone/>
            </a:pPr>
            <a:br>
              <a:rPr lang="en-US" dirty="0"/>
            </a:br>
            <a:endParaRPr dirty="0"/>
          </a:p>
          <a:p>
            <a:pPr marL="0" lvl="1" indent="0" algn="l" rtl="0">
              <a:spcBef>
                <a:spcPts val="400"/>
              </a:spcBef>
              <a:spcAft>
                <a:spcPts val="0"/>
              </a:spcAft>
              <a:buClr>
                <a:schemeClr val="lt1"/>
              </a:buClr>
              <a:buSzPts val="2000"/>
              <a:buNone/>
            </a:pPr>
            <a:r>
              <a:rPr lang="en-US" dirty="0">
                <a:solidFill>
                  <a:schemeClr val="tx1"/>
                </a:solidFill>
              </a:rPr>
              <a:t>a) between 25 and 30 inches</a:t>
            </a:r>
            <a:br>
              <a:rPr lang="en-US" dirty="0">
                <a:solidFill>
                  <a:schemeClr val="tx1"/>
                </a:solidFill>
              </a:rPr>
            </a:br>
            <a:endParaRPr dirty="0">
              <a:solidFill>
                <a:schemeClr val="tx1"/>
              </a:solidFill>
            </a:endParaRPr>
          </a:p>
          <a:p>
            <a:pPr marL="0" lvl="1" indent="0" algn="l" rtl="0">
              <a:spcBef>
                <a:spcPts val="400"/>
              </a:spcBef>
              <a:spcAft>
                <a:spcPts val="0"/>
              </a:spcAft>
              <a:buClr>
                <a:schemeClr val="lt1"/>
              </a:buClr>
              <a:buSzPts val="2000"/>
              <a:buNone/>
            </a:pPr>
            <a:r>
              <a:rPr lang="en-US" dirty="0">
                <a:solidFill>
                  <a:schemeClr val="tx1"/>
                </a:solidFill>
              </a:rPr>
              <a:t>b) between 31 and 35 inches</a:t>
            </a:r>
            <a:br>
              <a:rPr lang="en-US" dirty="0">
                <a:solidFill>
                  <a:schemeClr val="tx1"/>
                </a:solidFill>
              </a:rPr>
            </a:br>
            <a:endParaRPr dirty="0">
              <a:solidFill>
                <a:schemeClr val="tx1"/>
              </a:solidFill>
            </a:endParaRPr>
          </a:p>
          <a:p>
            <a:pPr marL="0" lvl="1" indent="0" algn="l" rtl="0">
              <a:spcBef>
                <a:spcPts val="400"/>
              </a:spcBef>
              <a:spcAft>
                <a:spcPts val="0"/>
              </a:spcAft>
              <a:buClr>
                <a:schemeClr val="lt1"/>
              </a:buClr>
              <a:buSzPts val="2000"/>
              <a:buNone/>
            </a:pPr>
            <a:r>
              <a:rPr lang="en-US" dirty="0"/>
              <a:t>c) </a:t>
            </a:r>
            <a:r>
              <a:rPr lang="en-US" dirty="0">
                <a:solidFill>
                  <a:schemeClr val="tx1"/>
                </a:solidFill>
              </a:rPr>
              <a:t>between 36 and 40 inches</a:t>
            </a:r>
            <a:br>
              <a:rPr lang="en-US" dirty="0">
                <a:solidFill>
                  <a:schemeClr val="tx1"/>
                </a:solidFill>
              </a:rPr>
            </a:br>
            <a:endParaRPr dirty="0">
              <a:solidFill>
                <a:schemeClr val="tx1"/>
              </a:solidFill>
            </a:endParaRPr>
          </a:p>
          <a:p>
            <a:pPr marL="0" lvl="1" indent="0" algn="l" rtl="0">
              <a:spcBef>
                <a:spcPts val="400"/>
              </a:spcBef>
              <a:spcAft>
                <a:spcPts val="0"/>
              </a:spcAft>
              <a:buClr>
                <a:schemeClr val="lt1"/>
              </a:buClr>
              <a:buSzPts val="2000"/>
              <a:buNone/>
            </a:pPr>
            <a:r>
              <a:rPr lang="en-US" dirty="0">
                <a:solidFill>
                  <a:schemeClr val="tx1"/>
                </a:solidFill>
              </a:rPr>
              <a:t>d) between 41 and 45 inches</a:t>
            </a:r>
            <a:br>
              <a:rPr lang="en-US" dirty="0"/>
            </a:br>
            <a:endParaRPr dirty="0"/>
          </a:p>
          <a:p>
            <a:pPr marL="0" lvl="0" indent="0" algn="l" rtl="0">
              <a:spcBef>
                <a:spcPts val="400"/>
              </a:spcBef>
              <a:spcAft>
                <a:spcPts val="0"/>
              </a:spcAft>
              <a:buClr>
                <a:schemeClr val="lt1"/>
              </a:buClr>
              <a:buSzPts val="2000"/>
              <a:buFont typeface="Calibri"/>
              <a:buNone/>
            </a:pPr>
            <a:endParaRPr dirty="0"/>
          </a:p>
        </p:txBody>
      </p:sp>
      <p:sp>
        <p:nvSpPr>
          <p:cNvPr id="205" name="Google Shape;205;p4"/>
          <p:cNvSpPr txBox="1"/>
          <p:nvPr/>
        </p:nvSpPr>
        <p:spPr>
          <a:xfrm>
            <a:off x="1407226" y="1202612"/>
            <a:ext cx="6853237"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tx1"/>
                </a:solidFill>
                <a:latin typeface="Calibri"/>
                <a:ea typeface="Calibri"/>
                <a:cs typeface="Calibri"/>
                <a:sym typeface="Calibri"/>
              </a:rPr>
              <a:t>Drop 2: During an average year Racine receives</a:t>
            </a:r>
            <a:br>
              <a:rPr lang="en-US" sz="2400" dirty="0">
                <a:solidFill>
                  <a:schemeClr val="tx1"/>
                </a:solidFill>
                <a:latin typeface="Calibri"/>
                <a:ea typeface="Calibri"/>
                <a:cs typeface="Calibri"/>
                <a:sym typeface="Calibri"/>
              </a:rPr>
            </a:br>
            <a:r>
              <a:rPr lang="en-US" sz="2400" dirty="0">
                <a:solidFill>
                  <a:schemeClr val="tx1"/>
                </a:solidFill>
                <a:latin typeface="Calibri"/>
                <a:ea typeface="Calibri"/>
                <a:cs typeface="Calibri"/>
                <a:sym typeface="Calibri"/>
              </a:rPr>
              <a:t>about __________ inches of snowfall</a:t>
            </a:r>
            <a:endParaRPr dirty="0">
              <a:solidFill>
                <a:schemeClr val="tx1"/>
              </a:solidFill>
            </a:endParaRPr>
          </a:p>
        </p:txBody>
      </p:sp>
      <p:pic>
        <p:nvPicPr>
          <p:cNvPr id="207" name="Google Shape;207;p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50026" y="1210343"/>
            <a:ext cx="457200" cy="45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5"/>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136164"/>
              </a:buClr>
              <a:buSzPts val="4000"/>
              <a:buFont typeface="Twentieth Century"/>
              <a:buNone/>
            </a:pPr>
            <a:r>
              <a:rPr lang="en-US" dirty="0"/>
              <a:t>RACINE WATER TRIVIA! Question 2 Answer</a:t>
            </a:r>
            <a:endParaRPr dirty="0"/>
          </a:p>
        </p:txBody>
      </p:sp>
      <p:sp>
        <p:nvSpPr>
          <p:cNvPr id="214" name="Google Shape;214;p5"/>
          <p:cNvSpPr txBox="1">
            <a:spLocks noGrp="1"/>
          </p:cNvSpPr>
          <p:nvPr>
            <p:ph type="body" idx="4294967295"/>
          </p:nvPr>
        </p:nvSpPr>
        <p:spPr>
          <a:xfrm>
            <a:off x="5567363" y="1123950"/>
            <a:ext cx="3576637" cy="34972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solidFill>
                  <a:schemeClr val="accent2"/>
                </a:solidFill>
              </a:rPr>
              <a:t>D. between 41 and 45 inches</a:t>
            </a:r>
            <a:br>
              <a:rPr lang="en-US" dirty="0">
                <a:solidFill>
                  <a:schemeClr val="accent2"/>
                </a:solidFill>
              </a:rPr>
            </a:br>
            <a:endParaRPr dirty="0">
              <a:solidFill>
                <a:schemeClr val="accent2"/>
              </a:solidFill>
            </a:endParaRPr>
          </a:p>
          <a:p>
            <a:pPr marL="0" lvl="0" indent="0" algn="l" rtl="0">
              <a:spcBef>
                <a:spcPts val="700"/>
              </a:spcBef>
              <a:spcAft>
                <a:spcPts val="0"/>
              </a:spcAft>
              <a:buNone/>
            </a:pPr>
            <a:r>
              <a:rPr lang="en-US" dirty="0"/>
              <a:t>Racine averages 43 inches of snowfall per year.</a:t>
            </a:r>
            <a:endParaRPr dirty="0"/>
          </a:p>
          <a:p>
            <a:pPr marL="320040" lvl="0" indent="-243840" algn="l" rtl="0">
              <a:spcBef>
                <a:spcPts val="700"/>
              </a:spcBef>
              <a:spcAft>
                <a:spcPts val="0"/>
              </a:spcAft>
              <a:buSzPts val="1200"/>
              <a:buNone/>
            </a:pPr>
            <a:endParaRPr dirty="0"/>
          </a:p>
          <a:p>
            <a:pPr marL="0" lvl="0" indent="0" algn="l" rtl="0">
              <a:spcBef>
                <a:spcPts val="700"/>
              </a:spcBef>
              <a:spcAft>
                <a:spcPts val="0"/>
              </a:spcAft>
              <a:buSzPts val="1200"/>
              <a:buNone/>
            </a:pPr>
            <a:r>
              <a:rPr lang="en-US" dirty="0"/>
              <a:t>Looking at the graph which month has the most snowfall?</a:t>
            </a:r>
            <a:endParaRPr dirty="0"/>
          </a:p>
        </p:txBody>
      </p:sp>
      <p:graphicFrame>
        <p:nvGraphicFramePr>
          <p:cNvPr id="217" name="Google Shape;217;p5" descr="Bar chart of the snowfall in inches by month for Racine, WI.&#10;&#10;Jan. @ 14 inches&#10;Feb. @ 11 inches&#10;March @ 5 inches&#10;April @ 1 inch&#10;Nov. @ 2 inches&#10;Dec. @ 10 inches"/>
          <p:cNvGraphicFramePr/>
          <p:nvPr>
            <p:extLst>
              <p:ext uri="{D42A27DB-BD31-4B8C-83A1-F6EECF244321}">
                <p14:modId xmlns:p14="http://schemas.microsoft.com/office/powerpoint/2010/main" val="1422835121"/>
              </p:ext>
            </p:extLst>
          </p:nvPr>
        </p:nvGraphicFramePr>
        <p:xfrm>
          <a:off x="548446" y="1400175"/>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15" name="Google Shape;215;p5"/>
          <p:cNvSpPr txBox="1"/>
          <p:nvPr/>
        </p:nvSpPr>
        <p:spPr>
          <a:xfrm>
            <a:off x="7324476" y="4333042"/>
            <a:ext cx="1895724" cy="800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Twentieth Century"/>
                <a:ea typeface="Twentieth Century"/>
                <a:cs typeface="Twentieth Century"/>
                <a:sym typeface="Twentieth Century"/>
              </a:rPr>
              <a:t>Fact Source: US Climate Data</a:t>
            </a:r>
            <a:br>
              <a:rPr lang="en-US" sz="1000">
                <a:solidFill>
                  <a:schemeClr val="dk1"/>
                </a:solidFill>
                <a:latin typeface="Twentieth Century"/>
                <a:ea typeface="Twentieth Century"/>
                <a:cs typeface="Twentieth Century"/>
                <a:sym typeface="Twentieth Century"/>
              </a:rPr>
            </a:br>
            <a:br>
              <a:rPr lang="en-US" sz="1800">
                <a:solidFill>
                  <a:schemeClr val="dk1"/>
                </a:solidFill>
                <a:latin typeface="Twentieth Century"/>
                <a:ea typeface="Twentieth Century"/>
                <a:cs typeface="Twentieth Century"/>
                <a:sym typeface="Twentieth Century"/>
              </a:rPr>
            </a:br>
            <a:endParaRPr sz="1800">
              <a:solidFill>
                <a:schemeClr val="dk1"/>
              </a:solidFill>
              <a:latin typeface="Twentieth Century"/>
              <a:ea typeface="Twentieth Century"/>
              <a:cs typeface="Twentieth Century"/>
              <a:sym typeface="Twentieth Century"/>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 name="Title 1">
            <a:extLst>
              <a:ext uri="{FF2B5EF4-FFF2-40B4-BE49-F238E27FC236}">
                <a16:creationId xmlns:a16="http://schemas.microsoft.com/office/drawing/2014/main" id="{5E5E8872-C2AD-496E-4ED7-CF5344A6C86B}"/>
              </a:ext>
            </a:extLst>
          </p:cNvPr>
          <p:cNvSpPr>
            <a:spLocks noGrp="1"/>
          </p:cNvSpPr>
          <p:nvPr>
            <p:ph type="title"/>
          </p:nvPr>
        </p:nvSpPr>
        <p:spPr/>
        <p:txBody>
          <a:bodyPr spcFirstLastPara="1" wrap="square" lIns="91425" tIns="45700" rIns="91425" bIns="45700" anchor="b" anchorCtr="0">
            <a:normAutofit/>
          </a:bodyPr>
          <a:lstStyle/>
          <a:p>
            <a:r>
              <a:rPr lang="en-US" dirty="0"/>
              <a:t>Racine Water Trivia Question 3</a:t>
            </a:r>
          </a:p>
        </p:txBody>
      </p:sp>
      <p:sp>
        <p:nvSpPr>
          <p:cNvPr id="223" name="Google Shape;223;p6"/>
          <p:cNvSpPr txBox="1">
            <a:spLocks noGrp="1"/>
          </p:cNvSpPr>
          <p:nvPr>
            <p:ph type="body" idx="4294967295"/>
          </p:nvPr>
        </p:nvSpPr>
        <p:spPr>
          <a:xfrm>
            <a:off x="1525979" y="2112962"/>
            <a:ext cx="6400800" cy="35083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2000"/>
              <a:buFont typeface="Calibri"/>
              <a:buNone/>
            </a:pPr>
            <a:br>
              <a:rPr lang="en-US" dirty="0">
                <a:solidFill>
                  <a:schemeClr val="tx1"/>
                </a:solidFill>
              </a:rPr>
            </a:br>
            <a:endParaRPr dirty="0">
              <a:solidFill>
                <a:schemeClr val="tx1"/>
              </a:solidFill>
            </a:endParaRPr>
          </a:p>
          <a:p>
            <a:pPr marL="0" lvl="1" indent="0" algn="l" rtl="0">
              <a:spcBef>
                <a:spcPts val="400"/>
              </a:spcBef>
              <a:spcAft>
                <a:spcPts val="0"/>
              </a:spcAft>
              <a:buClr>
                <a:schemeClr val="lt1"/>
              </a:buClr>
              <a:buSzPts val="2000"/>
              <a:buNone/>
            </a:pPr>
            <a:r>
              <a:rPr lang="en-US" dirty="0">
                <a:solidFill>
                  <a:schemeClr val="tx1"/>
                </a:solidFill>
              </a:rPr>
              <a:t>a) Root River</a:t>
            </a:r>
            <a:br>
              <a:rPr lang="en-US" dirty="0">
                <a:solidFill>
                  <a:schemeClr val="tx1"/>
                </a:solidFill>
              </a:rPr>
            </a:br>
            <a:endParaRPr dirty="0">
              <a:solidFill>
                <a:schemeClr val="tx1"/>
              </a:solidFill>
            </a:endParaRPr>
          </a:p>
          <a:p>
            <a:pPr marL="0" lvl="1" indent="0" algn="l" rtl="0">
              <a:spcBef>
                <a:spcPts val="400"/>
              </a:spcBef>
              <a:spcAft>
                <a:spcPts val="0"/>
              </a:spcAft>
              <a:buClr>
                <a:schemeClr val="lt1"/>
              </a:buClr>
              <a:buSzPts val="2000"/>
              <a:buNone/>
            </a:pPr>
            <a:r>
              <a:rPr lang="en-US" dirty="0">
                <a:solidFill>
                  <a:schemeClr val="tx1"/>
                </a:solidFill>
              </a:rPr>
              <a:t>b) Milwaukee River</a:t>
            </a:r>
            <a:br>
              <a:rPr lang="en-US" dirty="0">
                <a:solidFill>
                  <a:schemeClr val="tx1"/>
                </a:solidFill>
              </a:rPr>
            </a:br>
            <a:endParaRPr dirty="0">
              <a:solidFill>
                <a:schemeClr val="tx1"/>
              </a:solidFill>
            </a:endParaRPr>
          </a:p>
          <a:p>
            <a:pPr marL="0" lvl="1" indent="0" algn="l" rtl="0">
              <a:spcBef>
                <a:spcPts val="400"/>
              </a:spcBef>
              <a:spcAft>
                <a:spcPts val="0"/>
              </a:spcAft>
              <a:buClr>
                <a:schemeClr val="lt1"/>
              </a:buClr>
              <a:buSzPts val="2000"/>
              <a:buNone/>
            </a:pPr>
            <a:r>
              <a:rPr lang="en-US" dirty="0">
                <a:solidFill>
                  <a:schemeClr val="tx1"/>
                </a:solidFill>
              </a:rPr>
              <a:t>c) Racine River</a:t>
            </a:r>
            <a:br>
              <a:rPr lang="en-US" dirty="0">
                <a:solidFill>
                  <a:schemeClr val="tx1"/>
                </a:solidFill>
              </a:rPr>
            </a:br>
            <a:endParaRPr dirty="0">
              <a:solidFill>
                <a:schemeClr val="tx1"/>
              </a:solidFill>
            </a:endParaRPr>
          </a:p>
          <a:p>
            <a:pPr marL="0" lvl="1" indent="0" algn="l" rtl="0">
              <a:spcBef>
                <a:spcPts val="400"/>
              </a:spcBef>
              <a:spcAft>
                <a:spcPts val="0"/>
              </a:spcAft>
              <a:buClr>
                <a:schemeClr val="lt1"/>
              </a:buClr>
              <a:buSzPts val="2000"/>
              <a:buNone/>
            </a:pPr>
            <a:r>
              <a:rPr lang="en-US" dirty="0">
                <a:solidFill>
                  <a:schemeClr val="tx1"/>
                </a:solidFill>
              </a:rPr>
              <a:t>d) Michigan River</a:t>
            </a:r>
            <a:br>
              <a:rPr lang="en-US" dirty="0"/>
            </a:br>
            <a:endParaRPr dirty="0"/>
          </a:p>
          <a:p>
            <a:pPr marL="0" lvl="0" indent="0" algn="l" rtl="0">
              <a:spcBef>
                <a:spcPts val="400"/>
              </a:spcBef>
              <a:spcAft>
                <a:spcPts val="0"/>
              </a:spcAft>
              <a:buClr>
                <a:schemeClr val="lt1"/>
              </a:buClr>
              <a:buSzPts val="2000"/>
              <a:buFont typeface="Calibri"/>
              <a:buNone/>
            </a:pPr>
            <a:endParaRPr dirty="0"/>
          </a:p>
        </p:txBody>
      </p:sp>
      <p:sp>
        <p:nvSpPr>
          <p:cNvPr id="224" name="Google Shape;224;p6"/>
          <p:cNvSpPr txBox="1"/>
          <p:nvPr/>
        </p:nvSpPr>
        <p:spPr>
          <a:xfrm>
            <a:off x="1318162" y="1276350"/>
            <a:ext cx="61722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tx1"/>
                </a:solidFill>
                <a:latin typeface="Calibri"/>
                <a:ea typeface="Calibri"/>
                <a:cs typeface="Calibri"/>
                <a:sym typeface="Calibri"/>
              </a:rPr>
              <a:t>Drop 3: The _______ runs through the city of  Racine as it flows into Lake Michigan through Racine Harbor.</a:t>
            </a:r>
            <a:endParaRPr dirty="0">
              <a:solidFill>
                <a:schemeClr val="tx1"/>
              </a:solidFill>
            </a:endParaRPr>
          </a:p>
        </p:txBody>
      </p:sp>
      <p:pic>
        <p:nvPicPr>
          <p:cNvPr id="226" name="Google Shape;226;p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60961" y="1284081"/>
            <a:ext cx="457200" cy="45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136164"/>
              </a:buClr>
              <a:buSzPts val="4000"/>
              <a:buFont typeface="Twentieth Century"/>
              <a:buNone/>
            </a:pPr>
            <a:r>
              <a:rPr lang="en-US" dirty="0"/>
              <a:t>RACINE WATER TRIVIA! Question 3 Answer</a:t>
            </a:r>
            <a:endParaRPr dirty="0"/>
          </a:p>
        </p:txBody>
      </p:sp>
      <p:sp>
        <p:nvSpPr>
          <p:cNvPr id="233" name="Google Shape;233;p7"/>
          <p:cNvSpPr txBox="1">
            <a:spLocks noGrp="1"/>
          </p:cNvSpPr>
          <p:nvPr>
            <p:ph type="body" idx="4294967295"/>
          </p:nvPr>
        </p:nvSpPr>
        <p:spPr>
          <a:xfrm>
            <a:off x="6424613" y="2182813"/>
            <a:ext cx="2719387" cy="1646237"/>
          </a:xfrm>
          <a:prstGeom prst="rect">
            <a:avLst/>
          </a:prstGeom>
          <a:noFill/>
          <a:ln>
            <a:noFill/>
          </a:ln>
        </p:spPr>
        <p:txBody>
          <a:bodyPr spcFirstLastPara="1" wrap="square" lIns="91425" tIns="45700" rIns="91425" bIns="45700" anchor="t" anchorCtr="0">
            <a:normAutofit fontScale="92500" lnSpcReduction="10000"/>
          </a:bodyPr>
          <a:lstStyle/>
          <a:p>
            <a:pPr marL="320040" lvl="0" indent="0" algn="l" rtl="0">
              <a:spcBef>
                <a:spcPts val="0"/>
              </a:spcBef>
              <a:spcAft>
                <a:spcPts val="0"/>
              </a:spcAft>
              <a:buNone/>
            </a:pPr>
            <a:r>
              <a:rPr lang="en-US" sz="2324" dirty="0">
                <a:solidFill>
                  <a:schemeClr val="accent2"/>
                </a:solidFill>
              </a:rPr>
              <a:t>A. Root River</a:t>
            </a:r>
            <a:r>
              <a:rPr lang="en-US" dirty="0">
                <a:solidFill>
                  <a:schemeClr val="accent2"/>
                </a:solidFill>
              </a:rPr>
              <a:t> </a:t>
            </a:r>
            <a:endParaRPr dirty="0">
              <a:solidFill>
                <a:schemeClr val="accent2"/>
              </a:solidFill>
            </a:endParaRPr>
          </a:p>
          <a:p>
            <a:pPr marL="320040" lvl="0" indent="0" algn="l" rtl="0">
              <a:spcBef>
                <a:spcPts val="700"/>
              </a:spcBef>
              <a:spcAft>
                <a:spcPts val="0"/>
              </a:spcAft>
              <a:buNone/>
            </a:pPr>
            <a:r>
              <a:rPr lang="en-US" dirty="0"/>
              <a:t>The Root River drains a land area (watershed) of approximately 190 square miles.</a:t>
            </a:r>
            <a:endParaRPr dirty="0"/>
          </a:p>
          <a:p>
            <a:pPr marL="320040" lvl="0" indent="-249555" algn="l" rtl="0">
              <a:spcBef>
                <a:spcPts val="700"/>
              </a:spcBef>
              <a:spcAft>
                <a:spcPts val="0"/>
              </a:spcAft>
              <a:buSzPct val="60000"/>
              <a:buNone/>
            </a:pPr>
            <a:endParaRPr dirty="0"/>
          </a:p>
        </p:txBody>
      </p:sp>
      <p:pic>
        <p:nvPicPr>
          <p:cNvPr id="236" name="Google Shape;236;p7" descr="Map of the Root River and its Watershed.&#10;&#10; Covers parts of Waukesha and Racine counties with a small portion extending into Kenosha County. &#10;&#10;Includes the communities of Greenfield, Hales Corner, Franklin, Union Grove, and Racine."/>
          <p:cNvPicPr preferRelativeResize="0"/>
          <p:nvPr/>
        </p:nvPicPr>
        <p:blipFill rotWithShape="1">
          <a:blip r:embed="rId3">
            <a:alphaModFix/>
          </a:blip>
          <a:srcRect/>
          <a:stretch/>
        </p:blipFill>
        <p:spPr>
          <a:xfrm>
            <a:off x="453326" y="1178243"/>
            <a:ext cx="3374756" cy="3965257"/>
          </a:xfrm>
          <a:prstGeom prst="rect">
            <a:avLst/>
          </a:prstGeom>
          <a:noFill/>
          <a:ln>
            <a:noFill/>
          </a:ln>
        </p:spPr>
      </p:pic>
      <p:sp>
        <p:nvSpPr>
          <p:cNvPr id="234" name="Google Shape;234;p7"/>
          <p:cNvSpPr txBox="1"/>
          <p:nvPr/>
        </p:nvSpPr>
        <p:spPr>
          <a:xfrm>
            <a:off x="7324476" y="4333042"/>
            <a:ext cx="1895724" cy="8002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Twentieth Century"/>
                <a:ea typeface="Twentieth Century"/>
                <a:cs typeface="Twentieth Century"/>
                <a:sym typeface="Twentieth Century"/>
              </a:rPr>
              <a:t>Fact Source: US Climate Data</a:t>
            </a:r>
            <a:br>
              <a:rPr lang="en-US" sz="1000">
                <a:solidFill>
                  <a:schemeClr val="dk1"/>
                </a:solidFill>
                <a:latin typeface="Twentieth Century"/>
                <a:ea typeface="Twentieth Century"/>
                <a:cs typeface="Twentieth Century"/>
                <a:sym typeface="Twentieth Century"/>
              </a:rPr>
            </a:br>
            <a:br>
              <a:rPr lang="en-US" sz="1800">
                <a:solidFill>
                  <a:schemeClr val="dk1"/>
                </a:solidFill>
                <a:latin typeface="Twentieth Century"/>
                <a:ea typeface="Twentieth Century"/>
                <a:cs typeface="Twentieth Century"/>
                <a:sym typeface="Twentieth Century"/>
              </a:rPr>
            </a:br>
            <a:endParaRPr sz="1800">
              <a:solidFill>
                <a:schemeClr val="dk1"/>
              </a:solidFill>
              <a:latin typeface="Twentieth Century"/>
              <a:ea typeface="Twentieth Century"/>
              <a:cs typeface="Twentieth Century"/>
              <a:sym typeface="Twentieth Century"/>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 name="Title 1">
            <a:extLst>
              <a:ext uri="{FF2B5EF4-FFF2-40B4-BE49-F238E27FC236}">
                <a16:creationId xmlns:a16="http://schemas.microsoft.com/office/drawing/2014/main" id="{9B76EF18-A271-151D-35DA-9397DE927D3D}"/>
              </a:ext>
            </a:extLst>
          </p:cNvPr>
          <p:cNvSpPr>
            <a:spLocks noGrp="1"/>
          </p:cNvSpPr>
          <p:nvPr>
            <p:ph type="title"/>
          </p:nvPr>
        </p:nvSpPr>
        <p:spPr/>
        <p:txBody>
          <a:bodyPr spcFirstLastPara="1" wrap="square" lIns="91425" tIns="45700" rIns="91425" bIns="45700" anchor="b" anchorCtr="0">
            <a:normAutofit/>
          </a:bodyPr>
          <a:lstStyle/>
          <a:p>
            <a:r>
              <a:rPr lang="en-US" dirty="0"/>
              <a:t>Racine Water Trivia Question 4</a:t>
            </a:r>
          </a:p>
        </p:txBody>
      </p:sp>
      <p:sp>
        <p:nvSpPr>
          <p:cNvPr id="243" name="Google Shape;243;p8"/>
          <p:cNvSpPr txBox="1">
            <a:spLocks noGrp="1"/>
          </p:cNvSpPr>
          <p:nvPr>
            <p:ph type="body" idx="4294967295"/>
          </p:nvPr>
        </p:nvSpPr>
        <p:spPr>
          <a:xfrm>
            <a:off x="1371600" y="1992121"/>
            <a:ext cx="6400800" cy="3508375"/>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lt1"/>
              </a:buClr>
              <a:buSzPts val="2000"/>
              <a:buFont typeface="Calibri"/>
              <a:buNone/>
            </a:pPr>
            <a:br>
              <a:rPr lang="en-US" dirty="0"/>
            </a:br>
            <a:endParaRPr dirty="0"/>
          </a:p>
          <a:p>
            <a:pPr marL="0" lvl="1" indent="0" algn="l" rtl="0">
              <a:spcBef>
                <a:spcPts val="400"/>
              </a:spcBef>
              <a:spcAft>
                <a:spcPts val="0"/>
              </a:spcAft>
              <a:buClr>
                <a:schemeClr val="lt1"/>
              </a:buClr>
              <a:buSzPts val="2000"/>
              <a:buNone/>
            </a:pPr>
            <a:r>
              <a:rPr lang="en-US" dirty="0">
                <a:solidFill>
                  <a:schemeClr val="tx1"/>
                </a:solidFill>
              </a:rPr>
              <a:t>a) 100 cubic feet per second</a:t>
            </a:r>
            <a:br>
              <a:rPr lang="en-US" dirty="0">
                <a:solidFill>
                  <a:schemeClr val="tx1"/>
                </a:solidFill>
              </a:rPr>
            </a:br>
            <a:endParaRPr dirty="0">
              <a:solidFill>
                <a:schemeClr val="tx1"/>
              </a:solidFill>
            </a:endParaRPr>
          </a:p>
          <a:p>
            <a:pPr marL="0" lvl="1" indent="0" algn="l" rtl="0">
              <a:spcBef>
                <a:spcPts val="400"/>
              </a:spcBef>
              <a:spcAft>
                <a:spcPts val="0"/>
              </a:spcAft>
              <a:buClr>
                <a:schemeClr val="lt1"/>
              </a:buClr>
              <a:buSzPts val="2000"/>
              <a:buNone/>
            </a:pPr>
            <a:r>
              <a:rPr lang="en-US" dirty="0">
                <a:solidFill>
                  <a:schemeClr val="tx1"/>
                </a:solidFill>
              </a:rPr>
              <a:t>b) 120 cubic feet per second</a:t>
            </a:r>
            <a:br>
              <a:rPr lang="en-US" dirty="0">
                <a:solidFill>
                  <a:schemeClr val="tx1"/>
                </a:solidFill>
              </a:rPr>
            </a:br>
            <a:endParaRPr dirty="0">
              <a:solidFill>
                <a:schemeClr val="tx1"/>
              </a:solidFill>
            </a:endParaRPr>
          </a:p>
          <a:p>
            <a:pPr marL="0" lvl="1" indent="0" algn="l" rtl="0">
              <a:spcBef>
                <a:spcPts val="400"/>
              </a:spcBef>
              <a:spcAft>
                <a:spcPts val="0"/>
              </a:spcAft>
              <a:buClr>
                <a:schemeClr val="lt1"/>
              </a:buClr>
              <a:buSzPts val="2000"/>
              <a:buNone/>
            </a:pPr>
            <a:r>
              <a:rPr lang="en-US" dirty="0">
                <a:solidFill>
                  <a:schemeClr val="tx1"/>
                </a:solidFill>
              </a:rPr>
              <a:t>c) 140 cubic feet per second</a:t>
            </a:r>
            <a:br>
              <a:rPr lang="en-US" dirty="0">
                <a:solidFill>
                  <a:schemeClr val="tx1"/>
                </a:solidFill>
              </a:rPr>
            </a:br>
            <a:endParaRPr dirty="0">
              <a:solidFill>
                <a:schemeClr val="tx1"/>
              </a:solidFill>
            </a:endParaRPr>
          </a:p>
          <a:p>
            <a:pPr marL="0" lvl="1" indent="0" algn="l" rtl="0">
              <a:spcBef>
                <a:spcPts val="400"/>
              </a:spcBef>
              <a:spcAft>
                <a:spcPts val="0"/>
              </a:spcAft>
              <a:buClr>
                <a:schemeClr val="lt1"/>
              </a:buClr>
              <a:buSzPts val="2000"/>
              <a:buNone/>
            </a:pPr>
            <a:r>
              <a:rPr lang="en-US" dirty="0">
                <a:solidFill>
                  <a:schemeClr val="tx1"/>
                </a:solidFill>
              </a:rPr>
              <a:t>d) 160 cubic feet per second</a:t>
            </a:r>
            <a:br>
              <a:rPr lang="en-US" dirty="0"/>
            </a:br>
            <a:endParaRPr dirty="0"/>
          </a:p>
          <a:p>
            <a:pPr marL="0" lvl="0" indent="0" algn="l" rtl="0">
              <a:spcBef>
                <a:spcPts val="400"/>
              </a:spcBef>
              <a:spcAft>
                <a:spcPts val="0"/>
              </a:spcAft>
              <a:buClr>
                <a:schemeClr val="lt1"/>
              </a:buClr>
              <a:buSzPts val="2000"/>
              <a:buFont typeface="Calibri"/>
              <a:buNone/>
            </a:pPr>
            <a:endParaRPr dirty="0"/>
          </a:p>
        </p:txBody>
      </p:sp>
      <p:sp>
        <p:nvSpPr>
          <p:cNvPr id="244" name="Google Shape;244;p8"/>
          <p:cNvSpPr txBox="1"/>
          <p:nvPr/>
        </p:nvSpPr>
        <p:spPr>
          <a:xfrm>
            <a:off x="1027217" y="1177234"/>
            <a:ext cx="61722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tx1"/>
                </a:solidFill>
                <a:latin typeface="Calibri"/>
                <a:ea typeface="Calibri"/>
                <a:cs typeface="Calibri"/>
                <a:sym typeface="Calibri"/>
              </a:rPr>
              <a:t>Drop 4: The average rate of flow for the Root River is approximately</a:t>
            </a:r>
            <a:endParaRPr dirty="0">
              <a:solidFill>
                <a:schemeClr val="tx1"/>
              </a:solidFill>
            </a:endParaRPr>
          </a:p>
        </p:txBody>
      </p:sp>
      <p:pic>
        <p:nvPicPr>
          <p:cNvPr id="247" name="Google Shape;247;p8" descr="A line drawing of a cubic foot. In other words a box that is 1 ft x 1ft x 1ft on each side."/>
          <p:cNvPicPr preferRelativeResize="0"/>
          <p:nvPr/>
        </p:nvPicPr>
        <p:blipFill rotWithShape="1">
          <a:blip r:embed="rId3">
            <a:alphaModFix/>
          </a:blip>
          <a:srcRect/>
          <a:stretch/>
        </p:blipFill>
        <p:spPr>
          <a:xfrm>
            <a:off x="5638800" y="792633"/>
            <a:ext cx="3176994" cy="3558234"/>
          </a:xfrm>
          <a:prstGeom prst="rect">
            <a:avLst/>
          </a:prstGeom>
          <a:noFill/>
          <a:ln>
            <a:noFill/>
          </a:ln>
        </p:spPr>
      </p:pic>
      <p:pic>
        <p:nvPicPr>
          <p:cNvPr id="246" name="Google Shape;246;p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570016" y="1184965"/>
            <a:ext cx="457200" cy="457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9"/>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136164"/>
              </a:buClr>
              <a:buSzPts val="4000"/>
              <a:buFont typeface="Twentieth Century"/>
              <a:buNone/>
            </a:pPr>
            <a:r>
              <a:rPr lang="en-US" dirty="0"/>
              <a:t>RACINE WATER TRIVIA! Question 4 Answer</a:t>
            </a:r>
            <a:endParaRPr dirty="0"/>
          </a:p>
        </p:txBody>
      </p:sp>
      <p:sp>
        <p:nvSpPr>
          <p:cNvPr id="254" name="Google Shape;254;p9"/>
          <p:cNvSpPr txBox="1">
            <a:spLocks noGrp="1"/>
          </p:cNvSpPr>
          <p:nvPr>
            <p:ph type="body" idx="4294967295"/>
          </p:nvPr>
        </p:nvSpPr>
        <p:spPr>
          <a:xfrm>
            <a:off x="5262563" y="1123950"/>
            <a:ext cx="3881437" cy="3497263"/>
          </a:xfrm>
          <a:prstGeom prst="rect">
            <a:avLst/>
          </a:prstGeom>
          <a:noFill/>
          <a:ln>
            <a:noFill/>
          </a:ln>
        </p:spPr>
        <p:txBody>
          <a:bodyPr spcFirstLastPara="1" wrap="square" lIns="91425" tIns="45700" rIns="91425" bIns="45700" anchor="t" anchorCtr="0">
            <a:normAutofit/>
          </a:bodyPr>
          <a:lstStyle/>
          <a:p>
            <a:pPr marL="320040" lvl="0" indent="0" algn="l" rtl="0">
              <a:spcBef>
                <a:spcPts val="0"/>
              </a:spcBef>
              <a:spcAft>
                <a:spcPts val="0"/>
              </a:spcAft>
              <a:buNone/>
            </a:pPr>
            <a:r>
              <a:rPr lang="en-US" dirty="0">
                <a:solidFill>
                  <a:schemeClr val="accent2"/>
                </a:solidFill>
              </a:rPr>
              <a:t>D. approximately 160 cubic feet per second</a:t>
            </a:r>
            <a:br>
              <a:rPr lang="en-US" dirty="0">
                <a:solidFill>
                  <a:schemeClr val="accent2"/>
                </a:solidFill>
              </a:rPr>
            </a:br>
            <a:endParaRPr dirty="0">
              <a:solidFill>
                <a:schemeClr val="accent2"/>
              </a:solidFill>
            </a:endParaRPr>
          </a:p>
          <a:p>
            <a:pPr marL="320040" lvl="0" indent="0" algn="l" rtl="0">
              <a:spcBef>
                <a:spcPts val="700"/>
              </a:spcBef>
              <a:spcAft>
                <a:spcPts val="0"/>
              </a:spcAft>
              <a:buNone/>
            </a:pPr>
            <a:r>
              <a:rPr lang="en-US" dirty="0"/>
              <a:t>The Root River’s peak flow was measured at 8,200 cubic feet per second!</a:t>
            </a:r>
            <a:endParaRPr dirty="0"/>
          </a:p>
          <a:p>
            <a:pPr marL="320040" lvl="0" indent="-243840" algn="l" rtl="0">
              <a:spcBef>
                <a:spcPts val="700"/>
              </a:spcBef>
              <a:spcAft>
                <a:spcPts val="0"/>
              </a:spcAft>
              <a:buSzPts val="1200"/>
              <a:buNone/>
            </a:pPr>
            <a:endParaRPr dirty="0"/>
          </a:p>
        </p:txBody>
      </p:sp>
      <p:pic>
        <p:nvPicPr>
          <p:cNvPr id="257" name="Google Shape;257;p9" descr="An aerial photograph of where the Root River enters Lake Michigan.  The north and south breakwaters with their breakwater lights are also visible."/>
          <p:cNvPicPr preferRelativeResize="0"/>
          <p:nvPr/>
        </p:nvPicPr>
        <p:blipFill rotWithShape="1">
          <a:blip r:embed="rId3">
            <a:alphaModFix/>
          </a:blip>
          <a:srcRect/>
          <a:stretch/>
        </p:blipFill>
        <p:spPr>
          <a:xfrm>
            <a:off x="55155" y="1172382"/>
            <a:ext cx="5213660" cy="3494321"/>
          </a:xfrm>
          <a:prstGeom prst="rect">
            <a:avLst/>
          </a:prstGeom>
          <a:noFill/>
          <a:ln>
            <a:noFill/>
          </a:ln>
        </p:spPr>
      </p:pic>
      <p:sp>
        <p:nvSpPr>
          <p:cNvPr id="255" name="Google Shape;255;p9"/>
          <p:cNvSpPr txBox="1"/>
          <p:nvPr/>
        </p:nvSpPr>
        <p:spPr>
          <a:xfrm>
            <a:off x="7010400" y="4333042"/>
            <a:ext cx="2209800"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Twentieth Century"/>
                <a:ea typeface="Twentieth Century"/>
                <a:cs typeface="Twentieth Century"/>
                <a:sym typeface="Twentieth Century"/>
              </a:rPr>
              <a:t>Fact Source: US Geological Survey </a:t>
            </a:r>
            <a:br>
              <a:rPr lang="en-US" sz="1000">
                <a:solidFill>
                  <a:schemeClr val="dk1"/>
                </a:solidFill>
                <a:latin typeface="Twentieth Century"/>
                <a:ea typeface="Twentieth Century"/>
                <a:cs typeface="Twentieth Century"/>
                <a:sym typeface="Twentieth Century"/>
              </a:rPr>
            </a:br>
            <a:r>
              <a:rPr lang="en-US" sz="1000">
                <a:solidFill>
                  <a:schemeClr val="dk1"/>
                </a:solidFill>
                <a:latin typeface="Twentieth Century"/>
                <a:ea typeface="Twentieth Century"/>
                <a:cs typeface="Twentieth Century"/>
                <a:sym typeface="Twentieth Century"/>
              </a:rPr>
              <a:t>Image Source: Marinas.com</a:t>
            </a:r>
            <a:br>
              <a:rPr lang="en-US" sz="1000">
                <a:solidFill>
                  <a:schemeClr val="dk1"/>
                </a:solidFill>
                <a:latin typeface="Twentieth Century"/>
                <a:ea typeface="Twentieth Century"/>
                <a:cs typeface="Twentieth Century"/>
                <a:sym typeface="Twentieth Century"/>
              </a:rPr>
            </a:br>
            <a:br>
              <a:rPr lang="en-US" sz="1800">
                <a:solidFill>
                  <a:schemeClr val="dk1"/>
                </a:solidFill>
                <a:latin typeface="Twentieth Century"/>
                <a:ea typeface="Twentieth Century"/>
                <a:cs typeface="Twentieth Century"/>
                <a:sym typeface="Twentieth Century"/>
              </a:rPr>
            </a:br>
            <a:endParaRPr sz="1800">
              <a:solidFill>
                <a:schemeClr val="dk1"/>
              </a:solidFill>
              <a:latin typeface="Twentieth Century"/>
              <a:ea typeface="Twentieth Century"/>
              <a:cs typeface="Twentieth Century"/>
              <a:sym typeface="Twentieth Century"/>
            </a:endParaRPr>
          </a:p>
        </p:txBody>
      </p:sp>
    </p:spTree>
  </p:cSld>
  <p:clrMapOvr>
    <a:masterClrMapping/>
  </p:clrMapOvr>
  <p:transition spd="med">
    <p:fade/>
  </p:transition>
</p:sld>
</file>

<file path=ppt/theme/theme1.xml><?xml version="1.0" encoding="utf-8"?>
<a:theme xmlns:a="http://schemas.openxmlformats.org/drawingml/2006/main" name="lesson-2-template">
  <a:themeElements>
    <a:clrScheme name="WISG PPT 0424">
      <a:dk1>
        <a:srgbClr val="202020"/>
      </a:dk1>
      <a:lt1>
        <a:srgbClr val="FFFFFF"/>
      </a:lt1>
      <a:dk2>
        <a:srgbClr val="101010"/>
      </a:dk2>
      <a:lt2>
        <a:srgbClr val="DADFE1"/>
      </a:lt2>
      <a:accent1>
        <a:srgbClr val="F04923"/>
      </a:accent1>
      <a:accent2>
        <a:srgbClr val="555556"/>
      </a:accent2>
      <a:accent3>
        <a:srgbClr val="77787B"/>
      </a:accent3>
      <a:accent4>
        <a:srgbClr val="77787B"/>
      </a:accent4>
      <a:accent5>
        <a:srgbClr val="77787B"/>
      </a:accent5>
      <a:accent6>
        <a:srgbClr val="77787B"/>
      </a:accent6>
      <a:hlink>
        <a:srgbClr val="04597C"/>
      </a:hlink>
      <a:folHlink>
        <a:srgbClr val="0459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sson02" id="{49C7C3D6-4363-6649-BE77-37CF47A2125C}" vid="{F72CA58B-9125-7047-A8FD-A3F4C41C4694}"/>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1242</Words>
  <Application>Microsoft Office PowerPoint</Application>
  <PresentationFormat>On-screen Show (16:9)</PresentationFormat>
  <Paragraphs>113</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Twentieth Century</vt:lpstr>
      <vt:lpstr>lesson-2-template</vt:lpstr>
      <vt:lpstr>Racine, Wisconsin  Water Trivia</vt:lpstr>
      <vt:lpstr>Racine Water Trivia Question One</vt:lpstr>
      <vt:lpstr>RACINE WATER TRIVIA!  Question 1 Answer</vt:lpstr>
      <vt:lpstr>Racine Water Trivia Question 2</vt:lpstr>
      <vt:lpstr>RACINE WATER TRIVIA! Question 2 Answer</vt:lpstr>
      <vt:lpstr>Racine Water Trivia Question 3</vt:lpstr>
      <vt:lpstr>RACINE WATER TRIVIA! Question 3 Answer</vt:lpstr>
      <vt:lpstr>Racine Water Trivia Question 4</vt:lpstr>
      <vt:lpstr>RACINE WATER TRIVIA! Question 4 Answer</vt:lpstr>
      <vt:lpstr>Racine Water Trivia Question 5</vt:lpstr>
      <vt:lpstr>RACINE WATER TRIVIA! Question 5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5 Introduction to Green Infrastructure – Slideshow - Racine Water Trivia</dc:title>
  <dc:creator>PresenterMedia.com;Ginny Carlton;WI Sea Grant</dc:creator>
  <cp:lastModifiedBy>Ginny Carlton</cp:lastModifiedBy>
  <cp:revision>26</cp:revision>
  <dcterms:created xsi:type="dcterms:W3CDTF">2010-09-13T16:44:54Z</dcterms:created>
  <dcterms:modified xsi:type="dcterms:W3CDTF">2025-11-04T15:23:44Z</dcterms:modified>
</cp:coreProperties>
</file>