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67" r:id="rId1"/>
  </p:sldMasterIdLst>
  <p:notesMasterIdLst>
    <p:notesMasterId r:id="rId17"/>
  </p:notesMasterIdLst>
  <p:sldIdLst>
    <p:sldId id="292" r:id="rId2"/>
    <p:sldId id="295" r:id="rId3"/>
    <p:sldId id="296" r:id="rId4"/>
    <p:sldId id="297" r:id="rId5"/>
    <p:sldId id="298" r:id="rId6"/>
    <p:sldId id="299" r:id="rId7"/>
    <p:sldId id="300" r:id="rId8"/>
    <p:sldId id="301" r:id="rId9"/>
    <p:sldId id="302" r:id="rId10"/>
    <p:sldId id="303" r:id="rId11"/>
    <p:sldId id="308" r:id="rId12"/>
    <p:sldId id="305" r:id="rId13"/>
    <p:sldId id="309" r:id="rId14"/>
    <p:sldId id="307" r:id="rId15"/>
    <p:sldId id="310" r:id="rId16"/>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 id="{FA72BBDE-15E9-BB9C-6B10-3F18C5F5C1A0}" name="Ginny Carlton" initials="GC" userId="eTosIhWGUGcFyKJQgCZJ9EnbeLg/bXe01N3zcBe6hq8="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B0C3C-2E5D-475A-9C05-6D2BA3C66459}" v="2" dt="2026-02-10T22:28:27.8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73684" autoAdjust="0"/>
  </p:normalViewPr>
  <p:slideViewPr>
    <p:cSldViewPr>
      <p:cViewPr varScale="1">
        <p:scale>
          <a:sx n="61" d="100"/>
          <a:sy n="61" d="100"/>
        </p:scale>
        <p:origin x="144" y="5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2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hillippicreek.org/how-to-build-a-rain-garden-or-bioswa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dcgreeninfrastructure/503662548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times.com/news/local/zahns-building-on-monument-square-empty-for-40-years-moving-toward-revival-here-are-the/article_337cb4fe-0204-55db-8f72-b58a4ce86ce1.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msd.com/what-we-do/green-infrastructure/green-roof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dirty="0">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980c066aa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dirty="0"/>
              <a:t>Bioswales are vegetated channels that stormwater flows through. Vegetated swales slow, infiltrate, and filter stormwater runoff (</a:t>
            </a:r>
            <a:r>
              <a:rPr lang="en-US" sz="1800" b="1" dirty="0"/>
              <a:t>found at North Beach and at the Pershing Park Boat Launch near Festival Park</a:t>
            </a:r>
            <a:r>
              <a:rPr lang="en-US" sz="1800" dirty="0"/>
              <a:t>). </a:t>
            </a:r>
            <a:endParaRPr sz="1800" dirty="0"/>
          </a:p>
          <a:p>
            <a:pPr marL="0" lvl="0" indent="0" algn="l" rtl="0">
              <a:lnSpc>
                <a:spcPct val="100000"/>
              </a:lnSpc>
              <a:spcBef>
                <a:spcPts val="0"/>
              </a:spcBef>
              <a:spcAft>
                <a:spcPts val="0"/>
              </a:spcAft>
              <a:buClr>
                <a:schemeClr val="dk1"/>
              </a:buClr>
              <a:buSzPts val="1100"/>
              <a:buFont typeface="Arial"/>
              <a:buNone/>
            </a:pPr>
            <a:endParaRPr sz="1800" dirty="0"/>
          </a:p>
          <a:p>
            <a:pPr marL="0" lvl="0" indent="0" algn="l" rtl="0">
              <a:lnSpc>
                <a:spcPct val="100000"/>
              </a:lnSpc>
              <a:spcBef>
                <a:spcPts val="0"/>
              </a:spcBef>
              <a:spcAft>
                <a:spcPts val="0"/>
              </a:spcAft>
              <a:buSzPts val="1400"/>
              <a:buNone/>
            </a:pPr>
            <a:r>
              <a:rPr lang="en-US" sz="1800" dirty="0"/>
              <a:t>In addition to these four examples of green infrastructure, we can also include planter boxes, green streets and alleys, green parking, urban tree canopy ( trees intercept rainfall before it hits the ground), and land conservation.</a:t>
            </a:r>
          </a:p>
          <a:p>
            <a:pPr marL="0" lvl="0" indent="0" algn="l" rtl="0">
              <a:lnSpc>
                <a:spcPct val="100000"/>
              </a:lnSpc>
              <a:spcBef>
                <a:spcPts val="0"/>
              </a:spcBef>
              <a:spcAft>
                <a:spcPts val="0"/>
              </a:spcAft>
              <a:buSzPts val="1400"/>
              <a:buNone/>
            </a:pPr>
            <a:endParaRPr lang="en-US" sz="1800" dirty="0"/>
          </a:p>
          <a:p>
            <a:pPr marL="0" lvl="0" indent="0" algn="l" rtl="0">
              <a:lnSpc>
                <a:spcPct val="100000"/>
              </a:lnSpc>
              <a:spcBef>
                <a:spcPts val="0"/>
              </a:spcBef>
              <a:spcAft>
                <a:spcPts val="0"/>
              </a:spcAft>
              <a:buSzPts val="1400"/>
              <a:buNone/>
            </a:pPr>
            <a:r>
              <a:rPr lang="en-US" sz="800" i="1" dirty="0">
                <a:solidFill>
                  <a:schemeClr val="dk1"/>
                </a:solidFill>
                <a:latin typeface="Calibri"/>
                <a:ea typeface="Calibri"/>
                <a:cs typeface="Calibri"/>
                <a:sym typeface="Calibri"/>
              </a:rPr>
              <a:t>Image Source: Phillipi Creek </a:t>
            </a:r>
            <a:r>
              <a:rPr lang="en-US" sz="800" i="1" u="sng" dirty="0">
                <a:solidFill>
                  <a:schemeClr val="hlink"/>
                </a:solidFill>
                <a:latin typeface="Calibri"/>
                <a:ea typeface="Calibri"/>
                <a:cs typeface="Calibri"/>
                <a:sym typeface="Calibri"/>
                <a:hlinkClick r:id="rId3"/>
              </a:rPr>
              <a:t>https://www.phillippicreek.org/how-to-build-a-rain-garden-or-bioswale</a:t>
            </a:r>
            <a:endParaRPr sz="1800" dirty="0"/>
          </a:p>
          <a:p>
            <a:pPr marL="0" lvl="0" indent="0" algn="l" rtl="0">
              <a:lnSpc>
                <a:spcPct val="100000"/>
              </a:lnSpc>
              <a:spcBef>
                <a:spcPts val="0"/>
              </a:spcBef>
              <a:spcAft>
                <a:spcPts val="0"/>
              </a:spcAft>
              <a:buClr>
                <a:schemeClr val="dk1"/>
              </a:buClr>
              <a:buSzPts val="1100"/>
              <a:buFont typeface="Arial"/>
              <a:buNone/>
            </a:pPr>
            <a:endParaRPr sz="1800" dirty="0"/>
          </a:p>
          <a:p>
            <a:pPr marL="0" lvl="0" indent="0" algn="l" rtl="0">
              <a:lnSpc>
                <a:spcPct val="100000"/>
              </a:lnSpc>
              <a:spcBef>
                <a:spcPts val="0"/>
              </a:spcBef>
              <a:spcAft>
                <a:spcPts val="0"/>
              </a:spcAft>
              <a:buSzPts val="1400"/>
              <a:buNone/>
            </a:pPr>
            <a:endParaRPr sz="1800" dirty="0"/>
          </a:p>
        </p:txBody>
      </p:sp>
      <p:sp>
        <p:nvSpPr>
          <p:cNvPr id="168" name="Google Shape;168;ge980c066aa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911468f7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e911468f7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Image source: U.S. Army Corps of Engineers</a:t>
            </a:r>
            <a:endParaRPr dirty="0"/>
          </a:p>
        </p:txBody>
      </p:sp>
      <p:sp>
        <p:nvSpPr>
          <p:cNvPr id="131" name="Google Shape;131;ge911468f7b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35346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dirty="0"/>
              <a:t>While many of the examples of green infrastructure we have already talked about increase infiltration, the explicit purpose of permeable paving is to do this. Permeable pavement contains special paving materials that can absorb and infiltrate water. Concrete, asphalt, and brick pavers all have permeable options.</a:t>
            </a:r>
            <a:endParaRPr sz="1700" dirty="0"/>
          </a:p>
          <a:p>
            <a:pPr marL="0" lvl="0" indent="0" algn="l" rtl="0">
              <a:spcBef>
                <a:spcPts val="0"/>
              </a:spcBef>
              <a:spcAft>
                <a:spcPts val="0"/>
              </a:spcAft>
              <a:buClr>
                <a:schemeClr val="dk1"/>
              </a:buClr>
              <a:buSzPts val="1100"/>
              <a:buFont typeface="Arial"/>
              <a:buNone/>
            </a:pPr>
            <a:r>
              <a:rPr lang="en-US" sz="1700" dirty="0"/>
              <a:t>Found in Racine at Gateway Technical College and Wind Point Lighthouse</a:t>
            </a:r>
          </a:p>
          <a:p>
            <a:pPr marL="0" lvl="0" indent="0" algn="l" rtl="0">
              <a:spcBef>
                <a:spcPts val="0"/>
              </a:spcBef>
              <a:spcAft>
                <a:spcPts val="0"/>
              </a:spcAft>
              <a:buClr>
                <a:schemeClr val="dk1"/>
              </a:buClr>
              <a:buSzPts val="1100"/>
              <a:buFont typeface="Arial"/>
              <a:buNone/>
            </a:pPr>
            <a:endParaRPr lang="en-US" sz="170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800" i="1" dirty="0">
                <a:solidFill>
                  <a:schemeClr val="dk1"/>
                </a:solidFill>
                <a:latin typeface="Calibri"/>
                <a:ea typeface="Calibri"/>
                <a:cs typeface="Calibri"/>
                <a:sym typeface="Calibri"/>
              </a:rPr>
              <a:t>Image Source: Adam </a:t>
            </a:r>
            <a:r>
              <a:rPr lang="en-US" sz="800" i="1" dirty="0" err="1">
                <a:solidFill>
                  <a:schemeClr val="dk1"/>
                </a:solidFill>
                <a:latin typeface="Calibri"/>
                <a:ea typeface="Calibri"/>
                <a:cs typeface="Calibri"/>
                <a:sym typeface="Calibri"/>
              </a:rPr>
              <a:t>Bechle</a:t>
            </a:r>
            <a:r>
              <a:rPr lang="en-US" sz="800" i="1" dirty="0">
                <a:solidFill>
                  <a:schemeClr val="dk1"/>
                </a:solidFill>
                <a:latin typeface="Calibri"/>
                <a:ea typeface="Calibri"/>
                <a:cs typeface="Calibri"/>
                <a:sym typeface="Calibri"/>
              </a:rPr>
              <a:t>, permeable pavers in Oak Creek Wis. near Lake Michigan. Water can drain in between the spaces between the pavers</a:t>
            </a:r>
          </a:p>
          <a:p>
            <a:pPr marL="0" lvl="0" indent="0" algn="l" rtl="0">
              <a:spcBef>
                <a:spcPts val="0"/>
              </a:spcBef>
              <a:spcAft>
                <a:spcPts val="0"/>
              </a:spcAft>
              <a:buClr>
                <a:schemeClr val="dk1"/>
              </a:buClr>
              <a:buSzPts val="1100"/>
              <a:buFont typeface="Arial"/>
              <a:buNone/>
            </a:pPr>
            <a:endParaRPr sz="1700" dirty="0"/>
          </a:p>
          <a:p>
            <a:pPr marL="0" lvl="0" indent="0" algn="l" rtl="0">
              <a:lnSpc>
                <a:spcPct val="100000"/>
              </a:lnSpc>
              <a:spcBef>
                <a:spcPts val="0"/>
              </a:spcBef>
              <a:spcAft>
                <a:spcPts val="0"/>
              </a:spcAft>
              <a:buSzPts val="1400"/>
              <a:buNone/>
            </a:pPr>
            <a:endParaRPr dirty="0"/>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911468f7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e911468f7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Image source: U.S. Army Corps of Engineers</a:t>
            </a:r>
            <a:endParaRPr dirty="0"/>
          </a:p>
        </p:txBody>
      </p:sp>
      <p:sp>
        <p:nvSpPr>
          <p:cNvPr id="131" name="Google Shape;131;ge911468f7b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411927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700" dirty="0"/>
              <a:t>Rainwater harvesting systems collect and store rainwater for later use, like for watering plants. They are often installed to collect roof runoff.</a:t>
            </a:r>
            <a:endParaRPr sz="1700" dirty="0"/>
          </a:p>
          <a:p>
            <a:pPr marL="0" lvl="0" indent="0" algn="l" rtl="0">
              <a:spcBef>
                <a:spcPts val="0"/>
              </a:spcBef>
              <a:spcAft>
                <a:spcPts val="0"/>
              </a:spcAft>
              <a:buSzPts val="1100"/>
              <a:buNone/>
            </a:pPr>
            <a:r>
              <a:rPr lang="en-US" sz="1700" dirty="0"/>
              <a:t>Many homes in Racine have a rain barrel. </a:t>
            </a:r>
            <a:endParaRPr sz="1700" dirty="0"/>
          </a:p>
          <a:p>
            <a:pPr>
              <a:buClr>
                <a:schemeClr val="dk1"/>
              </a:buClr>
              <a:buSzPts val="1100"/>
            </a:pPr>
            <a:r>
              <a:rPr lang="en-US" sz="1700" dirty="0"/>
              <a:t>Another green infrastructure system is downspout disconnection from the storm sewer system, letting roof water drain onto lawns instead. All downspouts are disconnected from the storm sewer system in Racine.</a:t>
            </a:r>
          </a:p>
          <a:p>
            <a:pPr marL="0" lvl="0" indent="0" algn="l" rtl="0">
              <a:spcBef>
                <a:spcPts val="0"/>
              </a:spcBef>
              <a:spcAft>
                <a:spcPts val="0"/>
              </a:spcAft>
              <a:buClr>
                <a:schemeClr val="dk1"/>
              </a:buClr>
              <a:buSzPts val="1100"/>
              <a:buFont typeface="Arial"/>
              <a:buNone/>
            </a:pPr>
            <a:endParaRPr lang="en-US" sz="1700"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800" i="1" dirty="0">
                <a:solidFill>
                  <a:schemeClr val="dk1"/>
                </a:solidFill>
                <a:latin typeface="Calibri"/>
                <a:ea typeface="Calibri"/>
                <a:cs typeface="Calibri"/>
                <a:sym typeface="Calibri"/>
              </a:rPr>
              <a:t>Image Source: Milwaukee Metropolitan School District, A rain barrel installed in Milwaukee to collect roof runoff</a:t>
            </a:r>
          </a:p>
          <a:p>
            <a:pPr marL="0" lvl="0" indent="0" algn="l" rtl="0">
              <a:spcBef>
                <a:spcPts val="0"/>
              </a:spcBef>
              <a:spcAft>
                <a:spcPts val="0"/>
              </a:spcAft>
              <a:buClr>
                <a:schemeClr val="dk1"/>
              </a:buClr>
              <a:buSzPts val="1100"/>
              <a:buFont typeface="Arial"/>
              <a:buNone/>
            </a:pPr>
            <a:endParaRPr sz="1700" dirty="0"/>
          </a:p>
          <a:p>
            <a:pPr marL="0" lvl="0" indent="0" algn="l" rtl="0">
              <a:lnSpc>
                <a:spcPct val="100000"/>
              </a:lnSpc>
              <a:spcBef>
                <a:spcPts val="0"/>
              </a:spcBef>
              <a:spcAft>
                <a:spcPts val="0"/>
              </a:spcAft>
              <a:buSzPts val="1400"/>
              <a:buNone/>
            </a:pPr>
            <a:endParaRPr dirty="0"/>
          </a:p>
        </p:txBody>
      </p:sp>
      <p:sp>
        <p:nvSpPr>
          <p:cNvPr id="198" name="Google Shape;1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F4FD038B-9120-7DD7-3523-2047C0227014}"/>
            </a:ext>
          </a:extLst>
        </p:cNvPr>
        <p:cNvGrpSpPr/>
        <p:nvPr/>
      </p:nvGrpSpPr>
      <p:grpSpPr>
        <a:xfrm>
          <a:off x="0" y="0"/>
          <a:ext cx="0" cy="0"/>
          <a:chOff x="0" y="0"/>
          <a:chExt cx="0" cy="0"/>
        </a:xfrm>
      </p:grpSpPr>
      <p:sp>
        <p:nvSpPr>
          <p:cNvPr id="129" name="Google Shape;129;ge911468f7b_0_74:notes">
            <a:extLst>
              <a:ext uri="{FF2B5EF4-FFF2-40B4-BE49-F238E27FC236}">
                <a16:creationId xmlns:a16="http://schemas.microsoft.com/office/drawing/2014/main" id="{7029F3A2-E072-7305-9BF3-A621EB590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e911468f7b_0_74:notes">
            <a:extLst>
              <a:ext uri="{FF2B5EF4-FFF2-40B4-BE49-F238E27FC236}">
                <a16:creationId xmlns:a16="http://schemas.microsoft.com/office/drawing/2014/main" id="{7562B0BD-20AD-7AD5-FF9C-B962BFBA7E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Image source: U.S. Army Corps of Engineers</a:t>
            </a:r>
            <a:endParaRPr dirty="0"/>
          </a:p>
        </p:txBody>
      </p:sp>
      <p:sp>
        <p:nvSpPr>
          <p:cNvPr id="131" name="Google Shape;131;ge911468f7b_0_74:notes">
            <a:extLst>
              <a:ext uri="{FF2B5EF4-FFF2-40B4-BE49-F238E27FC236}">
                <a16:creationId xmlns:a16="http://schemas.microsoft.com/office/drawing/2014/main" id="{0ED91BCD-A43B-9B4F-86CB-98AF398CD67A}"/>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82636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fr-FR" sz="800" i="1" dirty="0">
                <a:solidFill>
                  <a:schemeClr val="dk1"/>
                </a:solidFill>
                <a:latin typeface="Calibri"/>
                <a:ea typeface="Calibri"/>
                <a:cs typeface="Calibri"/>
                <a:sym typeface="Calibri"/>
              </a:rPr>
              <a:t>Image source:  </a:t>
            </a:r>
            <a:r>
              <a:rPr lang="fr-FR" sz="800" i="1" u="sng" dirty="0">
                <a:solidFill>
                  <a:schemeClr val="hlink"/>
                </a:solidFill>
                <a:latin typeface="Calibri"/>
                <a:ea typeface="Calibri"/>
                <a:cs typeface="Calibri"/>
                <a:sym typeface="Calibri"/>
                <a:hlinkClick r:id="rId3"/>
              </a:rPr>
              <a:t>https://www.flickr.com/photos/dcgreeninfrastructure/5036625486</a:t>
            </a:r>
            <a:r>
              <a:rPr lang="fr-FR" sz="800" i="1" dirty="0">
                <a:solidFill>
                  <a:schemeClr val="dk1"/>
                </a:solidFill>
                <a:latin typeface="Calibri"/>
                <a:ea typeface="Calibri"/>
                <a:cs typeface="Calibri"/>
                <a:sym typeface="Calibri"/>
              </a:rPr>
              <a:t> </a:t>
            </a:r>
            <a:endParaRPr lang="fr-F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Question - Think back to yesterday’s lesson (Lesson 4). What type of soils might engineers use to build green infrastructure that can cause water to infiltrate quickly?  Answer: sandy soils</a:t>
            </a:r>
            <a:endParaRPr dirty="0"/>
          </a:p>
        </p:txBody>
      </p:sp>
      <p:sp>
        <p:nvSpPr>
          <p:cNvPr id="109" name="Google Shape;10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911468f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e911468f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We’ll take a closer look at each of these examples of green infrastructure and their connections to the hydrologic cycle in the next few slides.</a:t>
            </a:r>
            <a:endParaRPr dirty="0"/>
          </a:p>
        </p:txBody>
      </p:sp>
      <p:sp>
        <p:nvSpPr>
          <p:cNvPr id="120" name="Google Shape;120;ge911468f7b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911468f7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e911468f7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Image source: U.S. Army Corps of Engineers</a:t>
            </a:r>
            <a:endParaRPr dirty="0"/>
          </a:p>
        </p:txBody>
      </p:sp>
      <p:sp>
        <p:nvSpPr>
          <p:cNvPr id="131" name="Google Shape;131;ge911468f7b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8af24d5e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dirty="0"/>
              <a:t>Rain gardens are shallow, vegetated basins that collect and absorb runoff from rooftops, sidewalks, and streets. Rain gardens infiltrate, evaporate and transpire stormwater runoff – </a:t>
            </a:r>
            <a:endParaRPr sz="2000" dirty="0"/>
          </a:p>
          <a:p>
            <a:pPr marL="0" lvl="0" indent="0" algn="l" rtl="0">
              <a:lnSpc>
                <a:spcPct val="115000"/>
              </a:lnSpc>
              <a:spcBef>
                <a:spcPts val="1200"/>
              </a:spcBef>
              <a:spcAft>
                <a:spcPts val="0"/>
              </a:spcAft>
              <a:buNone/>
            </a:pPr>
            <a:r>
              <a:rPr lang="en-US" sz="2000" b="1" dirty="0">
                <a:solidFill>
                  <a:srgbClr val="C00000"/>
                </a:solidFill>
              </a:rPr>
              <a:t>Found near North Beach at Sam Myers Beach in Racine.</a:t>
            </a:r>
            <a:endParaRPr lang="en-US" sz="2000" dirty="0"/>
          </a:p>
          <a:p>
            <a:pPr marL="0" lvl="0" indent="0" algn="l" rtl="0">
              <a:lnSpc>
                <a:spcPct val="115000"/>
              </a:lnSpc>
              <a:spcBef>
                <a:spcPts val="1200"/>
              </a:spcBef>
              <a:spcAft>
                <a:spcPts val="0"/>
              </a:spcAft>
              <a:buNone/>
            </a:pPr>
            <a:endParaRPr lang="en-US" sz="2000" dirty="0"/>
          </a:p>
          <a:p>
            <a:pPr marL="0" marR="0" lvl="0" indent="0" algn="l" defTabSz="914400" rtl="0" eaLnBrk="1" fontAlgn="auto" latinLnBrk="0" hangingPunct="1">
              <a:lnSpc>
                <a:spcPct val="115000"/>
              </a:lnSpc>
              <a:spcBef>
                <a:spcPts val="1200"/>
              </a:spcBef>
              <a:spcAft>
                <a:spcPts val="0"/>
              </a:spcAft>
              <a:buClrTx/>
              <a:buSzTx/>
              <a:buFontTx/>
              <a:buNone/>
              <a:tabLst/>
              <a:defRPr/>
            </a:pPr>
            <a:r>
              <a:rPr lang="en-US" sz="800" i="1" dirty="0">
                <a:solidFill>
                  <a:schemeClr val="dk1"/>
                </a:solidFill>
                <a:latin typeface="Calibri"/>
                <a:ea typeface="Calibri"/>
                <a:cs typeface="Calibri"/>
                <a:sym typeface="Calibri"/>
              </a:rPr>
              <a:t>Image Source: University of Minnesota Extension</a:t>
            </a:r>
            <a:endParaRPr lang="en-US" sz="800" i="1" dirty="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2000" dirty="0"/>
          </a:p>
          <a:p>
            <a:pPr marL="0" lvl="0" indent="0" algn="l" rtl="0">
              <a:lnSpc>
                <a:spcPct val="100000"/>
              </a:lnSpc>
              <a:spcBef>
                <a:spcPts val="1200"/>
              </a:spcBef>
              <a:spcAft>
                <a:spcPts val="0"/>
              </a:spcAft>
              <a:buSzPts val="1400"/>
              <a:buNone/>
            </a:pPr>
            <a:endParaRPr sz="2000" dirty="0"/>
          </a:p>
        </p:txBody>
      </p:sp>
      <p:sp>
        <p:nvSpPr>
          <p:cNvPr id="137" name="Google Shape;137;ge8af24d5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9e6e7a7a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1500" dirty="0"/>
          </a:p>
          <a:p>
            <a:pPr marL="0" marR="0" lvl="0" indent="0" algn="l" defTabSz="914400" rtl="0" eaLnBrk="1" fontAlgn="auto" latinLnBrk="0" hangingPunct="1">
              <a:lnSpc>
                <a:spcPct val="100000"/>
              </a:lnSpc>
              <a:spcBef>
                <a:spcPts val="1200"/>
              </a:spcBef>
              <a:spcAft>
                <a:spcPts val="0"/>
              </a:spcAft>
              <a:buClrTx/>
              <a:buSzPts val="1400"/>
              <a:buFontTx/>
              <a:buNone/>
              <a:tabLst/>
              <a:defRPr/>
            </a:pPr>
            <a:r>
              <a:rPr lang="en-US" sz="800" i="1" dirty="0">
                <a:solidFill>
                  <a:schemeClr val="dk1"/>
                </a:solidFill>
                <a:latin typeface="Calibri"/>
                <a:ea typeface="Calibri"/>
                <a:cs typeface="Calibri"/>
                <a:sym typeface="Calibri"/>
              </a:rPr>
              <a:t>Image Source: Tip of the Mitt Watershed Council</a:t>
            </a:r>
            <a:endParaRPr lang="en-US" sz="800" i="1" dirty="0">
              <a:solidFill>
                <a:schemeClr val="dk1"/>
              </a:solidFill>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145" name="Google Shape;145;ge9e6e7a7a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9e6e7a7ae_1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dirty="0"/>
              <a:t>Green roofs are covered with growing media (like soil) and vegetation. Green roofs infiltrate, evaporate and transpire the stormwater that would normally become roof runoff (found in </a:t>
            </a:r>
            <a:r>
              <a:rPr lang="en-US" sz="1700" u="sng" dirty="0">
                <a:hlinkClick r:id="rId3"/>
              </a:rPr>
              <a:t>Racine on a hotel</a:t>
            </a:r>
            <a:r>
              <a:rPr lang="en-US" sz="1700" dirty="0"/>
              <a:t>)</a:t>
            </a:r>
            <a:endParaRPr sz="1700" dirty="0"/>
          </a:p>
          <a:p>
            <a:pPr marL="0" lvl="0" indent="0" algn="l" rtl="0">
              <a:lnSpc>
                <a:spcPct val="115000"/>
              </a:lnSpc>
              <a:spcBef>
                <a:spcPts val="1200"/>
              </a:spcBef>
              <a:spcAft>
                <a:spcPts val="0"/>
              </a:spcAft>
              <a:buNone/>
            </a:pPr>
            <a:r>
              <a:rPr lang="en-US" sz="1500" b="1" dirty="0">
                <a:solidFill>
                  <a:srgbClr val="C00000"/>
                </a:solidFill>
              </a:rPr>
              <a:t>Being installed on a hotel in downtown Racine (</a:t>
            </a:r>
            <a:r>
              <a:rPr lang="en-US" sz="1500" u="sng" dirty="0">
                <a:solidFill>
                  <a:schemeClr val="hlink"/>
                </a:solidFill>
                <a:hlinkClick r:id="rId3"/>
              </a:rPr>
              <a:t>Hotel Verdant</a:t>
            </a:r>
            <a:r>
              <a:rPr lang="en-US" sz="1500" dirty="0"/>
              <a:t>)​</a:t>
            </a:r>
            <a:endParaRPr sz="1500" dirty="0"/>
          </a:p>
          <a:p>
            <a:pPr marL="457200" lvl="0" indent="-323850" algn="l" rtl="0">
              <a:lnSpc>
                <a:spcPct val="115000"/>
              </a:lnSpc>
              <a:spcBef>
                <a:spcPts val="0"/>
              </a:spcBef>
              <a:spcAft>
                <a:spcPts val="0"/>
              </a:spcAft>
              <a:buClr>
                <a:schemeClr val="dk1"/>
              </a:buClr>
              <a:buSzPts val="1500"/>
              <a:buChar char="●"/>
            </a:pPr>
            <a:r>
              <a:rPr lang="en-US" sz="1500" dirty="0"/>
              <a:t>Installed on Milwaukee Public Museum - </a:t>
            </a:r>
            <a:r>
              <a:rPr lang="en-US" sz="1500" u="sng" dirty="0">
                <a:solidFill>
                  <a:schemeClr val="hlink"/>
                </a:solidFill>
                <a:hlinkClick r:id="rId4"/>
              </a:rPr>
              <a:t>https://www.mmsd.com/what-we-do/green-infrastructure/green-roofs</a:t>
            </a:r>
            <a:r>
              <a:rPr lang="en-US" sz="1500" dirty="0"/>
              <a:t> </a:t>
            </a:r>
          </a:p>
          <a:p>
            <a:pPr marL="457200" lvl="0" indent="-323850" algn="l" rtl="0">
              <a:lnSpc>
                <a:spcPct val="115000"/>
              </a:lnSpc>
              <a:spcBef>
                <a:spcPts val="0"/>
              </a:spcBef>
              <a:spcAft>
                <a:spcPts val="0"/>
              </a:spcAft>
              <a:buClr>
                <a:schemeClr val="dk1"/>
              </a:buClr>
              <a:buSzPts val="1500"/>
              <a:buChar char="●"/>
            </a:pPr>
            <a:endParaRPr lang="en-US" sz="1500" dirty="0"/>
          </a:p>
          <a:p>
            <a:pPr marL="457200" lvl="0" indent="-323850" algn="l" rtl="0">
              <a:lnSpc>
                <a:spcPct val="115000"/>
              </a:lnSpc>
              <a:spcBef>
                <a:spcPts val="0"/>
              </a:spcBef>
              <a:spcAft>
                <a:spcPts val="0"/>
              </a:spcAft>
              <a:buClr>
                <a:schemeClr val="dk1"/>
              </a:buClr>
              <a:buSzPts val="1500"/>
              <a:buChar char="●"/>
            </a:pPr>
            <a:endParaRPr lang="en-US" sz="1500" dirty="0"/>
          </a:p>
          <a:p>
            <a:pPr marL="133350" marR="0" lvl="0" indent="0" algn="l" defTabSz="914400" rtl="0" eaLnBrk="1" fontAlgn="auto" latinLnBrk="0" hangingPunct="1">
              <a:lnSpc>
                <a:spcPct val="115000"/>
              </a:lnSpc>
              <a:spcBef>
                <a:spcPts val="0"/>
              </a:spcBef>
              <a:spcAft>
                <a:spcPts val="0"/>
              </a:spcAft>
              <a:buClr>
                <a:schemeClr val="dk1"/>
              </a:buClr>
              <a:buSzPts val="1500"/>
              <a:buFontTx/>
              <a:buNone/>
              <a:tabLst/>
              <a:defRPr/>
            </a:pPr>
            <a:r>
              <a:rPr lang="en-US" sz="800" i="1" dirty="0">
                <a:solidFill>
                  <a:schemeClr val="dk1"/>
                </a:solidFill>
                <a:latin typeface="Calibri"/>
                <a:ea typeface="Calibri"/>
                <a:cs typeface="Calibri"/>
                <a:sym typeface="Calibri"/>
              </a:rPr>
              <a:t>Image Source: DOE/NREL -Photographer: Katrin Scholz-Barth  green roof on Chicago City Hall</a:t>
            </a:r>
          </a:p>
          <a:p>
            <a:pPr marL="133350" lvl="0" indent="0" algn="l" rtl="0">
              <a:lnSpc>
                <a:spcPct val="115000"/>
              </a:lnSpc>
              <a:spcBef>
                <a:spcPts val="0"/>
              </a:spcBef>
              <a:spcAft>
                <a:spcPts val="0"/>
              </a:spcAft>
              <a:buClr>
                <a:schemeClr val="dk1"/>
              </a:buClr>
              <a:buSzPts val="1500"/>
              <a:buNone/>
            </a:pPr>
            <a:endParaRPr sz="1500" dirty="0"/>
          </a:p>
          <a:p>
            <a:pPr marL="457200" lvl="0" indent="-228600" algn="l" rtl="0">
              <a:lnSpc>
                <a:spcPct val="115000"/>
              </a:lnSpc>
              <a:spcBef>
                <a:spcPts val="0"/>
              </a:spcBef>
              <a:spcAft>
                <a:spcPts val="0"/>
              </a:spcAft>
              <a:buClr>
                <a:srgbClr val="C00000"/>
              </a:buClr>
              <a:buSzPts val="1500"/>
              <a:buNone/>
            </a:pPr>
            <a:endParaRPr sz="1500" b="1" dirty="0">
              <a:solidFill>
                <a:srgbClr val="C00000"/>
              </a:solidFill>
            </a:endParaRPr>
          </a:p>
          <a:p>
            <a:pPr marL="0" lvl="0" indent="0" algn="l" rtl="0">
              <a:lnSpc>
                <a:spcPct val="100000"/>
              </a:lnSpc>
              <a:spcBef>
                <a:spcPts val="1200"/>
              </a:spcBef>
              <a:spcAft>
                <a:spcPts val="0"/>
              </a:spcAft>
              <a:buSzPts val="1400"/>
              <a:buNone/>
            </a:pPr>
            <a:endParaRPr dirty="0"/>
          </a:p>
        </p:txBody>
      </p:sp>
      <p:sp>
        <p:nvSpPr>
          <p:cNvPr id="152" name="Google Shape;152;ge9e6e7a7a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8af24d5e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dirty="0"/>
              <a:t>Constructed wetlands mimic the functions of natural wetlands to capture and store stormwater. Constructed wetland can have standing water on the surface or water saturated just below the soil surface. Constructed wetlands infiltrate, evaporate, transpire and filter stormwater runoff.  (The English Street Outfall, found at North Beach is a constructed wetland!)</a:t>
            </a:r>
            <a:endParaRPr sz="1700" dirty="0"/>
          </a:p>
          <a:p>
            <a:pPr marL="0" lvl="0" indent="0" algn="l" rtl="0">
              <a:lnSpc>
                <a:spcPct val="100000"/>
              </a:lnSpc>
              <a:spcBef>
                <a:spcPts val="0"/>
              </a:spcBef>
              <a:spcAft>
                <a:spcPts val="0"/>
              </a:spcAft>
              <a:buNone/>
            </a:pPr>
            <a:endParaRPr sz="1600" b="1"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800" i="1" dirty="0">
                <a:solidFill>
                  <a:schemeClr val="dk1"/>
                </a:solidFill>
                <a:latin typeface="Calibri"/>
                <a:ea typeface="Calibri"/>
                <a:cs typeface="Calibri"/>
                <a:sym typeface="Calibri"/>
              </a:rPr>
              <a:t>Image Source: Wisconsin Wetlands Association – constructed wetland that helps clean runoff from a farm field</a:t>
            </a:r>
          </a:p>
          <a:p>
            <a:pPr marL="0" lvl="0" indent="0" algn="l" rtl="0">
              <a:lnSpc>
                <a:spcPct val="100000"/>
              </a:lnSpc>
              <a:spcBef>
                <a:spcPts val="0"/>
              </a:spcBef>
              <a:spcAft>
                <a:spcPts val="0"/>
              </a:spcAft>
              <a:buSzPts val="1400"/>
              <a:buNone/>
            </a:pPr>
            <a:endParaRPr dirty="0"/>
          </a:p>
        </p:txBody>
      </p:sp>
      <p:sp>
        <p:nvSpPr>
          <p:cNvPr id="160" name="Google Shape;160;ge8af24d5e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2490201"/>
            <a:ext cx="6250685" cy="526408"/>
          </a:xfrm>
        </p:spPr>
        <p:txBody>
          <a:bodyPr anchor="t">
            <a:noAutofit/>
          </a:bodyPr>
          <a:lstStyle>
            <a:lvl1pPr marL="0" indent="0">
              <a:buNone/>
              <a:defRPr sz="1725">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638916" y="679267"/>
            <a:ext cx="6250685" cy="1579928"/>
          </a:xfrm>
        </p:spPr>
        <p:txBody>
          <a:bodyPr rIns="91440">
            <a:normAutofit/>
          </a:bodyPr>
          <a:lstStyle>
            <a:lvl1pPr>
              <a:defRPr sz="315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638917" y="4465435"/>
            <a:ext cx="7733559" cy="526407"/>
          </a:xfrm>
        </p:spPr>
        <p:txBody>
          <a:bodyPr anchor="b">
            <a:noAutofit/>
          </a:bodyPr>
          <a:lstStyle>
            <a:lvl1pPr marL="0" indent="0">
              <a:buNone/>
              <a:defRPr>
                <a:solidFill>
                  <a:schemeClr val="bg1"/>
                </a:solidFill>
              </a:defRPr>
            </a:lvl1pPr>
          </a:lstStyle>
          <a:p>
            <a:pPr lvl="0">
              <a:lnSpc>
                <a:spcPct val="120000"/>
              </a:lnSpc>
              <a:spcBef>
                <a:spcPts val="0"/>
              </a:spcBef>
              <a:spcAft>
                <a:spcPts val="375"/>
              </a:spcAft>
            </a:pPr>
            <a:r>
              <a:rPr lang="en-US" sz="6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8232787" y="3846104"/>
            <a:ext cx="849881" cy="371823"/>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205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5721-0820-DEDB-D229-CBA4E494C85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924E721-DF8D-9124-DABC-A40D9D1BF95A}"/>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extLst>
      <p:ext uri="{BB962C8B-B14F-4D97-AF65-F5344CB8AC3E}">
        <p14:creationId xmlns:p14="http://schemas.microsoft.com/office/powerpoint/2010/main" val="971899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42900"/>
            <a:ext cx="8001000" cy="8001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114425" y="1371600"/>
            <a:ext cx="7258050" cy="334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4865722"/>
            <a:ext cx="9144000" cy="290849"/>
          </a:xfrm>
          <a:prstGeom prst="rect">
            <a:avLst/>
          </a:prstGeom>
          <a:solidFill>
            <a:srgbClr val="555556"/>
          </a:solidFill>
          <a:ln>
            <a:noFill/>
          </a:ln>
        </p:spPr>
        <p:txBody>
          <a:bodyPr vert="horz" wrap="square" lIns="91440" tIns="64008" rIns="91440" bIns="64008" rtlCol="0" anchor="ctr">
            <a:spAutoFit/>
          </a:bodyPr>
          <a:lstStyle>
            <a:lvl1pPr algn="l">
              <a:defRPr sz="1050" b="0" i="0">
                <a:solidFill>
                  <a:schemeClr val="bg1"/>
                </a:solidFill>
                <a:latin typeface="+mn-lt"/>
                <a:ea typeface="Red Hat Text" panose="02010303040201060303" pitchFamily="2" charset="0"/>
                <a:cs typeface="Red Hat Text" panose="02010303040201060303" pitchFamily="2" charset="0"/>
              </a:defRPr>
            </a:lvl1pPr>
          </a:lstStyle>
          <a:p>
            <a:pPr defTabSz="342900" rtl="0"/>
            <a:r>
              <a:rPr lang="en-US" kern="1200">
                <a:solidFill>
                  <a:srgbClr val="FFFFFF"/>
                </a:solidFill>
              </a:rPr>
              <a:t>Introduction to Green Infrastructure</a:t>
            </a:r>
            <a:endParaRPr lang="en-US" kern="1200" dirty="0">
              <a:solidFill>
                <a:srgbClr val="FFFFFF"/>
              </a:solidFill>
            </a:endParaRPr>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
          <a:srcRect/>
          <a:stretch/>
        </p:blipFill>
        <p:spPr>
          <a:xfrm>
            <a:off x="8091406" y="0"/>
            <a:ext cx="866775" cy="866775"/>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
          <a:srcRect/>
          <a:stretch/>
        </p:blipFill>
        <p:spPr>
          <a:xfrm>
            <a:off x="8091406" y="0"/>
            <a:ext cx="866775" cy="866775"/>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
          <a:srcRect/>
          <a:stretch/>
        </p:blipFill>
        <p:spPr>
          <a:xfrm>
            <a:off x="8091406" y="0"/>
            <a:ext cx="866775" cy="866775"/>
          </a:xfrm>
          <a:prstGeom prst="rect">
            <a:avLst/>
          </a:prstGeom>
        </p:spPr>
      </p:pic>
    </p:spTree>
    <p:extLst>
      <p:ext uri="{BB962C8B-B14F-4D97-AF65-F5344CB8AC3E}">
        <p14:creationId xmlns:p14="http://schemas.microsoft.com/office/powerpoint/2010/main" val="1055927677"/>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dt="0"/>
  <p:txStyles>
    <p:titleStyle>
      <a:lvl1pPr algn="l" defTabSz="685800" rtl="0" eaLnBrk="1" latinLnBrk="0" hangingPunct="1">
        <a:lnSpc>
          <a:spcPct val="90000"/>
        </a:lnSpc>
        <a:spcBef>
          <a:spcPct val="0"/>
        </a:spcBef>
        <a:buNone/>
        <a:defRPr sz="24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1950" b="0" i="0" kern="1200">
          <a:solidFill>
            <a:schemeClr val="tx1"/>
          </a:solidFill>
          <a:latin typeface="+mn-lt"/>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mn-lt"/>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mn-lt"/>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hillippicreek.org/how-to-build-a-rain-garden-or-bioswal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dcgreeninfrastructure/503662548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916" y="1271035"/>
            <a:ext cx="6250685" cy="396391"/>
          </a:xfrm>
          <a:prstGeom prst="rect">
            <a:avLst/>
          </a:prstGeom>
        </p:spPr>
        <p:txBody>
          <a:bodyPr spcFirstLastPara="1" vert="horz" wrap="square" lIns="0" tIns="9525" rIns="0" bIns="0" rtlCol="0" anchor="ctr" anchorCtr="0">
            <a:spAutoFit/>
          </a:bodyPr>
          <a:lstStyle/>
          <a:p>
            <a:pPr marL="9525">
              <a:spcBef>
                <a:spcPts val="75"/>
              </a:spcBef>
            </a:pPr>
            <a:r>
              <a:rPr lang="en-US" sz="2700" dirty="0">
                <a:solidFill>
                  <a:schemeClr val="tx1"/>
                </a:solidFill>
              </a:rPr>
              <a:t>Green Infrastructure</a:t>
            </a:r>
            <a:endParaRPr sz="2700" spc="-8" dirty="0">
              <a:solidFill>
                <a:schemeClr val="tx1"/>
              </a:solidFill>
            </a:endParaRPr>
          </a:p>
        </p:txBody>
      </p:sp>
      <p:sp>
        <p:nvSpPr>
          <p:cNvPr id="4" name="Text Placeholder 3">
            <a:extLst>
              <a:ext uri="{FF2B5EF4-FFF2-40B4-BE49-F238E27FC236}">
                <a16:creationId xmlns:a16="http://schemas.microsoft.com/office/drawing/2014/main" id="{CAE4B9D0-B28F-7E3B-E3BA-BA4B1E3C1859}"/>
              </a:ext>
            </a:extLst>
          </p:cNvPr>
          <p:cNvSpPr>
            <a:spLocks noGrp="1"/>
          </p:cNvSpPr>
          <p:nvPr>
            <p:ph type="body" sz="quarter" idx="12"/>
          </p:nvPr>
        </p:nvSpPr>
        <p:spPr/>
        <p:txBody>
          <a:bodyPr/>
          <a:lstStyle/>
          <a:p>
            <a:r>
              <a:rPr lang="en-US" dirty="0"/>
              <a:t>Lesson 5 Introduction to Green Infrastructure</a:t>
            </a:r>
          </a:p>
        </p:txBody>
      </p:sp>
      <p:sp>
        <p:nvSpPr>
          <p:cNvPr id="5" name="Rectangle 1">
            <a:extLst>
              <a:ext uri="{FF2B5EF4-FFF2-40B4-BE49-F238E27FC236}">
                <a16:creationId xmlns:a16="http://schemas.microsoft.com/office/drawing/2014/main" id="{BBAA47DF-5942-E96D-9B0C-A5B9AB606F78}"/>
              </a:ext>
              <a:ext uri="{C183D7F6-B498-43B3-948B-1728B52AA6E4}">
                <adec:decorative xmlns:adec="http://schemas.microsoft.com/office/drawing/2017/decorative" val="0"/>
              </a:ext>
            </a:extLst>
          </p:cNvPr>
          <p:cNvSpPr>
            <a:spLocks noChangeArrowheads="1"/>
          </p:cNvSpPr>
          <p:nvPr/>
        </p:nvSpPr>
        <p:spPr bwMode="auto">
          <a:xfrm>
            <a:off x="381000" y="4348726"/>
            <a:ext cx="8430101" cy="74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38088" numCol="1" anchor="ctr" anchorCtr="0" compatLnSpc="1">
            <a:prstTxWarp prst="textNoShape">
              <a:avLst/>
            </a:prstTxWarp>
            <a:spAutoFit/>
          </a:bodyPr>
          <a:lstStyle/>
          <a:p>
            <a:pPr algn="l">
              <a:lnSpc>
                <a:spcPct val="120000"/>
              </a:lnSpc>
              <a:spcAft>
                <a:spcPts val="500"/>
              </a:spcAft>
            </a:pPr>
            <a:r>
              <a:rPr lang="en-US" sz="700" dirty="0">
                <a:solidFill>
                  <a:schemeClr val="bg1"/>
                </a:solidFill>
                <a:latin typeface="+mj-lt"/>
                <a:cs typeface="Arial"/>
              </a:rPr>
              <a:t>W</a:t>
            </a:r>
            <a:r>
              <a:rPr lang="en-US" sz="700" dirty="0" bmk="">
                <a:solidFill>
                  <a:schemeClr val="bg1"/>
                </a:solidFill>
                <a:latin typeface="+mj-lt"/>
                <a:cs typeface="Arial"/>
              </a:rPr>
              <a:t>isconsin Sea Grant | October 2025 </a:t>
            </a:r>
            <a:r>
              <a:rPr lang="en-US" sz="700" dirty="0" bmk="_Hlk170222823">
                <a:solidFill>
                  <a:schemeClr val="bg1"/>
                </a:solidFill>
                <a:latin typeface="+mj-lt"/>
                <a:cs typeface="Arial"/>
              </a:rPr>
              <a:t>| Coastal Engineering Education: People, Place and Practice: Lesson 5: Introduction to Green Infrastructure                     Image used with written permission by JB the Explorer </a:t>
            </a:r>
          </a:p>
          <a:p>
            <a:pPr algn="l">
              <a:lnSpc>
                <a:spcPct val="120000"/>
              </a:lnSpc>
            </a:pPr>
            <a:r>
              <a:rPr lang="en-US" sz="700" dirty="0" bmk="_Hlk170222823">
                <a:solidFill>
                  <a:schemeClr val="bg1"/>
                </a:solidFill>
                <a:latin typeface="+mj-lt"/>
                <a:cs typeface="Arial"/>
              </a:rPr>
              <a:t>T</a:t>
            </a:r>
            <a:r>
              <a:rPr lang="en-US" sz="700" dirty="0" bmk="_Hlk170222823">
                <a:solidFill>
                  <a:schemeClr val="bg1"/>
                </a:solidFill>
                <a:latin typeface="+mj-lt"/>
                <a:ea typeface="Calibri"/>
              </a:rPr>
              <a:t>his curriculum was prepared by Adam </a:t>
            </a:r>
            <a:r>
              <a:rPr lang="en-US" sz="700" dirty="0" err="1" bmk="_Hlk170222823">
                <a:solidFill>
                  <a:schemeClr val="bg1"/>
                </a:solidFill>
                <a:latin typeface="+mj-lt"/>
                <a:ea typeface="Calibri"/>
              </a:rPr>
              <a:t>Bechle</a:t>
            </a:r>
            <a:r>
              <a:rPr lang="en-US" sz="700" dirty="0" bmk="_Hlk170222823">
                <a:solidFill>
                  <a:schemeClr val="bg1"/>
                </a:solidFill>
                <a:latin typeface="+mj-lt"/>
                <a:ea typeface="Calibri"/>
              </a:rPr>
              <a:t>, 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r>
              <a:rPr lang="en-US" sz="700" dirty="0" bmk="_Hlk170222823">
                <a:solidFill>
                  <a:schemeClr val="bg1"/>
                </a:solidFill>
                <a:latin typeface="+mj-lt"/>
                <a:ea typeface="Calibri"/>
                <a:cs typeface="Arial"/>
              </a:rPr>
              <a:t>.</a:t>
            </a:r>
            <a:endParaRPr lang="en-US" sz="700" dirty="0">
              <a:solidFill>
                <a:schemeClr val="bg1"/>
              </a:solidFill>
              <a:ea typeface="Calibri"/>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e980c066aa_1_23"/>
          <p:cNvSpPr txBox="1">
            <a:spLocks noGrp="1"/>
          </p:cNvSpPr>
          <p:nvPr>
            <p:ph type="title"/>
          </p:nvPr>
        </p:nvSpPr>
        <p:spPr>
          <a:xfrm>
            <a:off x="371475" y="133350"/>
            <a:ext cx="8001000" cy="800100"/>
          </a:xfrm>
          <a:prstGeom prst="rect">
            <a:avLst/>
          </a:prstGeom>
          <a:noFill/>
          <a:ln>
            <a:noFill/>
          </a:ln>
        </p:spPr>
        <p:txBody>
          <a:bodyPr spcFirstLastPara="1" wrap="square" lIns="68569" tIns="34275" rIns="68569" bIns="34275" anchor="ctr" anchorCtr="0">
            <a:normAutofit/>
          </a:bodyPr>
          <a:lstStyle/>
          <a:p>
            <a:pPr algn="l" rtl="0">
              <a:buClr>
                <a:schemeClr val="dk1"/>
              </a:buClr>
              <a:buSzPts val="4400"/>
            </a:pPr>
            <a:r>
              <a:rPr lang="en-US" dirty="0">
                <a:solidFill>
                  <a:schemeClr val="accent1"/>
                </a:solidFill>
              </a:rPr>
              <a:t>4. Bioswales</a:t>
            </a:r>
            <a:endParaRPr dirty="0">
              <a:solidFill>
                <a:schemeClr val="accent1"/>
              </a:solidFill>
            </a:endParaRPr>
          </a:p>
        </p:txBody>
      </p:sp>
      <p:sp>
        <p:nvSpPr>
          <p:cNvPr id="172" name="Google Shape;172;ge980c066aa_1_23"/>
          <p:cNvSpPr txBox="1"/>
          <p:nvPr/>
        </p:nvSpPr>
        <p:spPr>
          <a:xfrm>
            <a:off x="1548107" y="719011"/>
            <a:ext cx="5820300" cy="727092"/>
          </a:xfrm>
          <a:prstGeom prst="rect">
            <a:avLst/>
          </a:prstGeom>
          <a:noFill/>
          <a:ln>
            <a:noFill/>
          </a:ln>
        </p:spPr>
        <p:txBody>
          <a:bodyPr spcFirstLastPara="1" wrap="square" lIns="68569" tIns="34275" rIns="68569" bIns="34275" anchor="t" anchorCtr="0">
            <a:spAutoFit/>
          </a:bodyPr>
          <a:lstStyle/>
          <a:p>
            <a:pPr marL="214313" indent="-214313" algn="l" rtl="0">
              <a:buClr>
                <a:schemeClr val="dk1"/>
              </a:buClr>
              <a:buSzPts val="1900"/>
              <a:buFont typeface="Arial"/>
              <a:buChar char="•"/>
            </a:pPr>
            <a:r>
              <a:rPr lang="en-US" sz="1425">
                <a:solidFill>
                  <a:schemeClr val="dk1"/>
                </a:solidFill>
                <a:latin typeface="Calibri"/>
                <a:ea typeface="Calibri"/>
                <a:cs typeface="Calibri"/>
                <a:sym typeface="Calibri"/>
              </a:rPr>
              <a:t>Vegetated channels that stormwater flows through. </a:t>
            </a:r>
            <a:endParaRPr sz="1425">
              <a:solidFill>
                <a:schemeClr val="dk1"/>
              </a:solidFill>
              <a:latin typeface="Calibri"/>
              <a:ea typeface="Calibri"/>
              <a:cs typeface="Calibri"/>
              <a:sym typeface="Calibri"/>
            </a:endParaRPr>
          </a:p>
          <a:p>
            <a:pPr marL="214313" indent="-214313" algn="l" rtl="0">
              <a:buClr>
                <a:schemeClr val="dk1"/>
              </a:buClr>
              <a:buSzPts val="1900"/>
              <a:buFont typeface="Arial"/>
              <a:buChar char="•"/>
            </a:pPr>
            <a:r>
              <a:rPr lang="en-US" sz="1425">
                <a:solidFill>
                  <a:schemeClr val="dk1"/>
                </a:solidFill>
                <a:latin typeface="Calibri"/>
                <a:ea typeface="Calibri"/>
                <a:cs typeface="Calibri"/>
                <a:sym typeface="Calibri"/>
              </a:rPr>
              <a:t>Swales slow, infiltrate, and filter stormwater runoff</a:t>
            </a:r>
            <a:endParaRPr sz="1425">
              <a:solidFill>
                <a:schemeClr val="dk1"/>
              </a:solidFill>
              <a:latin typeface="Calibri"/>
              <a:ea typeface="Calibri"/>
              <a:cs typeface="Calibri"/>
              <a:sym typeface="Calibri"/>
            </a:endParaRPr>
          </a:p>
          <a:p>
            <a:pPr marL="214313" indent="-214313" algn="l" rtl="0">
              <a:buClr>
                <a:schemeClr val="dk1"/>
              </a:buClr>
              <a:buSzPts val="1900"/>
              <a:buFont typeface="Arial"/>
              <a:buChar char="•"/>
            </a:pPr>
            <a:r>
              <a:rPr lang="en-US" sz="1425">
                <a:solidFill>
                  <a:schemeClr val="dk1"/>
                </a:solidFill>
                <a:latin typeface="Calibri"/>
                <a:ea typeface="Calibri"/>
                <a:cs typeface="Calibri"/>
                <a:sym typeface="Calibri"/>
              </a:rPr>
              <a:t>Found at North Beach (dune and swale wetland is a bioswale)</a:t>
            </a:r>
            <a:endParaRPr sz="1425">
              <a:solidFill>
                <a:schemeClr val="dk1"/>
              </a:solidFill>
              <a:latin typeface="Calibri"/>
              <a:ea typeface="Calibri"/>
              <a:cs typeface="Calibri"/>
              <a:sym typeface="Calibri"/>
            </a:endParaRPr>
          </a:p>
        </p:txBody>
      </p:sp>
      <p:pic>
        <p:nvPicPr>
          <p:cNvPr id="173" name="Google Shape;173;ge980c066aa_1_23" descr="Before and after photograph of an area alongside a road. The &quot;before: image has a grassy expanse with a swale (shallow depression of the ground) running parallel to the road.  The &quot;after&quot; image illustrates the swale planted with a variety of plants. The area immediately adjacent to the road is still grass. "/>
          <p:cNvPicPr preferRelativeResize="0">
            <a:picLocks noChangeAspect="1"/>
          </p:cNvPicPr>
          <p:nvPr/>
        </p:nvPicPr>
        <p:blipFill rotWithShape="1">
          <a:blip r:embed="rId3">
            <a:alphaModFix/>
          </a:blip>
          <a:srcRect/>
          <a:stretch/>
        </p:blipFill>
        <p:spPr>
          <a:xfrm>
            <a:off x="545647" y="1490682"/>
            <a:ext cx="7707193" cy="2757468"/>
          </a:xfrm>
          <a:prstGeom prst="rect">
            <a:avLst/>
          </a:prstGeom>
          <a:noFill/>
          <a:ln>
            <a:noFill/>
          </a:ln>
        </p:spPr>
      </p:pic>
      <p:sp>
        <p:nvSpPr>
          <p:cNvPr id="171" name="Google Shape;171;ge980c066aa_1_23"/>
          <p:cNvSpPr txBox="1"/>
          <p:nvPr/>
        </p:nvSpPr>
        <p:spPr>
          <a:xfrm>
            <a:off x="1645188" y="4365550"/>
            <a:ext cx="5907600" cy="173094"/>
          </a:xfrm>
          <a:prstGeom prst="rect">
            <a:avLst/>
          </a:prstGeom>
          <a:noFill/>
          <a:ln>
            <a:noFill/>
          </a:ln>
        </p:spPr>
        <p:txBody>
          <a:bodyPr spcFirstLastPara="1" wrap="square" lIns="68569" tIns="34275" rIns="68569" bIns="34275" anchor="t" anchorCtr="0">
            <a:spAutoFit/>
          </a:bodyPr>
          <a:lstStyle/>
          <a:p>
            <a:pPr algn="l" rtl="0">
              <a:buClr>
                <a:srgbClr val="000000"/>
              </a:buClr>
              <a:buSzPts val="900"/>
            </a:pPr>
            <a:r>
              <a:rPr lang="en-US" sz="675" i="1" dirty="0">
                <a:solidFill>
                  <a:schemeClr val="dk1"/>
                </a:solidFill>
                <a:latin typeface="Calibri"/>
                <a:ea typeface="Calibri"/>
                <a:cs typeface="Calibri"/>
                <a:sym typeface="Calibri"/>
              </a:rPr>
              <a:t>Image Source: Phillipi Creek </a:t>
            </a:r>
            <a:r>
              <a:rPr lang="en-US" sz="675" i="1" u="sng" dirty="0">
                <a:solidFill>
                  <a:schemeClr val="hlink"/>
                </a:solidFill>
                <a:latin typeface="Calibri"/>
                <a:ea typeface="Calibri"/>
                <a:cs typeface="Calibri"/>
                <a:sym typeface="Calibri"/>
                <a:hlinkClick r:id="rId4"/>
              </a:rPr>
              <a:t>https://www.phillippicreek.org/how-to-build-a-rain-garden-or-bioswale/</a:t>
            </a:r>
            <a:r>
              <a:rPr lang="en-US" sz="675" i="1" dirty="0">
                <a:solidFill>
                  <a:schemeClr val="dk1"/>
                </a:solidFill>
                <a:latin typeface="Calibri"/>
                <a:ea typeface="Calibri"/>
                <a:cs typeface="Calibri"/>
                <a:sym typeface="Calibri"/>
              </a:rPr>
              <a:t> </a:t>
            </a:r>
            <a:endParaRPr sz="675"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5A1C3277-8A5A-5385-9A16-9F8E42E35DFB}"/>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3" name="Google Shape;125;ge911468f7b_0_0">
            <a:extLst>
              <a:ext uri="{FF2B5EF4-FFF2-40B4-BE49-F238E27FC236}">
                <a16:creationId xmlns:a16="http://schemas.microsoft.com/office/drawing/2014/main" id="{CDBAB5F4-DA9E-B9B9-054D-47498BEDEADF}"/>
              </a:ext>
            </a:extLst>
          </p:cNvPr>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dirty="0"/>
              <a:t>Connection to Hydrologic Cycle #2</a:t>
            </a:r>
            <a:endParaRPr dirty="0">
              <a:solidFill>
                <a:srgbClr val="C00000"/>
              </a:solidFill>
            </a:endParaRPr>
          </a:p>
        </p:txBody>
      </p:sp>
      <p:sp>
        <p:nvSpPr>
          <p:cNvPr id="134" name="Google Shape;134;ge911468f7b_0_74"/>
          <p:cNvSpPr txBox="1"/>
          <p:nvPr/>
        </p:nvSpPr>
        <p:spPr>
          <a:xfrm>
            <a:off x="371474" y="957255"/>
            <a:ext cx="2676525" cy="3808705"/>
          </a:xfrm>
          <a:prstGeom prst="rect">
            <a:avLst/>
          </a:prstGeom>
          <a:noFill/>
          <a:ln>
            <a:noFill/>
          </a:ln>
        </p:spPr>
        <p:txBody>
          <a:bodyPr spcFirstLastPara="1" wrap="square" lIns="68569" tIns="34275" rIns="68569" bIns="34275" anchor="t" anchorCtr="0">
            <a:spAutoFit/>
          </a:bodyPr>
          <a:lstStyle/>
          <a:p>
            <a:pPr algn="ctr" rtl="0"/>
            <a:br>
              <a:rPr lang="en-US"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a:p>
            <a:pPr marL="33337" algn="ctr" rtl="0">
              <a:lnSpc>
                <a:spcPct val="150000"/>
              </a:lnSpc>
              <a:buClr>
                <a:srgbClr val="C00000"/>
              </a:buClr>
              <a:buSzPts val="2900"/>
            </a:pPr>
            <a:r>
              <a:rPr lang="en-US" b="1" dirty="0">
                <a:solidFill>
                  <a:srgbClr val="D5D5D5"/>
                </a:solidFill>
                <a:latin typeface="Calibri"/>
                <a:ea typeface="Calibri"/>
                <a:cs typeface="Calibri"/>
                <a:sym typeface="Calibri"/>
              </a:rPr>
              <a:t>1. Decrease runoff and enhance transpiration</a:t>
            </a:r>
            <a:endParaRPr b="1" dirty="0">
              <a:solidFill>
                <a:srgbClr val="D5D5D5"/>
              </a:solidFill>
              <a:latin typeface="Calibri"/>
              <a:ea typeface="Calibri"/>
              <a:cs typeface="Calibri"/>
              <a:sym typeface="Calibri"/>
            </a:endParaRPr>
          </a:p>
          <a:p>
            <a:pPr marL="33337" algn="ctr" rtl="0">
              <a:lnSpc>
                <a:spcPct val="150000"/>
              </a:lnSpc>
              <a:buClr>
                <a:srgbClr val="D5D5D5"/>
              </a:buClr>
              <a:buSzPts val="2900"/>
            </a:pPr>
            <a:r>
              <a:rPr lang="en-US" b="1" dirty="0">
                <a:solidFill>
                  <a:schemeClr val="accent1"/>
                </a:solidFill>
                <a:latin typeface="Calibri"/>
                <a:ea typeface="Calibri"/>
                <a:cs typeface="Calibri"/>
                <a:sym typeface="Calibri"/>
              </a:rPr>
              <a:t>2. increase infiltration</a:t>
            </a:r>
            <a:br>
              <a:rPr lang="en-US" b="1" dirty="0">
                <a:solidFill>
                  <a:srgbClr val="D5D5D5"/>
                </a:solidFill>
                <a:latin typeface="Calibri"/>
                <a:ea typeface="Calibri"/>
                <a:cs typeface="Calibri"/>
                <a:sym typeface="Calibri"/>
              </a:rPr>
            </a:br>
            <a:r>
              <a:rPr lang="en-US" b="1" dirty="0">
                <a:solidFill>
                  <a:srgbClr val="D5D5D5"/>
                </a:solidFill>
                <a:latin typeface="Calibri"/>
                <a:ea typeface="Calibri"/>
                <a:cs typeface="Calibri"/>
                <a:sym typeface="Calibri"/>
              </a:rPr>
              <a:t>3. decrease runoff to engineered gray storm management system</a:t>
            </a:r>
            <a:endParaRPr b="1" dirty="0">
              <a:solidFill>
                <a:srgbClr val="D5D5D5"/>
              </a:solidFill>
              <a:latin typeface="Calibri"/>
              <a:ea typeface="Calibri"/>
              <a:cs typeface="Calibri"/>
              <a:sym typeface="Calibri"/>
            </a:endParaRPr>
          </a:p>
          <a:p>
            <a:pPr algn="ctr" rtl="0">
              <a:buClr>
                <a:schemeClr val="dk1"/>
              </a:buClr>
              <a:buSzPts val="1100"/>
            </a:pPr>
            <a:endParaRPr b="1" dirty="0">
              <a:solidFill>
                <a:schemeClr val="lt2"/>
              </a:solidFill>
              <a:latin typeface="Calibri"/>
              <a:ea typeface="Calibri"/>
              <a:cs typeface="Calibri"/>
              <a:sym typeface="Calibri"/>
            </a:endParaRPr>
          </a:p>
          <a:p>
            <a:pPr marL="342900" algn="l" rtl="0">
              <a:lnSpc>
                <a:spcPct val="150000"/>
              </a:lnSpc>
            </a:pPr>
            <a:endParaRPr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1CDA8893-0A8D-6AC7-DEBF-12E4A6E65966}"/>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pic>
        <p:nvPicPr>
          <p:cNvPr id="4" name="Google Shape;90;p1"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10;&#10;In this instance of the diagram, the terms &quot;transpiration&quot; and &quot;evaporation&quot; are highlighted.&#10;Image source: U.S. Army Corps of Engineers">
            <a:extLst>
              <a:ext uri="{FF2B5EF4-FFF2-40B4-BE49-F238E27FC236}">
                <a16:creationId xmlns:a16="http://schemas.microsoft.com/office/drawing/2014/main" id="{40AF7AB5-CD53-8D45-7CAB-B69133C0817D}"/>
              </a:ext>
            </a:extLst>
          </p:cNvPr>
          <p:cNvPicPr preferRelativeResize="0"/>
          <p:nvPr/>
        </p:nvPicPr>
        <p:blipFill rotWithShape="1">
          <a:blip r:embed="rId3">
            <a:alphaModFix/>
          </a:blip>
          <a:srcRect/>
          <a:stretch/>
        </p:blipFill>
        <p:spPr>
          <a:xfrm>
            <a:off x="3124200" y="1143000"/>
            <a:ext cx="5873172" cy="3572306"/>
          </a:xfrm>
          <a:prstGeom prst="rect">
            <a:avLst/>
          </a:prstGeom>
          <a:noFill/>
          <a:ln>
            <a:noFill/>
          </a:ln>
        </p:spPr>
      </p:pic>
    </p:spTree>
    <p:extLst>
      <p:ext uri="{BB962C8B-B14F-4D97-AF65-F5344CB8AC3E}">
        <p14:creationId xmlns:p14="http://schemas.microsoft.com/office/powerpoint/2010/main" val="176769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371475" y="133350"/>
            <a:ext cx="8001000" cy="800100"/>
          </a:xfrm>
          <a:prstGeom prst="rect">
            <a:avLst/>
          </a:prstGeom>
          <a:noFill/>
          <a:ln>
            <a:noFill/>
          </a:ln>
        </p:spPr>
        <p:txBody>
          <a:bodyPr spcFirstLastPara="1" wrap="square" lIns="68569" tIns="34275" rIns="68569" bIns="34275" anchor="ctr" anchorCtr="0">
            <a:normAutofit/>
          </a:bodyPr>
          <a:lstStyle/>
          <a:p>
            <a:pPr algn="l" rtl="0">
              <a:buClr>
                <a:schemeClr val="dk1"/>
              </a:buClr>
              <a:buSzPts val="4400"/>
            </a:pPr>
            <a:r>
              <a:rPr lang="en-US" dirty="0">
                <a:solidFill>
                  <a:schemeClr val="accent1"/>
                </a:solidFill>
              </a:rPr>
              <a:t>5. Permeable Pavement </a:t>
            </a:r>
            <a:endParaRPr dirty="0">
              <a:solidFill>
                <a:schemeClr val="accent1"/>
              </a:solidFill>
            </a:endParaRPr>
          </a:p>
        </p:txBody>
      </p:sp>
      <p:sp>
        <p:nvSpPr>
          <p:cNvPr id="187" name="Google Shape;187;p3"/>
          <p:cNvSpPr txBox="1"/>
          <p:nvPr/>
        </p:nvSpPr>
        <p:spPr>
          <a:xfrm>
            <a:off x="1548107" y="719011"/>
            <a:ext cx="5820300" cy="507801"/>
          </a:xfrm>
          <a:prstGeom prst="rect">
            <a:avLst/>
          </a:prstGeom>
          <a:noFill/>
          <a:ln>
            <a:noFill/>
          </a:ln>
        </p:spPr>
        <p:txBody>
          <a:bodyPr spcFirstLastPara="1" wrap="square" lIns="68569" tIns="34275" rIns="68569" bIns="34275" anchor="t" anchorCtr="0">
            <a:spAutoFit/>
          </a:bodyPr>
          <a:lstStyle/>
          <a:p>
            <a:pPr marL="214313" indent="-214313" algn="l" rtl="0">
              <a:buClr>
                <a:schemeClr val="dk1"/>
              </a:buClr>
              <a:buSzPts val="1800"/>
              <a:buFont typeface="Noto Sans Symbols"/>
              <a:buChar char="•"/>
            </a:pPr>
            <a:r>
              <a:rPr lang="en-US" sz="1425">
                <a:solidFill>
                  <a:schemeClr val="dk1"/>
                </a:solidFill>
                <a:latin typeface="Calibri"/>
                <a:ea typeface="Calibri"/>
                <a:cs typeface="Calibri"/>
                <a:sym typeface="Calibri"/>
              </a:rPr>
              <a:t>Special paving materials that can absorb and infiltrate water. </a:t>
            </a:r>
            <a:endParaRPr sz="1425">
              <a:solidFill>
                <a:srgbClr val="000000"/>
              </a:solidFill>
              <a:latin typeface="Calibri"/>
              <a:ea typeface="Calibri"/>
              <a:cs typeface="Calibri"/>
              <a:sym typeface="Calibri"/>
            </a:endParaRPr>
          </a:p>
          <a:p>
            <a:pPr marL="214313" indent="-219075" algn="l" rtl="0">
              <a:buClr>
                <a:schemeClr val="dk1"/>
              </a:buClr>
              <a:buSzPts val="1900"/>
              <a:buFont typeface="Calibri"/>
              <a:buChar char="•"/>
            </a:pPr>
            <a:r>
              <a:rPr lang="en-US" sz="1425">
                <a:solidFill>
                  <a:schemeClr val="dk1"/>
                </a:solidFill>
                <a:latin typeface="Calibri"/>
                <a:ea typeface="Calibri"/>
                <a:cs typeface="Calibri"/>
                <a:sym typeface="Calibri"/>
              </a:rPr>
              <a:t>Concrete, asphalt, and brick pavers all have permeable options.</a:t>
            </a:r>
            <a:endParaRPr sz="1425">
              <a:solidFill>
                <a:schemeClr val="dk1"/>
              </a:solidFill>
              <a:latin typeface="Calibri"/>
              <a:ea typeface="Calibri"/>
              <a:cs typeface="Calibri"/>
              <a:sym typeface="Calibri"/>
            </a:endParaRPr>
          </a:p>
        </p:txBody>
      </p:sp>
      <p:pic>
        <p:nvPicPr>
          <p:cNvPr id="188" name="Google Shape;188;p3" descr="A parking lot constructed of permeable pavement-in this case a series of pavers. The spaces between the pavers allows water to infiltrate between the pavers. "/>
          <p:cNvPicPr preferRelativeResize="0">
            <a:picLocks noChangeAspect="1"/>
          </p:cNvPicPr>
          <p:nvPr/>
        </p:nvPicPr>
        <p:blipFill rotWithShape="1">
          <a:blip r:embed="rId3">
            <a:alphaModFix/>
          </a:blip>
          <a:srcRect l="1821" t="13834" r="-364" b="25970"/>
          <a:stretch/>
        </p:blipFill>
        <p:spPr>
          <a:xfrm>
            <a:off x="1278344" y="1406191"/>
            <a:ext cx="6587311" cy="3018298"/>
          </a:xfrm>
          <a:prstGeom prst="rect">
            <a:avLst/>
          </a:prstGeom>
          <a:noFill/>
          <a:ln>
            <a:noFill/>
          </a:ln>
        </p:spPr>
      </p:pic>
      <p:sp>
        <p:nvSpPr>
          <p:cNvPr id="186" name="Google Shape;186;p3"/>
          <p:cNvSpPr txBox="1"/>
          <p:nvPr/>
        </p:nvSpPr>
        <p:spPr>
          <a:xfrm>
            <a:off x="1768111" y="4540698"/>
            <a:ext cx="5820300" cy="173094"/>
          </a:xfrm>
          <a:prstGeom prst="rect">
            <a:avLst/>
          </a:prstGeom>
          <a:noFill/>
          <a:ln>
            <a:noFill/>
          </a:ln>
        </p:spPr>
        <p:txBody>
          <a:bodyPr spcFirstLastPara="1" wrap="square" lIns="68569" tIns="34275" rIns="68569" bIns="34275" anchor="t" anchorCtr="0">
            <a:spAutoFit/>
          </a:bodyPr>
          <a:lstStyle/>
          <a:p>
            <a:pPr algn="l" rtl="0">
              <a:buClr>
                <a:srgbClr val="000000"/>
              </a:buClr>
              <a:buSzPts val="900"/>
            </a:pPr>
            <a:r>
              <a:rPr lang="en-US" sz="675" i="1" dirty="0">
                <a:solidFill>
                  <a:schemeClr val="dk1"/>
                </a:solidFill>
                <a:latin typeface="Calibri"/>
                <a:ea typeface="Calibri"/>
                <a:cs typeface="Calibri"/>
                <a:sym typeface="Calibri"/>
              </a:rPr>
              <a:t>Image Source: Adam </a:t>
            </a:r>
            <a:r>
              <a:rPr lang="en-US" sz="675" i="1" dirty="0" err="1">
                <a:solidFill>
                  <a:schemeClr val="dk1"/>
                </a:solidFill>
                <a:latin typeface="Calibri"/>
                <a:ea typeface="Calibri"/>
                <a:cs typeface="Calibri"/>
                <a:sym typeface="Calibri"/>
              </a:rPr>
              <a:t>Bechle</a:t>
            </a:r>
            <a:r>
              <a:rPr lang="en-US" sz="675" i="1" dirty="0">
                <a:solidFill>
                  <a:schemeClr val="dk1"/>
                </a:solidFill>
                <a:latin typeface="Calibri"/>
                <a:ea typeface="Calibri"/>
                <a:cs typeface="Calibri"/>
                <a:sym typeface="Calibri"/>
              </a:rPr>
              <a:t>, permeable pavers in Oak Creek Wis. near Lake Michigan. Water can drain in between the spaces between the pavers</a:t>
            </a:r>
            <a:endParaRPr sz="675"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D667AE08-957A-C45F-D1DA-41D429D4BA8C}"/>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3" name="Google Shape;125;ge911468f7b_0_0">
            <a:extLst>
              <a:ext uri="{FF2B5EF4-FFF2-40B4-BE49-F238E27FC236}">
                <a16:creationId xmlns:a16="http://schemas.microsoft.com/office/drawing/2014/main" id="{CDBAB5F4-DA9E-B9B9-054D-47498BEDEADF}"/>
              </a:ext>
            </a:extLst>
          </p:cNvPr>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dirty="0"/>
              <a:t>Connection to </a:t>
            </a:r>
            <a:r>
              <a:rPr lang="en-US" sz="2625"/>
              <a:t>Hydrologic Cycle #3</a:t>
            </a:r>
            <a:endParaRPr dirty="0">
              <a:solidFill>
                <a:srgbClr val="C00000"/>
              </a:solidFill>
            </a:endParaRPr>
          </a:p>
        </p:txBody>
      </p:sp>
      <p:sp>
        <p:nvSpPr>
          <p:cNvPr id="134" name="Google Shape;134;ge911468f7b_0_74"/>
          <p:cNvSpPr txBox="1"/>
          <p:nvPr/>
        </p:nvSpPr>
        <p:spPr>
          <a:xfrm>
            <a:off x="371475" y="895350"/>
            <a:ext cx="2600325" cy="3531706"/>
          </a:xfrm>
          <a:prstGeom prst="rect">
            <a:avLst/>
          </a:prstGeom>
          <a:noFill/>
          <a:ln>
            <a:noFill/>
          </a:ln>
        </p:spPr>
        <p:txBody>
          <a:bodyPr spcFirstLastPara="1" wrap="square" lIns="68569" tIns="34275" rIns="68569" bIns="34275" anchor="t" anchorCtr="0">
            <a:spAutoFit/>
          </a:bodyPr>
          <a:lstStyle/>
          <a:p>
            <a:pPr algn="ctr" rtl="0"/>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lgn="ctr" rtl="0"/>
            <a:r>
              <a:rPr lang="en-US" b="1" dirty="0">
                <a:solidFill>
                  <a:srgbClr val="D5D5D5"/>
                </a:solidFill>
                <a:latin typeface="Calibri"/>
                <a:ea typeface="Calibri"/>
                <a:cs typeface="Calibri"/>
                <a:sym typeface="Calibri"/>
              </a:rPr>
              <a:t>1. decrease runoff and enhance transpiration</a:t>
            </a:r>
            <a:endParaRPr b="1" dirty="0">
              <a:solidFill>
                <a:srgbClr val="D5D5D5"/>
              </a:solidFill>
              <a:latin typeface="Calibri"/>
              <a:ea typeface="Calibri"/>
              <a:cs typeface="Calibri"/>
              <a:sym typeface="Calibri"/>
            </a:endParaRPr>
          </a:p>
          <a:p>
            <a:pPr marL="33337" algn="ctr" rtl="0">
              <a:lnSpc>
                <a:spcPct val="150000"/>
              </a:lnSpc>
              <a:buClr>
                <a:srgbClr val="D5D5D5"/>
              </a:buClr>
              <a:buSzPts val="2900"/>
            </a:pPr>
            <a:r>
              <a:rPr lang="en-US" b="1" dirty="0">
                <a:solidFill>
                  <a:srgbClr val="D5D5D5"/>
                </a:solidFill>
                <a:latin typeface="Calibri"/>
                <a:ea typeface="Calibri"/>
                <a:cs typeface="Calibri"/>
                <a:sym typeface="Calibri"/>
              </a:rPr>
              <a:t>2. increase infiltration</a:t>
            </a:r>
            <a:br>
              <a:rPr lang="en-US" b="1" dirty="0">
                <a:solidFill>
                  <a:srgbClr val="D5D5D5"/>
                </a:solidFill>
                <a:latin typeface="Calibri"/>
                <a:ea typeface="Calibri"/>
                <a:cs typeface="Calibri"/>
                <a:sym typeface="Calibri"/>
              </a:rPr>
            </a:br>
            <a:r>
              <a:rPr lang="en-US" b="1" dirty="0">
                <a:solidFill>
                  <a:schemeClr val="accent1"/>
                </a:solidFill>
                <a:latin typeface="Calibri"/>
                <a:ea typeface="Calibri"/>
                <a:cs typeface="Calibri"/>
                <a:sym typeface="Calibri"/>
              </a:rPr>
              <a:t>3. decrease runoff to engineered gray storm management system</a:t>
            </a:r>
            <a:endParaRPr b="1" dirty="0">
              <a:solidFill>
                <a:schemeClr val="accent1"/>
              </a:solidFill>
              <a:latin typeface="Calibri"/>
              <a:ea typeface="Calibri"/>
              <a:cs typeface="Calibri"/>
              <a:sym typeface="Calibri"/>
            </a:endParaRPr>
          </a:p>
          <a:p>
            <a:pPr algn="ctr" rtl="0">
              <a:buClr>
                <a:schemeClr val="dk1"/>
              </a:buClr>
              <a:buSzPts val="1100"/>
            </a:pPr>
            <a:endParaRPr b="1" dirty="0">
              <a:solidFill>
                <a:schemeClr val="lt2"/>
              </a:solidFill>
              <a:latin typeface="Calibri"/>
              <a:ea typeface="Calibri"/>
              <a:cs typeface="Calibri"/>
              <a:sym typeface="Calibri"/>
            </a:endParaRPr>
          </a:p>
          <a:p>
            <a:pPr marL="342900" algn="l" rtl="0">
              <a:lnSpc>
                <a:spcPct val="150000"/>
              </a:lnSpc>
            </a:pPr>
            <a:endParaRPr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4976CDF9-C9B9-A8A1-C5C4-124417240DD0}"/>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pic>
        <p:nvPicPr>
          <p:cNvPr id="4" name="Google Shape;90;p1"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10;&#10;In this instance of the diagram, the terms &quot;transpiration&quot; and &quot;evaporation&quot; are highlighted.&#10;Image source: U.S. Army Corps of Engineers">
            <a:extLst>
              <a:ext uri="{FF2B5EF4-FFF2-40B4-BE49-F238E27FC236}">
                <a16:creationId xmlns:a16="http://schemas.microsoft.com/office/drawing/2014/main" id="{5467C24C-89A8-5685-AC3E-290949624FC1}"/>
              </a:ext>
            </a:extLst>
          </p:cNvPr>
          <p:cNvPicPr preferRelativeResize="0"/>
          <p:nvPr/>
        </p:nvPicPr>
        <p:blipFill rotWithShape="1">
          <a:blip r:embed="rId3">
            <a:alphaModFix/>
          </a:blip>
          <a:srcRect/>
          <a:stretch/>
        </p:blipFill>
        <p:spPr>
          <a:xfrm>
            <a:off x="3124200" y="1143000"/>
            <a:ext cx="5873172" cy="3572306"/>
          </a:xfrm>
          <a:prstGeom prst="rect">
            <a:avLst/>
          </a:prstGeom>
          <a:noFill/>
          <a:ln>
            <a:noFill/>
          </a:ln>
        </p:spPr>
      </p:pic>
    </p:spTree>
    <p:extLst>
      <p:ext uri="{BB962C8B-B14F-4D97-AF65-F5344CB8AC3E}">
        <p14:creationId xmlns:p14="http://schemas.microsoft.com/office/powerpoint/2010/main" val="326181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371475" y="133350"/>
            <a:ext cx="8001000" cy="800100"/>
          </a:xfrm>
          <a:prstGeom prst="rect">
            <a:avLst/>
          </a:prstGeom>
          <a:noFill/>
          <a:ln>
            <a:noFill/>
          </a:ln>
        </p:spPr>
        <p:txBody>
          <a:bodyPr spcFirstLastPara="1" wrap="square" lIns="68569" tIns="34275" rIns="68569" bIns="34275" anchor="ctr" anchorCtr="0">
            <a:normAutofit/>
          </a:bodyPr>
          <a:lstStyle/>
          <a:p>
            <a:pPr algn="l" rtl="0">
              <a:buClr>
                <a:schemeClr val="dk1"/>
              </a:buClr>
              <a:buSzPts val="4400"/>
            </a:pPr>
            <a:r>
              <a:rPr lang="en-US" dirty="0">
                <a:solidFill>
                  <a:schemeClr val="accent1"/>
                </a:solidFill>
              </a:rPr>
              <a:t>6. Rainwater Harvesting</a:t>
            </a:r>
            <a:endParaRPr dirty="0">
              <a:solidFill>
                <a:schemeClr val="accent1"/>
              </a:solidFill>
            </a:endParaRPr>
          </a:p>
        </p:txBody>
      </p:sp>
      <p:sp>
        <p:nvSpPr>
          <p:cNvPr id="202" name="Google Shape;202;p4"/>
          <p:cNvSpPr txBox="1"/>
          <p:nvPr/>
        </p:nvSpPr>
        <p:spPr>
          <a:xfrm>
            <a:off x="1548107" y="719011"/>
            <a:ext cx="5820300" cy="946383"/>
          </a:xfrm>
          <a:prstGeom prst="rect">
            <a:avLst/>
          </a:prstGeom>
          <a:noFill/>
          <a:ln>
            <a:noFill/>
          </a:ln>
        </p:spPr>
        <p:txBody>
          <a:bodyPr spcFirstLastPara="1" wrap="square" lIns="68569" tIns="34275" rIns="68569" bIns="34275" anchor="t" anchorCtr="0">
            <a:spAutoFit/>
          </a:bodyPr>
          <a:lstStyle/>
          <a:p>
            <a:pPr marL="214313" indent="-219075" algn="l" rtl="0">
              <a:buClr>
                <a:schemeClr val="dk1"/>
              </a:buClr>
              <a:buSzPts val="1900"/>
              <a:buFont typeface="Calibri"/>
              <a:buChar char="•"/>
            </a:pPr>
            <a:r>
              <a:rPr lang="en-US" sz="1425">
                <a:solidFill>
                  <a:schemeClr val="dk1"/>
                </a:solidFill>
                <a:latin typeface="Calibri"/>
                <a:ea typeface="Calibri"/>
                <a:cs typeface="Calibri"/>
                <a:sym typeface="Calibri"/>
              </a:rPr>
              <a:t>Systems that collect and store rainwater for later use, like for watering plants. Often installed to collect roof runoff.</a:t>
            </a:r>
            <a:endParaRPr sz="1425">
              <a:solidFill>
                <a:schemeClr val="dk1"/>
              </a:solidFill>
              <a:latin typeface="Calibri"/>
              <a:ea typeface="Calibri"/>
              <a:cs typeface="Calibri"/>
              <a:sym typeface="Calibri"/>
            </a:endParaRPr>
          </a:p>
          <a:p>
            <a:pPr marL="214313" indent="-219075" algn="l" rtl="0">
              <a:buClr>
                <a:schemeClr val="dk1"/>
              </a:buClr>
              <a:buSzPts val="1900"/>
              <a:buFont typeface="Calibri"/>
              <a:buChar char="•"/>
            </a:pPr>
            <a:r>
              <a:rPr lang="en-US" sz="1425">
                <a:solidFill>
                  <a:srgbClr val="C00000"/>
                </a:solidFill>
                <a:latin typeface="Calibri"/>
                <a:ea typeface="Calibri"/>
                <a:cs typeface="Calibri"/>
                <a:sym typeface="Calibri"/>
              </a:rPr>
              <a:t>Rain barrels</a:t>
            </a:r>
            <a:r>
              <a:rPr lang="en-US" sz="1425">
                <a:solidFill>
                  <a:schemeClr val="dk1"/>
                </a:solidFill>
                <a:latin typeface="Calibri"/>
                <a:ea typeface="Calibri"/>
                <a:cs typeface="Calibri"/>
                <a:sym typeface="Calibri"/>
              </a:rPr>
              <a:t> are a common form of rainwater harvesting</a:t>
            </a:r>
            <a:endParaRPr sz="1425">
              <a:solidFill>
                <a:srgbClr val="000000"/>
              </a:solidFill>
              <a:latin typeface="Calibri"/>
              <a:ea typeface="Calibri"/>
              <a:cs typeface="Calibri"/>
              <a:sym typeface="Calibri"/>
            </a:endParaRPr>
          </a:p>
          <a:p>
            <a:pPr marL="214313" indent="-138113" algn="l" rtl="0">
              <a:buClr>
                <a:schemeClr val="dk1"/>
              </a:buClr>
              <a:buSzPts val="1600"/>
            </a:pPr>
            <a:endParaRPr sz="1425">
              <a:solidFill>
                <a:schemeClr val="dk1"/>
              </a:solidFill>
              <a:latin typeface="Calibri"/>
              <a:ea typeface="Calibri"/>
              <a:cs typeface="Calibri"/>
              <a:sym typeface="Calibri"/>
            </a:endParaRPr>
          </a:p>
        </p:txBody>
      </p:sp>
      <p:pic>
        <p:nvPicPr>
          <p:cNvPr id="203" name="Google Shape;203;p4" descr="A boy standing next to a rain barrel in front of a house.  The boy holds a sign that says &quot; Our yard helps protect Lake Michigan&quot;"/>
          <p:cNvPicPr preferRelativeResize="0"/>
          <p:nvPr/>
        </p:nvPicPr>
        <p:blipFill rotWithShape="1">
          <a:blip r:embed="rId3">
            <a:alphaModFix/>
          </a:blip>
          <a:srcRect l="66805" b="207"/>
          <a:stretch/>
        </p:blipFill>
        <p:spPr>
          <a:xfrm>
            <a:off x="2784394" y="1587769"/>
            <a:ext cx="2796938" cy="2803669"/>
          </a:xfrm>
          <a:prstGeom prst="rect">
            <a:avLst/>
          </a:prstGeom>
          <a:noFill/>
          <a:ln>
            <a:noFill/>
          </a:ln>
        </p:spPr>
      </p:pic>
      <p:sp>
        <p:nvSpPr>
          <p:cNvPr id="201" name="Google Shape;201;p4"/>
          <p:cNvSpPr txBox="1"/>
          <p:nvPr/>
        </p:nvSpPr>
        <p:spPr>
          <a:xfrm>
            <a:off x="2784394" y="4421119"/>
            <a:ext cx="2796975" cy="276969"/>
          </a:xfrm>
          <a:prstGeom prst="rect">
            <a:avLst/>
          </a:prstGeom>
          <a:noFill/>
          <a:ln>
            <a:noFill/>
          </a:ln>
        </p:spPr>
        <p:txBody>
          <a:bodyPr spcFirstLastPara="1" wrap="square" lIns="68569" tIns="34275" rIns="68569" bIns="34275" anchor="t" anchorCtr="0">
            <a:spAutoFit/>
          </a:bodyPr>
          <a:lstStyle/>
          <a:p>
            <a:pPr algn="l" rtl="0">
              <a:buClr>
                <a:srgbClr val="000000"/>
              </a:buClr>
              <a:buSzPts val="900"/>
            </a:pPr>
            <a:r>
              <a:rPr lang="en-US" sz="675" i="1" dirty="0">
                <a:solidFill>
                  <a:schemeClr val="dk1"/>
                </a:solidFill>
                <a:latin typeface="Calibri"/>
                <a:ea typeface="Calibri"/>
                <a:cs typeface="Calibri"/>
                <a:sym typeface="Calibri"/>
              </a:rPr>
              <a:t>Image Source: Milwaukee Metropolitan School District, A rain barrel installed in Milwaukee to collect roof runoff</a:t>
            </a:r>
            <a:endParaRPr sz="675"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484B4617-BA6E-6B9C-2A90-4732C00D4C8B}"/>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CD04C9A5-776C-CC4F-1ECA-C86B0DD7126B}"/>
            </a:ext>
          </a:extLst>
        </p:cNvPr>
        <p:cNvGrpSpPr/>
        <p:nvPr/>
      </p:nvGrpSpPr>
      <p:grpSpPr>
        <a:xfrm>
          <a:off x="0" y="0"/>
          <a:ext cx="0" cy="0"/>
          <a:chOff x="0" y="0"/>
          <a:chExt cx="0" cy="0"/>
        </a:xfrm>
      </p:grpSpPr>
      <p:sp>
        <p:nvSpPr>
          <p:cNvPr id="3" name="Google Shape;125;ge911468f7b_0_0">
            <a:extLst>
              <a:ext uri="{FF2B5EF4-FFF2-40B4-BE49-F238E27FC236}">
                <a16:creationId xmlns:a16="http://schemas.microsoft.com/office/drawing/2014/main" id="{1B273212-5255-6AD0-DF05-3659870C8632}"/>
              </a:ext>
            </a:extLst>
          </p:cNvPr>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dirty="0"/>
              <a:t>Connection to Hydrologic Cycle #4</a:t>
            </a:r>
            <a:endParaRPr dirty="0">
              <a:solidFill>
                <a:srgbClr val="C00000"/>
              </a:solidFill>
            </a:endParaRPr>
          </a:p>
        </p:txBody>
      </p:sp>
      <p:sp>
        <p:nvSpPr>
          <p:cNvPr id="134" name="Google Shape;134;ge911468f7b_0_74">
            <a:extLst>
              <a:ext uri="{FF2B5EF4-FFF2-40B4-BE49-F238E27FC236}">
                <a16:creationId xmlns:a16="http://schemas.microsoft.com/office/drawing/2014/main" id="{32BACCAE-9A8C-E552-0992-C4E817316D67}"/>
              </a:ext>
            </a:extLst>
          </p:cNvPr>
          <p:cNvSpPr txBox="1"/>
          <p:nvPr/>
        </p:nvSpPr>
        <p:spPr>
          <a:xfrm>
            <a:off x="371475" y="895350"/>
            <a:ext cx="2600325" cy="3531706"/>
          </a:xfrm>
          <a:prstGeom prst="rect">
            <a:avLst/>
          </a:prstGeom>
          <a:noFill/>
          <a:ln>
            <a:noFill/>
          </a:ln>
        </p:spPr>
        <p:txBody>
          <a:bodyPr spcFirstLastPara="1" wrap="square" lIns="68569" tIns="34275" rIns="68569" bIns="34275" anchor="t" anchorCtr="0">
            <a:spAutoFit/>
          </a:bodyPr>
          <a:lstStyle/>
          <a:p>
            <a:pPr algn="ctr" rtl="0"/>
            <a:br>
              <a:rPr lang="en-US" dirty="0">
                <a:solidFill>
                  <a:schemeClr val="dk1"/>
                </a:solidFill>
                <a:latin typeface="Calibri"/>
                <a:ea typeface="Calibri"/>
                <a:cs typeface="Calibri"/>
                <a:sym typeface="Calibri"/>
              </a:rPr>
            </a:br>
            <a:endParaRPr lang="en-US" dirty="0">
              <a:solidFill>
                <a:schemeClr val="dk1"/>
              </a:solidFill>
              <a:latin typeface="Calibri"/>
              <a:ea typeface="Calibri"/>
              <a:cs typeface="Calibri"/>
              <a:sym typeface="Calibri"/>
            </a:endParaRPr>
          </a:p>
          <a:p>
            <a:pPr algn="ctr" rtl="0"/>
            <a:r>
              <a:rPr lang="en-US" b="1" dirty="0">
                <a:solidFill>
                  <a:srgbClr val="D5D5D5"/>
                </a:solidFill>
                <a:latin typeface="Calibri"/>
                <a:ea typeface="Calibri"/>
                <a:cs typeface="Calibri"/>
                <a:sym typeface="Calibri"/>
              </a:rPr>
              <a:t>1. decrease runoff and enhance transpiration</a:t>
            </a:r>
            <a:endParaRPr b="1" dirty="0">
              <a:solidFill>
                <a:srgbClr val="D5D5D5"/>
              </a:solidFill>
              <a:latin typeface="Calibri"/>
              <a:ea typeface="Calibri"/>
              <a:cs typeface="Calibri"/>
              <a:sym typeface="Calibri"/>
            </a:endParaRPr>
          </a:p>
          <a:p>
            <a:pPr marL="33337" algn="ctr" rtl="0">
              <a:lnSpc>
                <a:spcPct val="150000"/>
              </a:lnSpc>
              <a:buClr>
                <a:srgbClr val="D5D5D5"/>
              </a:buClr>
              <a:buSzPts val="2900"/>
            </a:pPr>
            <a:r>
              <a:rPr lang="en-US" b="1" dirty="0">
                <a:solidFill>
                  <a:srgbClr val="D5D5D5"/>
                </a:solidFill>
                <a:latin typeface="Calibri"/>
                <a:ea typeface="Calibri"/>
                <a:cs typeface="Calibri"/>
                <a:sym typeface="Calibri"/>
              </a:rPr>
              <a:t>2. increase infiltration</a:t>
            </a:r>
            <a:br>
              <a:rPr lang="en-US" b="1" dirty="0">
                <a:solidFill>
                  <a:srgbClr val="D5D5D5"/>
                </a:solidFill>
                <a:latin typeface="Calibri"/>
                <a:ea typeface="Calibri"/>
                <a:cs typeface="Calibri"/>
                <a:sym typeface="Calibri"/>
              </a:rPr>
            </a:br>
            <a:r>
              <a:rPr lang="en-US" b="1" dirty="0">
                <a:solidFill>
                  <a:schemeClr val="accent1"/>
                </a:solidFill>
                <a:latin typeface="Calibri"/>
                <a:ea typeface="Calibri"/>
                <a:cs typeface="Calibri"/>
                <a:sym typeface="Calibri"/>
              </a:rPr>
              <a:t>3. decrease runoff to engineered gray storm management system</a:t>
            </a:r>
            <a:endParaRPr b="1" dirty="0">
              <a:solidFill>
                <a:schemeClr val="accent1"/>
              </a:solidFill>
              <a:latin typeface="Calibri"/>
              <a:ea typeface="Calibri"/>
              <a:cs typeface="Calibri"/>
              <a:sym typeface="Calibri"/>
            </a:endParaRPr>
          </a:p>
          <a:p>
            <a:pPr algn="ctr" rtl="0">
              <a:buClr>
                <a:schemeClr val="dk1"/>
              </a:buClr>
              <a:buSzPts val="1100"/>
            </a:pPr>
            <a:endParaRPr b="1" dirty="0">
              <a:solidFill>
                <a:schemeClr val="lt2"/>
              </a:solidFill>
              <a:latin typeface="Calibri"/>
              <a:ea typeface="Calibri"/>
              <a:cs typeface="Calibri"/>
              <a:sym typeface="Calibri"/>
            </a:endParaRPr>
          </a:p>
          <a:p>
            <a:pPr marL="342900" algn="l" rtl="0">
              <a:lnSpc>
                <a:spcPct val="150000"/>
              </a:lnSpc>
            </a:pPr>
            <a:endParaRPr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1B9860DD-10F6-8EC7-4F87-3E4E52AC9029}"/>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pic>
        <p:nvPicPr>
          <p:cNvPr id="4" name="Google Shape;90;p1"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10;&#10;In this instance of the diagram, the terms &quot;transpiration&quot; and &quot;evaporation&quot; are highlighted.&#10;Image source: U.S. Army Corps of Engineers">
            <a:extLst>
              <a:ext uri="{FF2B5EF4-FFF2-40B4-BE49-F238E27FC236}">
                <a16:creationId xmlns:a16="http://schemas.microsoft.com/office/drawing/2014/main" id="{F569D8C3-3622-C66E-79B3-A7E9617F6C38}"/>
              </a:ext>
            </a:extLst>
          </p:cNvPr>
          <p:cNvPicPr preferRelativeResize="0"/>
          <p:nvPr/>
        </p:nvPicPr>
        <p:blipFill rotWithShape="1">
          <a:blip r:embed="rId3">
            <a:alphaModFix/>
          </a:blip>
          <a:srcRect/>
          <a:stretch/>
        </p:blipFill>
        <p:spPr>
          <a:xfrm>
            <a:off x="3124200" y="1143000"/>
            <a:ext cx="5873172" cy="3572306"/>
          </a:xfrm>
          <a:prstGeom prst="rect">
            <a:avLst/>
          </a:prstGeom>
          <a:noFill/>
          <a:ln>
            <a:noFill/>
          </a:ln>
        </p:spPr>
      </p:pic>
    </p:spTree>
    <p:extLst>
      <p:ext uri="{BB962C8B-B14F-4D97-AF65-F5344CB8AC3E}">
        <p14:creationId xmlns:p14="http://schemas.microsoft.com/office/powerpoint/2010/main" val="366719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5" name="Google Shape;103;p2"/>
          <p:cNvSpPr txBox="1">
            <a:spLocks noGrp="1"/>
          </p:cNvSpPr>
          <p:nvPr>
            <p:ph type="title"/>
          </p:nvPr>
        </p:nvSpPr>
        <p:spPr>
          <a:prstGeom prst="rect">
            <a:avLst/>
          </a:prstGeom>
          <a:noFill/>
          <a:ln>
            <a:noFill/>
          </a:ln>
        </p:spPr>
        <p:txBody>
          <a:bodyPr spcFirstLastPara="1" wrap="square" lIns="68569" tIns="34275" rIns="68569" bIns="34275" anchor="ctr" anchorCtr="0">
            <a:normAutofit fontScale="90000"/>
          </a:bodyPr>
          <a:lstStyle/>
          <a:p>
            <a:pPr algn="l" rtl="0">
              <a:lnSpc>
                <a:spcPct val="90000"/>
              </a:lnSpc>
              <a:buSzPts val="4400"/>
            </a:pPr>
            <a:r>
              <a:rPr lang="en-US" sz="2900" dirty="0"/>
              <a:t>What Is </a:t>
            </a:r>
            <a:br>
              <a:rPr lang="en-US" sz="2900" dirty="0"/>
            </a:br>
            <a:r>
              <a:rPr lang="en-US" sz="2900" dirty="0">
                <a:solidFill>
                  <a:schemeClr val="dk1"/>
                </a:solidFill>
              </a:rPr>
              <a:t>Green Infrastructure</a:t>
            </a:r>
            <a:r>
              <a:rPr lang="en-US" sz="2900" dirty="0"/>
              <a:t>?</a:t>
            </a:r>
            <a:endParaRPr sz="2900" dirty="0"/>
          </a:p>
        </p:txBody>
      </p:sp>
      <p:sp>
        <p:nvSpPr>
          <p:cNvPr id="105" name="Google Shape;105;p2"/>
          <p:cNvSpPr txBox="1"/>
          <p:nvPr/>
        </p:nvSpPr>
        <p:spPr>
          <a:xfrm>
            <a:off x="457200" y="1606248"/>
            <a:ext cx="3505200" cy="2771265"/>
          </a:xfrm>
          <a:prstGeom prst="rect">
            <a:avLst/>
          </a:prstGeom>
          <a:noFill/>
          <a:ln>
            <a:noFill/>
          </a:ln>
        </p:spPr>
        <p:txBody>
          <a:bodyPr spcFirstLastPara="1" wrap="square" lIns="68569" tIns="34275" rIns="68569" bIns="34275" anchor="t" anchorCtr="0">
            <a:normAutofit/>
          </a:bodyPr>
          <a:lstStyle/>
          <a:p>
            <a:pPr algn="l" rtl="0">
              <a:lnSpc>
                <a:spcPct val="90000"/>
              </a:lnSpc>
            </a:pPr>
            <a:r>
              <a:rPr lang="en-US" sz="2100" dirty="0">
                <a:solidFill>
                  <a:schemeClr val="dk1"/>
                </a:solidFill>
                <a:latin typeface="Calibri"/>
                <a:ea typeface="Calibri"/>
                <a:cs typeface="Calibri"/>
                <a:sym typeface="Calibri"/>
              </a:rPr>
              <a:t>A set of practices that </a:t>
            </a:r>
            <a:r>
              <a:rPr lang="en-US" sz="2100" dirty="0">
                <a:solidFill>
                  <a:schemeClr val="accent1"/>
                </a:solidFill>
                <a:latin typeface="Calibri"/>
                <a:ea typeface="Calibri"/>
                <a:cs typeface="Calibri"/>
                <a:sym typeface="Calibri"/>
              </a:rPr>
              <a:t>incorporates natural features to manage stormwater runoff. </a:t>
            </a:r>
            <a:br>
              <a:rPr lang="en-US" sz="2100" dirty="0">
                <a:solidFill>
                  <a:schemeClr val="dk1"/>
                </a:solidFill>
                <a:latin typeface="Calibri"/>
                <a:ea typeface="Calibri"/>
                <a:cs typeface="Calibri"/>
                <a:sym typeface="Calibri"/>
              </a:rPr>
            </a:br>
            <a:br>
              <a:rPr lang="en-US" sz="2100" dirty="0">
                <a:solidFill>
                  <a:schemeClr val="dk1"/>
                </a:solidFill>
                <a:latin typeface="Calibri"/>
                <a:ea typeface="Calibri"/>
                <a:cs typeface="Calibri"/>
                <a:sym typeface="Calibri"/>
              </a:rPr>
            </a:br>
            <a:r>
              <a:rPr lang="en-US" sz="2100" dirty="0">
                <a:solidFill>
                  <a:schemeClr val="dk1"/>
                </a:solidFill>
                <a:latin typeface="Calibri"/>
                <a:ea typeface="Calibri"/>
                <a:cs typeface="Calibri"/>
                <a:sym typeface="Calibri"/>
              </a:rPr>
              <a:t>By increasing infiltration, transpiration and evaporation, green infrastructure can reduce runoff and improve the water quality of stormwater. </a:t>
            </a:r>
            <a:endParaRPr sz="2100" dirty="0">
              <a:solidFill>
                <a:schemeClr val="dk1"/>
              </a:solidFill>
              <a:latin typeface="Calibri"/>
              <a:ea typeface="Calibri"/>
              <a:cs typeface="Calibri"/>
              <a:sym typeface="Calibri"/>
            </a:endParaRPr>
          </a:p>
        </p:txBody>
      </p:sp>
      <p:pic>
        <p:nvPicPr>
          <p:cNvPr id="6" name="Google Shape;90;p1" descr="A rain garden bounded by a curb and adjacent to a street. Garden contains grasses and forbs.">
            <a:extLst>
              <a:ext uri="{FF2B5EF4-FFF2-40B4-BE49-F238E27FC236}">
                <a16:creationId xmlns:a16="http://schemas.microsoft.com/office/drawing/2014/main" id="{C7B45ED6-A427-72F9-7A31-43EC3D066737}"/>
              </a:ext>
            </a:extLst>
          </p:cNvPr>
          <p:cNvPicPr preferRelativeResize="0"/>
          <p:nvPr/>
        </p:nvPicPr>
        <p:blipFill rotWithShape="1">
          <a:blip r:embed="rId3">
            <a:alphaModFix/>
          </a:blip>
          <a:srcRect l="17517" t="16616" r="34006"/>
          <a:stretch/>
        </p:blipFill>
        <p:spPr>
          <a:xfrm>
            <a:off x="4038600" y="0"/>
            <a:ext cx="5105400" cy="5143500"/>
          </a:xfrm>
          <a:prstGeom prst="rect">
            <a:avLst/>
          </a:prstGeom>
          <a:noFill/>
          <a:ln>
            <a:noFill/>
          </a:ln>
        </p:spPr>
      </p:pic>
      <p:sp>
        <p:nvSpPr>
          <p:cNvPr id="7" name="Google Shape;94;p1">
            <a:extLst>
              <a:ext uri="{FF2B5EF4-FFF2-40B4-BE49-F238E27FC236}">
                <a16:creationId xmlns:a16="http://schemas.microsoft.com/office/drawing/2014/main" id="{BD4EE612-A5F9-8361-1D7D-E1CE59BBE451}"/>
              </a:ext>
            </a:extLst>
          </p:cNvPr>
          <p:cNvSpPr txBox="1"/>
          <p:nvPr/>
        </p:nvSpPr>
        <p:spPr>
          <a:xfrm>
            <a:off x="533400" y="4546707"/>
            <a:ext cx="4262850" cy="253893"/>
          </a:xfrm>
          <a:prstGeom prst="rect">
            <a:avLst/>
          </a:prstGeom>
          <a:noFill/>
          <a:ln>
            <a:noFill/>
          </a:ln>
        </p:spPr>
        <p:txBody>
          <a:bodyPr spcFirstLastPara="1" wrap="square" lIns="68569" tIns="68569" rIns="68569" bIns="68569" anchor="t" anchorCtr="0">
            <a:spAutoFit/>
          </a:bodyPr>
          <a:lstStyle/>
          <a:p>
            <a:pPr algn="l" rtl="0"/>
            <a:r>
              <a:rPr lang="en-US" sz="750" i="1" dirty="0">
                <a:solidFill>
                  <a:schemeClr val="dk1"/>
                </a:solidFill>
                <a:latin typeface="Calibri"/>
                <a:ea typeface="Calibri"/>
                <a:cs typeface="Calibri"/>
                <a:sym typeface="Calibri"/>
              </a:rPr>
              <a:t>Image source:  </a:t>
            </a:r>
            <a:r>
              <a:rPr lang="en-US" sz="750" i="1" u="sng" dirty="0">
                <a:solidFill>
                  <a:schemeClr val="hlink"/>
                </a:solidFill>
                <a:latin typeface="Calibri"/>
                <a:ea typeface="Calibri"/>
                <a:cs typeface="Calibri"/>
                <a:sym typeface="Calibri"/>
                <a:hlinkClick r:id="rId4"/>
              </a:rPr>
              <a:t>https://www.flickr.com/photos/dcgreeninfrastructure/5036625486</a:t>
            </a:r>
            <a:r>
              <a:rPr lang="en-US" sz="750" i="1" dirty="0">
                <a:solidFill>
                  <a:schemeClr val="dk1"/>
                </a:solidFill>
                <a:latin typeface="Calibri"/>
                <a:ea typeface="Calibri"/>
                <a:cs typeface="Calibri"/>
                <a:sym typeface="Calibri"/>
              </a:rPr>
              <a:t> </a:t>
            </a:r>
            <a:endParaRPr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9C19664B-2556-4D00-1D0E-B5F8213AF9B7}"/>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5"/>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dirty="0">
                <a:solidFill>
                  <a:schemeClr val="dk1"/>
                </a:solidFill>
              </a:rPr>
              <a:t>Components of Green Infrastructure</a:t>
            </a:r>
            <a:endParaRPr dirty="0"/>
          </a:p>
        </p:txBody>
      </p:sp>
      <p:sp>
        <p:nvSpPr>
          <p:cNvPr id="116" name="Google Shape;116;p5"/>
          <p:cNvSpPr txBox="1"/>
          <p:nvPr/>
        </p:nvSpPr>
        <p:spPr>
          <a:xfrm>
            <a:off x="1038533" y="1333856"/>
            <a:ext cx="6281775" cy="3439373"/>
          </a:xfrm>
          <a:prstGeom prst="rect">
            <a:avLst/>
          </a:prstGeom>
          <a:noFill/>
          <a:ln>
            <a:noFill/>
          </a:ln>
        </p:spPr>
        <p:txBody>
          <a:bodyPr spcFirstLastPara="1" wrap="square" lIns="68569" tIns="34275" rIns="68569" bIns="34275" anchor="t" anchorCtr="0">
            <a:spAutoFit/>
          </a:bodyPr>
          <a:lstStyle/>
          <a:p>
            <a:pPr algn="l" rtl="0"/>
            <a:r>
              <a:rPr lang="en-US" sz="2100" dirty="0">
                <a:solidFill>
                  <a:srgbClr val="000000"/>
                </a:solidFill>
                <a:latin typeface="Calibri"/>
                <a:ea typeface="Calibri"/>
                <a:cs typeface="Calibri"/>
                <a:sym typeface="Calibri"/>
              </a:rPr>
              <a:t>Some of the natural features that engineers include in green infrastructure plans are: </a:t>
            </a:r>
            <a:br>
              <a:rPr lang="en-US" sz="2100" dirty="0">
                <a:solidFill>
                  <a:srgbClr val="000000"/>
                </a:solidFill>
                <a:latin typeface="Calibri"/>
                <a:ea typeface="Calibri"/>
                <a:cs typeface="Calibri"/>
                <a:sym typeface="Calibri"/>
              </a:rPr>
            </a:br>
            <a:endParaRPr sz="2100" dirty="0">
              <a:solidFill>
                <a:srgbClr val="000000"/>
              </a:solidFill>
              <a:latin typeface="Calibri"/>
              <a:ea typeface="Calibri"/>
              <a:cs typeface="Calibri"/>
              <a:sym typeface="Calibri"/>
            </a:endParaRPr>
          </a:p>
          <a:p>
            <a:pPr indent="-133350" algn="l" rtl="0">
              <a:buClr>
                <a:srgbClr val="000000"/>
              </a:buClr>
              <a:buSzPts val="2800"/>
              <a:buFont typeface="Calibri"/>
              <a:buChar char="•"/>
            </a:pPr>
            <a:r>
              <a:rPr lang="en-US" sz="2100" dirty="0">
                <a:solidFill>
                  <a:srgbClr val="000000"/>
                </a:solidFill>
                <a:latin typeface="Calibri"/>
                <a:ea typeface="Calibri"/>
                <a:cs typeface="Calibri"/>
                <a:sym typeface="Calibri"/>
              </a:rPr>
              <a:t> </a:t>
            </a:r>
            <a:r>
              <a:rPr lang="en-US" sz="2100" dirty="0">
                <a:solidFill>
                  <a:schemeClr val="accent1"/>
                </a:solidFill>
                <a:latin typeface="Calibri"/>
                <a:ea typeface="Calibri"/>
                <a:cs typeface="Calibri"/>
                <a:sym typeface="Calibri"/>
              </a:rPr>
              <a:t>Plants</a:t>
            </a:r>
            <a:r>
              <a:rPr lang="en-US" sz="2100" dirty="0">
                <a:solidFill>
                  <a:srgbClr val="000000"/>
                </a:solidFill>
                <a:latin typeface="Calibri"/>
                <a:ea typeface="Calibri"/>
                <a:cs typeface="Calibri"/>
                <a:sym typeface="Calibri"/>
              </a:rPr>
              <a:t> to increase transpiration of water.</a:t>
            </a:r>
            <a:br>
              <a:rPr lang="en-US" sz="2100" dirty="0">
                <a:solidFill>
                  <a:srgbClr val="000000"/>
                </a:solidFill>
                <a:latin typeface="Calibri"/>
                <a:ea typeface="Calibri"/>
                <a:cs typeface="Calibri"/>
                <a:sym typeface="Calibri"/>
              </a:rPr>
            </a:br>
            <a:endParaRPr sz="1500" dirty="0">
              <a:solidFill>
                <a:srgbClr val="000000"/>
              </a:solidFill>
              <a:latin typeface="Calibri"/>
              <a:ea typeface="Calibri"/>
              <a:cs typeface="Calibri"/>
              <a:sym typeface="Calibri"/>
            </a:endParaRPr>
          </a:p>
          <a:p>
            <a:pPr indent="-133350" algn="l" rtl="0">
              <a:buClr>
                <a:srgbClr val="000000"/>
              </a:buClr>
              <a:buSzPts val="2800"/>
              <a:buFont typeface="Calibri"/>
              <a:buChar char="•"/>
            </a:pPr>
            <a:r>
              <a:rPr lang="en-US" sz="2100" dirty="0">
                <a:solidFill>
                  <a:srgbClr val="000000"/>
                </a:solidFill>
                <a:latin typeface="Calibri"/>
                <a:ea typeface="Calibri"/>
                <a:cs typeface="Calibri"/>
                <a:sym typeface="Calibri"/>
              </a:rPr>
              <a:t> </a:t>
            </a:r>
            <a:r>
              <a:rPr lang="en-US" sz="2100" dirty="0">
                <a:solidFill>
                  <a:schemeClr val="accent1"/>
                </a:solidFill>
                <a:latin typeface="Calibri"/>
                <a:ea typeface="Calibri"/>
                <a:cs typeface="Calibri"/>
                <a:sym typeface="Calibri"/>
              </a:rPr>
              <a:t>Soils</a:t>
            </a:r>
            <a:r>
              <a:rPr lang="en-US" sz="2100" dirty="0">
                <a:solidFill>
                  <a:srgbClr val="000000"/>
                </a:solidFill>
                <a:latin typeface="Calibri"/>
                <a:ea typeface="Calibri"/>
                <a:cs typeface="Calibri"/>
                <a:sym typeface="Calibri"/>
              </a:rPr>
              <a:t> with a high infiltration rate to improve water percolation through the soil.</a:t>
            </a:r>
            <a:endParaRPr sz="2100" dirty="0">
              <a:latin typeface="Calibri"/>
              <a:ea typeface="Calibri"/>
              <a:cs typeface="Calibri"/>
              <a:sym typeface="Calibri"/>
            </a:endParaRPr>
          </a:p>
          <a:p>
            <a:pPr marL="342900" lvl="1" algn="l" rtl="0"/>
            <a:endParaRPr sz="1500" dirty="0">
              <a:solidFill>
                <a:srgbClr val="000000"/>
              </a:solidFill>
              <a:latin typeface="Calibri"/>
              <a:ea typeface="Calibri"/>
              <a:cs typeface="Calibri"/>
              <a:sym typeface="Calibri"/>
            </a:endParaRPr>
          </a:p>
          <a:p>
            <a:pPr indent="-133350" algn="l" rtl="0">
              <a:buClr>
                <a:srgbClr val="000000"/>
              </a:buClr>
              <a:buSzPts val="2800"/>
              <a:buFont typeface="Calibri"/>
              <a:buChar char="•"/>
            </a:pPr>
            <a:r>
              <a:rPr lang="en-US" sz="2100" dirty="0">
                <a:solidFill>
                  <a:schemeClr val="accent1"/>
                </a:solidFill>
                <a:latin typeface="Calibri"/>
                <a:ea typeface="Calibri"/>
                <a:cs typeface="Calibri"/>
                <a:sym typeface="Calibri"/>
              </a:rPr>
              <a:t> Landscaping </a:t>
            </a:r>
            <a:r>
              <a:rPr lang="en-US" sz="2100" dirty="0">
                <a:solidFill>
                  <a:srgbClr val="000000"/>
                </a:solidFill>
                <a:latin typeface="Calibri"/>
                <a:ea typeface="Calibri"/>
                <a:cs typeface="Calibri"/>
                <a:sym typeface="Calibri"/>
              </a:rPr>
              <a:t>to direct stormwater to specially engineered areas that can store runoff and let it infiltrate, evaporate, or be transpired.</a:t>
            </a:r>
            <a:endParaRPr sz="21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8BD536DD-5FBF-AED7-2CBC-C3113EB2002E}"/>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5" name="Google Shape;125;ge911468f7b_0_0"/>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dirty="0"/>
              <a:t>Examples of Green Infrastructure</a:t>
            </a:r>
            <a:endParaRPr dirty="0">
              <a:solidFill>
                <a:srgbClr val="C00000"/>
              </a:solidFill>
            </a:endParaRPr>
          </a:p>
        </p:txBody>
      </p:sp>
      <p:sp>
        <p:nvSpPr>
          <p:cNvPr id="127" name="Google Shape;127;ge911468f7b_0_0"/>
          <p:cNvSpPr txBox="1"/>
          <p:nvPr/>
        </p:nvSpPr>
        <p:spPr>
          <a:xfrm>
            <a:off x="1892944" y="1563563"/>
            <a:ext cx="6012225" cy="2977708"/>
          </a:xfrm>
          <a:prstGeom prst="rect">
            <a:avLst/>
          </a:prstGeom>
          <a:noFill/>
          <a:ln>
            <a:noFill/>
          </a:ln>
        </p:spPr>
        <p:txBody>
          <a:bodyPr spcFirstLastPara="1" wrap="square" lIns="68569" tIns="34275" rIns="68569" bIns="34275" anchor="t" anchorCtr="0">
            <a:spAutoFit/>
          </a:bodyPr>
          <a:lstStyle/>
          <a:p>
            <a:pPr indent="-133350" algn="l" rtl="0">
              <a:lnSpc>
                <a:spcPct val="150000"/>
              </a:lnSpc>
              <a:buSzPts val="2800"/>
              <a:buFont typeface="Calibri"/>
              <a:buAutoNum type="arabicPeriod"/>
            </a:pPr>
            <a:r>
              <a:rPr lang="en-US" sz="2100" dirty="0">
                <a:latin typeface="Calibri"/>
                <a:ea typeface="Calibri"/>
                <a:cs typeface="Calibri"/>
                <a:sym typeface="Calibri"/>
              </a:rPr>
              <a:t> Rain gardens</a:t>
            </a:r>
            <a:endParaRPr sz="2100" dirty="0">
              <a:latin typeface="Calibri"/>
              <a:ea typeface="Calibri"/>
              <a:cs typeface="Calibri"/>
              <a:sym typeface="Calibri"/>
            </a:endParaRPr>
          </a:p>
          <a:p>
            <a:pPr indent="-133350" algn="l" rtl="0">
              <a:lnSpc>
                <a:spcPct val="150000"/>
              </a:lnSpc>
              <a:buSzPts val="2800"/>
              <a:buFont typeface="Calibri"/>
              <a:buAutoNum type="arabicPeriod"/>
            </a:pPr>
            <a:r>
              <a:rPr lang="en-US" sz="2100" dirty="0">
                <a:latin typeface="Calibri"/>
                <a:ea typeface="Calibri"/>
                <a:cs typeface="Calibri"/>
                <a:sym typeface="Calibri"/>
              </a:rPr>
              <a:t> Green roofs</a:t>
            </a:r>
            <a:endParaRPr sz="2100" dirty="0">
              <a:latin typeface="Calibri"/>
              <a:ea typeface="Calibri"/>
              <a:cs typeface="Calibri"/>
              <a:sym typeface="Calibri"/>
            </a:endParaRPr>
          </a:p>
          <a:p>
            <a:pPr indent="-133350" algn="l" rtl="0">
              <a:lnSpc>
                <a:spcPct val="150000"/>
              </a:lnSpc>
              <a:buSzPts val="2800"/>
              <a:buFont typeface="Calibri"/>
              <a:buAutoNum type="arabicPeriod"/>
            </a:pPr>
            <a:r>
              <a:rPr lang="en-US" sz="2100" dirty="0">
                <a:latin typeface="Calibri"/>
                <a:ea typeface="Calibri"/>
                <a:cs typeface="Calibri"/>
                <a:sym typeface="Calibri"/>
              </a:rPr>
              <a:t> Constructed wetlands</a:t>
            </a:r>
            <a:endParaRPr sz="2100" dirty="0">
              <a:latin typeface="Calibri"/>
              <a:ea typeface="Calibri"/>
              <a:cs typeface="Calibri"/>
              <a:sym typeface="Calibri"/>
            </a:endParaRPr>
          </a:p>
          <a:p>
            <a:pPr indent="-133350" algn="l" rtl="0">
              <a:lnSpc>
                <a:spcPct val="150000"/>
              </a:lnSpc>
              <a:buSzPts val="2800"/>
              <a:buFont typeface="Calibri"/>
              <a:buAutoNum type="arabicPeriod"/>
            </a:pPr>
            <a:r>
              <a:rPr lang="en-US" sz="2100" dirty="0">
                <a:latin typeface="Calibri"/>
                <a:ea typeface="Calibri"/>
                <a:cs typeface="Calibri"/>
                <a:sym typeface="Calibri"/>
              </a:rPr>
              <a:t> Bioswales</a:t>
            </a:r>
            <a:endParaRPr sz="2100" dirty="0">
              <a:latin typeface="Calibri"/>
              <a:ea typeface="Calibri"/>
              <a:cs typeface="Calibri"/>
              <a:sym typeface="Calibri"/>
            </a:endParaRPr>
          </a:p>
          <a:p>
            <a:pPr indent="-133350" algn="l" rtl="0">
              <a:lnSpc>
                <a:spcPct val="150000"/>
              </a:lnSpc>
              <a:buSzPts val="2800"/>
              <a:buFont typeface="Calibri"/>
              <a:buAutoNum type="arabicPeriod"/>
            </a:pPr>
            <a:r>
              <a:rPr lang="en-US" sz="2100" dirty="0">
                <a:latin typeface="Calibri"/>
                <a:ea typeface="Calibri"/>
                <a:cs typeface="Calibri"/>
                <a:sym typeface="Calibri"/>
              </a:rPr>
              <a:t> Permeable pavement</a:t>
            </a:r>
            <a:endParaRPr sz="2100" dirty="0">
              <a:latin typeface="Calibri"/>
              <a:ea typeface="Calibri"/>
              <a:cs typeface="Calibri"/>
              <a:sym typeface="Calibri"/>
            </a:endParaRPr>
          </a:p>
          <a:p>
            <a:pPr indent="-133350" algn="l" rtl="0">
              <a:lnSpc>
                <a:spcPct val="150000"/>
              </a:lnSpc>
              <a:buSzPts val="2800"/>
              <a:buFont typeface="Calibri"/>
              <a:buAutoNum type="arabicPeriod"/>
            </a:pPr>
            <a:r>
              <a:rPr lang="en-US" sz="2100" dirty="0">
                <a:latin typeface="Calibri"/>
                <a:ea typeface="Calibri"/>
                <a:cs typeface="Calibri"/>
                <a:sym typeface="Calibri"/>
              </a:rPr>
              <a:t> Rainwater harvesting</a:t>
            </a:r>
            <a:endParaRPr sz="2100" dirty="0">
              <a:latin typeface="Calibri"/>
              <a:ea typeface="Calibri"/>
              <a:cs typeface="Calibri"/>
              <a:sym typeface="Calibri"/>
            </a:endParaRPr>
          </a:p>
        </p:txBody>
      </p:sp>
      <p:sp>
        <p:nvSpPr>
          <p:cNvPr id="2" name="Footer Placeholder 1">
            <a:extLst>
              <a:ext uri="{FF2B5EF4-FFF2-40B4-BE49-F238E27FC236}">
                <a16:creationId xmlns:a16="http://schemas.microsoft.com/office/drawing/2014/main" id="{3F75C8AB-B510-BE19-8808-FA6029196272}"/>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3" name="Google Shape;125;ge911468f7b_0_0">
            <a:extLst>
              <a:ext uri="{FF2B5EF4-FFF2-40B4-BE49-F238E27FC236}">
                <a16:creationId xmlns:a16="http://schemas.microsoft.com/office/drawing/2014/main" id="{CDBAB5F4-DA9E-B9B9-054D-47498BEDEADF}"/>
              </a:ext>
            </a:extLst>
          </p:cNvPr>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lnSpc>
                <a:spcPct val="90000"/>
              </a:lnSpc>
              <a:buSzPts val="4400"/>
            </a:pPr>
            <a:r>
              <a:rPr lang="en-US" sz="2625"/>
              <a:t>Connection to Hydrologic Cycle #1</a:t>
            </a:r>
            <a:endParaRPr lang="en-US" dirty="0">
              <a:solidFill>
                <a:srgbClr val="C00000"/>
              </a:solidFill>
            </a:endParaRPr>
          </a:p>
        </p:txBody>
      </p:sp>
      <p:sp>
        <p:nvSpPr>
          <p:cNvPr id="134" name="Google Shape;134;ge911468f7b_0_74"/>
          <p:cNvSpPr txBox="1"/>
          <p:nvPr/>
        </p:nvSpPr>
        <p:spPr>
          <a:xfrm>
            <a:off x="0" y="1287376"/>
            <a:ext cx="2667000" cy="3393206"/>
          </a:xfrm>
          <a:prstGeom prst="rect">
            <a:avLst/>
          </a:prstGeom>
          <a:noFill/>
          <a:ln>
            <a:noFill/>
          </a:ln>
        </p:spPr>
        <p:txBody>
          <a:bodyPr spcFirstLastPara="1" wrap="square" lIns="68569" tIns="34275" rIns="68569" bIns="34275" anchor="t" anchorCtr="0">
            <a:spAutoFit/>
          </a:bodyPr>
          <a:lstStyle/>
          <a:p>
            <a:pPr algn="ctr" rtl="0"/>
            <a:br>
              <a:rPr lang="en-US" sz="2625" dirty="0">
                <a:solidFill>
                  <a:schemeClr val="accent1"/>
                </a:solidFill>
                <a:latin typeface="Calibri"/>
                <a:ea typeface="Calibri"/>
                <a:cs typeface="Calibri"/>
                <a:sym typeface="Calibri"/>
              </a:rPr>
            </a:br>
            <a:endParaRPr lang="en-US" sz="2625" dirty="0">
              <a:solidFill>
                <a:schemeClr val="accent1"/>
              </a:solidFill>
              <a:latin typeface="Calibri"/>
              <a:ea typeface="Calibri"/>
              <a:cs typeface="Calibri"/>
              <a:sym typeface="Calibri"/>
            </a:endParaRPr>
          </a:p>
          <a:p>
            <a:pPr marL="33337" algn="ctr" rtl="0">
              <a:lnSpc>
                <a:spcPct val="150000"/>
              </a:lnSpc>
              <a:buClr>
                <a:srgbClr val="C00000"/>
              </a:buClr>
              <a:buSzPts val="2900"/>
            </a:pPr>
            <a:r>
              <a:rPr lang="en-US" sz="2400" b="1" dirty="0">
                <a:solidFill>
                  <a:schemeClr val="accent1"/>
                </a:solidFill>
                <a:latin typeface="Calibri"/>
                <a:ea typeface="Calibri"/>
                <a:cs typeface="Calibri"/>
                <a:sym typeface="Calibri"/>
              </a:rPr>
              <a:t>1. Decrease runoff and enhance transpiration</a:t>
            </a:r>
          </a:p>
          <a:p>
            <a:pPr algn="ctr" rtl="0">
              <a:buClr>
                <a:schemeClr val="dk1"/>
              </a:buClr>
              <a:buSzPts val="1100"/>
            </a:pPr>
            <a:endParaRPr lang="en-US" sz="2400" b="1" dirty="0">
              <a:solidFill>
                <a:schemeClr val="accent1"/>
              </a:solidFill>
              <a:latin typeface="Calibri"/>
              <a:ea typeface="Calibri"/>
              <a:cs typeface="Calibri"/>
              <a:sym typeface="Calibri"/>
            </a:endParaRPr>
          </a:p>
          <a:p>
            <a:pPr marL="342900" algn="l" rtl="0">
              <a:lnSpc>
                <a:spcPct val="150000"/>
              </a:lnSpc>
            </a:pPr>
            <a:endParaRPr lang="en-US" sz="2100" dirty="0">
              <a:solidFill>
                <a:schemeClr val="accent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615EBC54-78B5-664D-51E5-2DB38EA4E1CB}"/>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pic>
        <p:nvPicPr>
          <p:cNvPr id="4" name="Google Shape;90;p1" descr="Illustration of the hydrologic cycle. Precipitation emitted from a cloud (represented as downward arrows) falling onto land and river surfaces. Percolation (represented as downward arrows) seeping into the ground and reaching the groundwater table (represented by a blue line) that is at the same height as the river surface. Runoff (represented as sloping arrow) flowing from the land surface to the river. Transpiration (represented as upward arrows) emerging from trees and pointing to the sky. Evaporation (represented as upward arrows) emerging from the Great Lake surface and extending into the sky.  Refer to Lesson 2-Coastal Features and Processes-Background document for definitions of terms.&#10;&#10;In this instance of the diagram, the terms &quot;transpiration&quot; and &quot;evaporation&quot; are highlighted.&#10;Image source: U.S. Army Corps of Engineers">
            <a:extLst>
              <a:ext uri="{FF2B5EF4-FFF2-40B4-BE49-F238E27FC236}">
                <a16:creationId xmlns:a16="http://schemas.microsoft.com/office/drawing/2014/main" id="{07CE1E2E-FF7E-44DB-F554-DE05AD2EADBD}"/>
              </a:ext>
            </a:extLst>
          </p:cNvPr>
          <p:cNvPicPr preferRelativeResize="0"/>
          <p:nvPr/>
        </p:nvPicPr>
        <p:blipFill rotWithShape="1">
          <a:blip r:embed="rId3">
            <a:alphaModFix/>
          </a:blip>
          <a:srcRect/>
          <a:stretch/>
        </p:blipFill>
        <p:spPr>
          <a:xfrm>
            <a:off x="2704171" y="1143000"/>
            <a:ext cx="5873172" cy="35723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e8af24d5ed_0_0"/>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lgn="l" rtl="0">
              <a:buSzPts val="1800"/>
            </a:pPr>
            <a:r>
              <a:rPr lang="en-US" dirty="0">
                <a:solidFill>
                  <a:schemeClr val="accent1"/>
                </a:solidFill>
              </a:rPr>
              <a:t>1. Rain Gardens</a:t>
            </a:r>
            <a:endParaRPr dirty="0">
              <a:solidFill>
                <a:schemeClr val="accent1"/>
              </a:solidFill>
            </a:endParaRPr>
          </a:p>
        </p:txBody>
      </p:sp>
      <p:sp>
        <p:nvSpPr>
          <p:cNvPr id="142" name="Google Shape;142;ge8af24d5ed_0_0"/>
          <p:cNvSpPr txBox="1"/>
          <p:nvPr/>
        </p:nvSpPr>
        <p:spPr>
          <a:xfrm>
            <a:off x="1548107" y="928561"/>
            <a:ext cx="5820300" cy="1165673"/>
          </a:xfrm>
          <a:prstGeom prst="rect">
            <a:avLst/>
          </a:prstGeom>
          <a:noFill/>
          <a:ln>
            <a:noFill/>
          </a:ln>
        </p:spPr>
        <p:txBody>
          <a:bodyPr spcFirstLastPara="1" wrap="square" lIns="68569" tIns="34275" rIns="68569" bIns="34275" anchor="t" anchorCtr="0">
            <a:spAutoFit/>
          </a:bodyPr>
          <a:lstStyle/>
          <a:p>
            <a:pPr algn="l" rtl="0">
              <a:buClr>
                <a:srgbClr val="000000"/>
              </a:buClr>
              <a:buSzPts val="1900"/>
            </a:pPr>
            <a:r>
              <a:rPr lang="en-US" sz="1400" dirty="0">
                <a:solidFill>
                  <a:schemeClr val="dk1"/>
                </a:solidFill>
                <a:latin typeface="Calibri"/>
                <a:ea typeface="Calibri"/>
                <a:cs typeface="Calibri"/>
                <a:sym typeface="Calibri"/>
              </a:rPr>
              <a:t>Shallow, vegetated basins that:</a:t>
            </a:r>
            <a:endParaRPr sz="1400" dirty="0">
              <a:solidFill>
                <a:schemeClr val="dk1"/>
              </a:solidFill>
              <a:latin typeface="Calibri"/>
              <a:ea typeface="Calibri"/>
              <a:cs typeface="Calibri"/>
              <a:sym typeface="Calibri"/>
            </a:endParaRPr>
          </a:p>
          <a:p>
            <a:pPr marL="342900" indent="-261620" algn="l" rtl="0">
              <a:buClr>
                <a:schemeClr val="dk1"/>
              </a:buClr>
              <a:buSzPts val="1900"/>
              <a:buFont typeface="Calibri"/>
              <a:buChar char="●"/>
            </a:pPr>
            <a:r>
              <a:rPr lang="en-US" sz="1400" dirty="0">
                <a:solidFill>
                  <a:schemeClr val="dk1"/>
                </a:solidFill>
                <a:latin typeface="Calibri"/>
                <a:ea typeface="Calibri"/>
                <a:cs typeface="Calibri"/>
                <a:sym typeface="Calibri"/>
              </a:rPr>
              <a:t>Collect runoff from roofs and roads</a:t>
            </a:r>
            <a:endParaRPr sz="1400" dirty="0">
              <a:solidFill>
                <a:schemeClr val="dk1"/>
              </a:solidFill>
              <a:latin typeface="Calibri"/>
              <a:ea typeface="Calibri"/>
              <a:cs typeface="Calibri"/>
            </a:endParaRPr>
          </a:p>
          <a:p>
            <a:pPr marL="342900" indent="-261620" algn="l" rtl="0">
              <a:buClr>
                <a:schemeClr val="dk1"/>
              </a:buClr>
              <a:buSzPts val="1900"/>
              <a:buFont typeface="Calibri"/>
              <a:buChar char="●"/>
            </a:pPr>
            <a:r>
              <a:rPr lang="en-US" sz="1400" dirty="0">
                <a:solidFill>
                  <a:schemeClr val="dk1"/>
                </a:solidFill>
                <a:latin typeface="Calibri"/>
                <a:ea typeface="Calibri"/>
                <a:cs typeface="Calibri"/>
                <a:sym typeface="Calibri"/>
              </a:rPr>
              <a:t>Infiltrate water through highly permeable soils</a:t>
            </a:r>
            <a:endParaRPr sz="1400" dirty="0">
              <a:solidFill>
                <a:schemeClr val="dk1"/>
              </a:solidFill>
              <a:latin typeface="Calibri"/>
              <a:ea typeface="Calibri"/>
              <a:cs typeface="Calibri"/>
            </a:endParaRPr>
          </a:p>
          <a:p>
            <a:pPr marL="342900" indent="-261620" algn="l" rtl="0">
              <a:buClr>
                <a:schemeClr val="dk1"/>
              </a:buClr>
              <a:buSzPts val="1900"/>
              <a:buFont typeface="Calibri"/>
              <a:buChar char="●"/>
            </a:pPr>
            <a:r>
              <a:rPr lang="en-US" sz="1400" dirty="0">
                <a:solidFill>
                  <a:schemeClr val="dk1"/>
                </a:solidFill>
                <a:latin typeface="Calibri"/>
                <a:ea typeface="Calibri"/>
                <a:cs typeface="Calibri"/>
                <a:sym typeface="Calibri"/>
              </a:rPr>
              <a:t>Transpire water with water-loving plants</a:t>
            </a:r>
            <a:endParaRPr sz="1400" dirty="0">
              <a:solidFill>
                <a:schemeClr val="dk1"/>
              </a:solidFill>
              <a:latin typeface="Calibri"/>
              <a:ea typeface="Calibri"/>
              <a:cs typeface="Calibri"/>
            </a:endParaRPr>
          </a:p>
          <a:p>
            <a:pPr marL="342900" indent="-261620" algn="l" rtl="0">
              <a:buClr>
                <a:schemeClr val="dk1"/>
              </a:buClr>
              <a:buSzPts val="1900"/>
              <a:buFont typeface="Calibri"/>
              <a:buChar char="●"/>
            </a:pPr>
            <a:r>
              <a:rPr lang="en-US" sz="1400" dirty="0">
                <a:solidFill>
                  <a:schemeClr val="dk1"/>
                </a:solidFill>
                <a:latin typeface="Calibri"/>
                <a:ea typeface="Calibri"/>
                <a:cs typeface="Calibri"/>
                <a:sym typeface="Calibri"/>
              </a:rPr>
              <a:t>Filter pollutants from the water</a:t>
            </a:r>
            <a:endParaRPr sz="1400" dirty="0">
              <a:solidFill>
                <a:schemeClr val="dk1"/>
              </a:solidFill>
              <a:latin typeface="Calibri"/>
              <a:ea typeface="Calibri"/>
              <a:cs typeface="Calibri"/>
            </a:endParaRPr>
          </a:p>
        </p:txBody>
      </p:sp>
      <p:pic>
        <p:nvPicPr>
          <p:cNvPr id="140" name="Google Shape;140;ge8af24d5ed_0_0" descr="A rain garden adjacent to a rain-wet driveway, curb and street.&#10;&#10;The rain garden has a variety of plants and standing water in the depression. "/>
          <p:cNvPicPr preferRelativeResize="0">
            <a:picLocks noGrp="1"/>
          </p:cNvPicPr>
          <p:nvPr>
            <p:ph type="body" idx="4294967295"/>
          </p:nvPr>
        </p:nvPicPr>
        <p:blipFill rotWithShape="1">
          <a:blip r:embed="rId3">
            <a:alphaModFix/>
          </a:blip>
          <a:srcRect/>
          <a:stretch/>
        </p:blipFill>
        <p:spPr>
          <a:xfrm>
            <a:off x="3113088" y="2181225"/>
            <a:ext cx="6030912" cy="2282825"/>
          </a:xfrm>
          <a:prstGeom prst="rect">
            <a:avLst/>
          </a:prstGeom>
          <a:noFill/>
          <a:ln>
            <a:noFill/>
          </a:ln>
        </p:spPr>
      </p:pic>
      <p:sp>
        <p:nvSpPr>
          <p:cNvPr id="141" name="Google Shape;141;ge8af24d5ed_0_0"/>
          <p:cNvSpPr txBox="1"/>
          <p:nvPr/>
        </p:nvSpPr>
        <p:spPr>
          <a:xfrm>
            <a:off x="3113088" y="4572108"/>
            <a:ext cx="3637350" cy="173094"/>
          </a:xfrm>
          <a:prstGeom prst="rect">
            <a:avLst/>
          </a:prstGeom>
          <a:noFill/>
          <a:ln>
            <a:noFill/>
          </a:ln>
        </p:spPr>
        <p:txBody>
          <a:bodyPr spcFirstLastPara="1" wrap="square" lIns="68569" tIns="34275" rIns="68569" bIns="34275" anchor="t" anchorCtr="0">
            <a:spAutoFit/>
          </a:bodyPr>
          <a:lstStyle/>
          <a:p>
            <a:pPr algn="l" rtl="0">
              <a:buClr>
                <a:srgbClr val="000000"/>
              </a:buClr>
              <a:buSzPts val="900"/>
            </a:pPr>
            <a:r>
              <a:rPr lang="en-US" sz="675" i="1" dirty="0">
                <a:solidFill>
                  <a:schemeClr val="dk1"/>
                </a:solidFill>
                <a:latin typeface="Calibri"/>
                <a:ea typeface="Calibri"/>
                <a:cs typeface="Calibri"/>
                <a:sym typeface="Calibri"/>
              </a:rPr>
              <a:t>Image Source: University of Minnesota Extension</a:t>
            </a:r>
            <a:endParaRPr sz="675" i="1" dirty="0">
              <a:solidFill>
                <a:srgbClr val="000000"/>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86178B9E-91D9-8794-F859-9E63027B5912}"/>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e9e6e7a7ae_1_0"/>
          <p:cNvSpPr txBox="1">
            <a:spLocks noGrp="1"/>
          </p:cNvSpPr>
          <p:nvPr>
            <p:ph type="title"/>
          </p:nvPr>
        </p:nvSpPr>
        <p:spPr>
          <a:prstGeom prst="rect">
            <a:avLst/>
          </a:prstGeom>
          <a:noFill/>
          <a:ln>
            <a:noFill/>
          </a:ln>
        </p:spPr>
        <p:txBody>
          <a:bodyPr spcFirstLastPara="1" wrap="square" lIns="68569" tIns="34275" rIns="68569" bIns="34275" anchor="ctr" anchorCtr="0">
            <a:normAutofit/>
          </a:bodyPr>
          <a:lstStyle/>
          <a:p>
            <a:pPr>
              <a:buSzPts val="1800"/>
            </a:pPr>
            <a:r>
              <a:rPr lang="en-US" dirty="0">
                <a:solidFill>
                  <a:schemeClr val="accent1"/>
                </a:solidFill>
              </a:rPr>
              <a:t>1. Rain Gardens – How Do They Work?</a:t>
            </a:r>
            <a:endParaRPr dirty="0">
              <a:solidFill>
                <a:schemeClr val="accent1"/>
              </a:solidFill>
            </a:endParaRPr>
          </a:p>
        </p:txBody>
      </p:sp>
      <p:pic>
        <p:nvPicPr>
          <p:cNvPr id="149" name="Google Shape;149;ge9e6e7a7ae_1_0" descr="Illustration of &quot;How does a rain garden work?&quot;&#10;&#10;Gutters and down spouts assist with directing rain water from your roof to your rain garden.&#10;&#10;Native plants are adapted to local conditions and are easy to maintain once established. Plus, they attract birds, butterflies and other pollinators.&#10;&#10;Plants with deep root systems encourage infiltration and help absorb nutrients. &#10;&#10;A berm holds water in the garden during heavy rains. "/>
          <p:cNvPicPr preferRelativeResize="0"/>
          <p:nvPr/>
        </p:nvPicPr>
        <p:blipFill rotWithShape="1">
          <a:blip r:embed="rId3">
            <a:alphaModFix/>
          </a:blip>
          <a:srcRect/>
          <a:stretch/>
        </p:blipFill>
        <p:spPr>
          <a:xfrm>
            <a:off x="1581037" y="1195669"/>
            <a:ext cx="6258806" cy="3273206"/>
          </a:xfrm>
          <a:prstGeom prst="rect">
            <a:avLst/>
          </a:prstGeom>
          <a:noFill/>
          <a:ln>
            <a:noFill/>
          </a:ln>
        </p:spPr>
      </p:pic>
      <p:sp>
        <p:nvSpPr>
          <p:cNvPr id="148" name="Google Shape;148;ge9e6e7a7ae_1_0"/>
          <p:cNvSpPr txBox="1"/>
          <p:nvPr/>
        </p:nvSpPr>
        <p:spPr>
          <a:xfrm>
            <a:off x="1447800" y="4468875"/>
            <a:ext cx="3637350" cy="323135"/>
          </a:xfrm>
          <a:prstGeom prst="rect">
            <a:avLst/>
          </a:prstGeom>
          <a:noFill/>
          <a:ln>
            <a:noFill/>
          </a:ln>
        </p:spPr>
        <p:txBody>
          <a:bodyPr spcFirstLastPara="1" wrap="square" lIns="68569" tIns="34275" rIns="68569" bIns="34275" anchor="t" anchorCtr="0">
            <a:spAutoFit/>
          </a:bodyPr>
          <a:lstStyle/>
          <a:p>
            <a:pPr algn="l" rtl="0">
              <a:buClr>
                <a:srgbClr val="000000"/>
              </a:buClr>
              <a:buSzPts val="1000"/>
            </a:pPr>
            <a:r>
              <a:rPr lang="en-US" sz="750" i="1" dirty="0">
                <a:solidFill>
                  <a:schemeClr val="dk1"/>
                </a:solidFill>
                <a:latin typeface="Calibri"/>
                <a:ea typeface="Calibri"/>
                <a:cs typeface="Calibri"/>
                <a:sym typeface="Calibri"/>
              </a:rPr>
              <a:t>Image Source: Tip of the Mitt Watershed Council</a:t>
            </a:r>
            <a:endParaRPr sz="450" i="1" dirty="0">
              <a:solidFill>
                <a:schemeClr val="dk1"/>
              </a:solidFill>
              <a:latin typeface="Arial"/>
              <a:ea typeface="Arial"/>
              <a:cs typeface="Arial"/>
              <a:sym typeface="Arial"/>
            </a:endParaRPr>
          </a:p>
          <a:p>
            <a:pPr algn="l" rtl="0">
              <a:buClr>
                <a:srgbClr val="000000"/>
              </a:buClr>
              <a:buSzPts val="1200"/>
            </a:pPr>
            <a:endParaRPr sz="900"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EA1120DA-868F-17AF-1EDE-07C190E9BA82}"/>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e9e6e7a7ae_1_8"/>
          <p:cNvSpPr txBox="1">
            <a:spLocks noGrp="1"/>
          </p:cNvSpPr>
          <p:nvPr>
            <p:ph type="title"/>
          </p:nvPr>
        </p:nvSpPr>
        <p:spPr>
          <a:xfrm>
            <a:off x="371475" y="133350"/>
            <a:ext cx="8001000" cy="800100"/>
          </a:xfrm>
          <a:prstGeom prst="rect">
            <a:avLst/>
          </a:prstGeom>
          <a:noFill/>
          <a:ln>
            <a:noFill/>
          </a:ln>
        </p:spPr>
        <p:txBody>
          <a:bodyPr spcFirstLastPara="1" wrap="square" lIns="68569" tIns="34275" rIns="68569" bIns="34275" anchor="ctr" anchorCtr="0">
            <a:normAutofit/>
          </a:bodyPr>
          <a:lstStyle/>
          <a:p>
            <a:pPr algn="l" rtl="0">
              <a:buSzPts val="1800"/>
            </a:pPr>
            <a:r>
              <a:rPr lang="en-US" dirty="0">
                <a:solidFill>
                  <a:schemeClr val="accent1"/>
                </a:solidFill>
              </a:rPr>
              <a:t>2. Green Roofs</a:t>
            </a:r>
            <a:endParaRPr dirty="0">
              <a:solidFill>
                <a:schemeClr val="accent1"/>
              </a:solidFill>
            </a:endParaRPr>
          </a:p>
        </p:txBody>
      </p:sp>
      <p:sp>
        <p:nvSpPr>
          <p:cNvPr id="156" name="Google Shape;156;ge9e6e7a7ae_1_8"/>
          <p:cNvSpPr txBox="1"/>
          <p:nvPr/>
        </p:nvSpPr>
        <p:spPr>
          <a:xfrm>
            <a:off x="1548107" y="719011"/>
            <a:ext cx="5820300" cy="727092"/>
          </a:xfrm>
          <a:prstGeom prst="rect">
            <a:avLst/>
          </a:prstGeom>
          <a:noFill/>
          <a:ln>
            <a:noFill/>
          </a:ln>
        </p:spPr>
        <p:txBody>
          <a:bodyPr spcFirstLastPara="1" wrap="square" lIns="68569" tIns="34275" rIns="68569" bIns="34275" anchor="t" anchorCtr="0">
            <a:spAutoFit/>
          </a:bodyPr>
          <a:lstStyle/>
          <a:p>
            <a:pPr algn="l" rtl="0">
              <a:buClr>
                <a:srgbClr val="000000"/>
              </a:buClr>
              <a:buSzPts val="1900"/>
            </a:pPr>
            <a:r>
              <a:rPr lang="en-US" sz="1425" dirty="0">
                <a:solidFill>
                  <a:schemeClr val="dk1"/>
                </a:solidFill>
                <a:latin typeface="Calibri"/>
                <a:ea typeface="Calibri"/>
                <a:cs typeface="Calibri"/>
                <a:sym typeface="Calibri"/>
              </a:rPr>
              <a:t>Roofs covered with soil and plants to:</a:t>
            </a:r>
            <a:endParaRPr sz="1425" dirty="0">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dirty="0">
                <a:solidFill>
                  <a:schemeClr val="dk1"/>
                </a:solidFill>
                <a:latin typeface="Calibri"/>
                <a:ea typeface="Calibri"/>
                <a:cs typeface="Calibri"/>
                <a:sym typeface="Calibri"/>
              </a:rPr>
              <a:t>Capture rain that falls on the roof</a:t>
            </a:r>
            <a:endParaRPr sz="1425" dirty="0">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dirty="0">
                <a:solidFill>
                  <a:schemeClr val="dk1"/>
                </a:solidFill>
                <a:latin typeface="Calibri"/>
                <a:ea typeface="Calibri"/>
                <a:cs typeface="Calibri"/>
                <a:sym typeface="Calibri"/>
              </a:rPr>
              <a:t>Transpire water with water-loving plants</a:t>
            </a:r>
            <a:endParaRPr sz="1425" dirty="0">
              <a:solidFill>
                <a:schemeClr val="dk1"/>
              </a:solidFill>
              <a:latin typeface="Calibri"/>
              <a:ea typeface="Calibri"/>
              <a:cs typeface="Calibri"/>
              <a:sym typeface="Calibri"/>
            </a:endParaRPr>
          </a:p>
        </p:txBody>
      </p:sp>
      <p:pic>
        <p:nvPicPr>
          <p:cNvPr id="157" name="Google Shape;157;ge9e6e7a7ae_1_8" descr="A green roof on Chicago City Hall. &#10;&#10;This roof is not an entirely flat surface. Rather, toward the center of the roof are structures that appear to be &quot;mini&quot; building supporting functional aspects of the building, such as,  ventilation and air conditioning. &#10;&#10;However, the flat portions of the roof, approximately one third of the area of the total roof, consists of vegetation. The vegetation is primarily along the perimeter of the roof, in four large blocks with unvegetated walkways between the blocks."/>
          <p:cNvPicPr preferRelativeResize="0">
            <a:picLocks noGrp="1"/>
          </p:cNvPicPr>
          <p:nvPr>
            <p:ph type="body" idx="4294967295"/>
          </p:nvPr>
        </p:nvPicPr>
        <p:blipFill rotWithShape="1">
          <a:blip r:embed="rId3">
            <a:alphaModFix/>
          </a:blip>
          <a:srcRect/>
          <a:stretch/>
        </p:blipFill>
        <p:spPr>
          <a:xfrm>
            <a:off x="0" y="1485900"/>
            <a:ext cx="5568950" cy="3094038"/>
          </a:xfrm>
          <a:prstGeom prst="rect">
            <a:avLst/>
          </a:prstGeom>
          <a:noFill/>
          <a:ln>
            <a:noFill/>
          </a:ln>
        </p:spPr>
      </p:pic>
      <p:sp>
        <p:nvSpPr>
          <p:cNvPr id="155" name="Google Shape;155;ge9e6e7a7ae_1_8"/>
          <p:cNvSpPr txBox="1"/>
          <p:nvPr/>
        </p:nvSpPr>
        <p:spPr>
          <a:xfrm>
            <a:off x="1485901" y="4580296"/>
            <a:ext cx="3637350" cy="276969"/>
          </a:xfrm>
          <a:prstGeom prst="rect">
            <a:avLst/>
          </a:prstGeom>
          <a:noFill/>
          <a:ln>
            <a:noFill/>
          </a:ln>
        </p:spPr>
        <p:txBody>
          <a:bodyPr spcFirstLastPara="1" wrap="square" lIns="68569" tIns="34275" rIns="68569" bIns="34275" anchor="t" anchorCtr="0">
            <a:spAutoFit/>
          </a:bodyPr>
          <a:lstStyle/>
          <a:p>
            <a:pPr algn="l" rtl="0">
              <a:buClr>
                <a:schemeClr val="dk1"/>
              </a:buClr>
              <a:buSzPts val="900"/>
            </a:pPr>
            <a:r>
              <a:rPr lang="en-US" sz="675" i="1" dirty="0">
                <a:solidFill>
                  <a:schemeClr val="dk1"/>
                </a:solidFill>
                <a:latin typeface="Calibri"/>
                <a:ea typeface="Calibri"/>
                <a:cs typeface="Calibri"/>
                <a:sym typeface="Calibri"/>
              </a:rPr>
              <a:t>Image Source: DOE/NREL -Photographer: Katrin Scholz-Barth  green roof on Chicago City Hall</a:t>
            </a:r>
            <a:endParaRPr sz="675" i="1" dirty="0">
              <a:solidFill>
                <a:schemeClr val="dk1"/>
              </a:solidFill>
              <a:latin typeface="Calibri"/>
              <a:ea typeface="Calibri"/>
              <a:cs typeface="Calibri"/>
              <a:sym typeface="Calibri"/>
            </a:endParaRPr>
          </a:p>
          <a:p>
            <a:pPr algn="l" rtl="0">
              <a:buClr>
                <a:srgbClr val="000000"/>
              </a:buClr>
              <a:buSzPts val="900"/>
            </a:pPr>
            <a:endParaRPr sz="675"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BE8B792E-3937-450E-EEE2-6967D2B0F66F}"/>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e8af24d5ed_0_7"/>
          <p:cNvSpPr txBox="1">
            <a:spLocks noGrp="1"/>
          </p:cNvSpPr>
          <p:nvPr>
            <p:ph type="title"/>
          </p:nvPr>
        </p:nvSpPr>
        <p:spPr>
          <a:xfrm>
            <a:off x="371475" y="133350"/>
            <a:ext cx="8001000" cy="800100"/>
          </a:xfrm>
          <a:prstGeom prst="rect">
            <a:avLst/>
          </a:prstGeom>
          <a:noFill/>
          <a:ln>
            <a:noFill/>
          </a:ln>
        </p:spPr>
        <p:txBody>
          <a:bodyPr spcFirstLastPara="1" wrap="square" lIns="68569" tIns="34275" rIns="68569" bIns="34275" anchor="ctr" anchorCtr="0">
            <a:normAutofit/>
          </a:bodyPr>
          <a:lstStyle/>
          <a:p>
            <a:pPr algn="l" rtl="0">
              <a:buClr>
                <a:schemeClr val="dk1"/>
              </a:buClr>
              <a:buSzPts val="4400"/>
            </a:pPr>
            <a:r>
              <a:rPr lang="en-US" dirty="0">
                <a:solidFill>
                  <a:schemeClr val="accent1"/>
                </a:solidFill>
              </a:rPr>
              <a:t>3. Constructed Wetlands</a:t>
            </a:r>
            <a:endParaRPr dirty="0">
              <a:solidFill>
                <a:schemeClr val="accent1"/>
              </a:solidFill>
            </a:endParaRPr>
          </a:p>
        </p:txBody>
      </p:sp>
      <p:sp>
        <p:nvSpPr>
          <p:cNvPr id="164" name="Google Shape;164;ge8af24d5ed_0_7"/>
          <p:cNvSpPr txBox="1"/>
          <p:nvPr/>
        </p:nvSpPr>
        <p:spPr>
          <a:xfrm>
            <a:off x="1548107" y="719011"/>
            <a:ext cx="5820300" cy="1165673"/>
          </a:xfrm>
          <a:prstGeom prst="rect">
            <a:avLst/>
          </a:prstGeom>
          <a:noFill/>
          <a:ln>
            <a:noFill/>
          </a:ln>
        </p:spPr>
        <p:txBody>
          <a:bodyPr spcFirstLastPara="1" wrap="square" lIns="68569" tIns="34275" rIns="68569" bIns="34275" anchor="t" anchorCtr="0">
            <a:spAutoFit/>
          </a:bodyPr>
          <a:lstStyle/>
          <a:p>
            <a:pPr algn="l" rtl="0">
              <a:buClr>
                <a:srgbClr val="000000"/>
              </a:buClr>
              <a:buSzPts val="1900"/>
            </a:pPr>
            <a:r>
              <a:rPr lang="en-US" sz="1425">
                <a:solidFill>
                  <a:schemeClr val="dk1"/>
                </a:solidFill>
                <a:latin typeface="Calibri"/>
                <a:ea typeface="Calibri"/>
                <a:cs typeface="Calibri"/>
                <a:sym typeface="Calibri"/>
              </a:rPr>
              <a:t>Basins that hold water and support wetland plants to:</a:t>
            </a:r>
            <a:endParaRPr sz="1425">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a:solidFill>
                  <a:schemeClr val="dk1"/>
                </a:solidFill>
                <a:latin typeface="Calibri"/>
                <a:ea typeface="Calibri"/>
                <a:cs typeface="Calibri"/>
                <a:sym typeface="Calibri"/>
              </a:rPr>
              <a:t>Collect runoff from surrounding areas</a:t>
            </a:r>
            <a:endParaRPr sz="1425">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a:solidFill>
                  <a:schemeClr val="dk1"/>
                </a:solidFill>
                <a:latin typeface="Calibri"/>
                <a:ea typeface="Calibri"/>
                <a:cs typeface="Calibri"/>
                <a:sym typeface="Calibri"/>
              </a:rPr>
              <a:t>Transpire water with water-loving plants</a:t>
            </a:r>
            <a:endParaRPr sz="1425">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a:solidFill>
                  <a:schemeClr val="dk1"/>
                </a:solidFill>
                <a:latin typeface="Calibri"/>
                <a:ea typeface="Calibri"/>
                <a:cs typeface="Calibri"/>
                <a:sym typeface="Calibri"/>
              </a:rPr>
              <a:t>Evaporate water as it sits in the wetland</a:t>
            </a:r>
            <a:endParaRPr sz="1425">
              <a:solidFill>
                <a:schemeClr val="dk1"/>
              </a:solidFill>
              <a:latin typeface="Calibri"/>
              <a:ea typeface="Calibri"/>
              <a:cs typeface="Calibri"/>
              <a:sym typeface="Calibri"/>
            </a:endParaRPr>
          </a:p>
          <a:p>
            <a:pPr marL="342900" indent="-261938" algn="l" rtl="0">
              <a:buClr>
                <a:schemeClr val="dk1"/>
              </a:buClr>
              <a:buSzPts val="1900"/>
              <a:buFont typeface="Calibri"/>
              <a:buChar char="●"/>
            </a:pPr>
            <a:r>
              <a:rPr lang="en-US" sz="1425">
                <a:solidFill>
                  <a:schemeClr val="dk1"/>
                </a:solidFill>
                <a:latin typeface="Calibri"/>
                <a:ea typeface="Calibri"/>
                <a:cs typeface="Calibri"/>
                <a:sym typeface="Calibri"/>
              </a:rPr>
              <a:t>Filter pollutants from the water</a:t>
            </a:r>
            <a:endParaRPr sz="1200">
              <a:solidFill>
                <a:schemeClr val="dk1"/>
              </a:solidFill>
              <a:latin typeface="Calibri"/>
              <a:ea typeface="Calibri"/>
              <a:cs typeface="Calibri"/>
              <a:sym typeface="Calibri"/>
            </a:endParaRPr>
          </a:p>
        </p:txBody>
      </p:sp>
      <p:pic>
        <p:nvPicPr>
          <p:cNvPr id="165" name="Google Shape;165;ge8af24d5ed_0_7" descr="A constructed wetland adjacent to a farm field.  The wetland has standing water above the soil surface, emergent plants, and floating vegetation."/>
          <p:cNvPicPr preferRelativeResize="0">
            <a:picLocks noGrp="1"/>
          </p:cNvPicPr>
          <p:nvPr>
            <p:ph type="body" idx="4294967295"/>
          </p:nvPr>
        </p:nvPicPr>
        <p:blipFill rotWithShape="1">
          <a:blip r:embed="rId3">
            <a:alphaModFix/>
          </a:blip>
          <a:srcRect/>
          <a:stretch/>
        </p:blipFill>
        <p:spPr>
          <a:xfrm>
            <a:off x="0" y="1971675"/>
            <a:ext cx="4927600" cy="2674938"/>
          </a:xfrm>
          <a:prstGeom prst="rect">
            <a:avLst/>
          </a:prstGeom>
          <a:noFill/>
          <a:ln>
            <a:noFill/>
          </a:ln>
        </p:spPr>
      </p:pic>
      <p:sp>
        <p:nvSpPr>
          <p:cNvPr id="163" name="Google Shape;163;ge8af24d5ed_0_7"/>
          <p:cNvSpPr txBox="1"/>
          <p:nvPr/>
        </p:nvSpPr>
        <p:spPr>
          <a:xfrm>
            <a:off x="228600" y="4673578"/>
            <a:ext cx="5820300" cy="173094"/>
          </a:xfrm>
          <a:prstGeom prst="rect">
            <a:avLst/>
          </a:prstGeom>
          <a:noFill/>
          <a:ln>
            <a:noFill/>
          </a:ln>
        </p:spPr>
        <p:txBody>
          <a:bodyPr spcFirstLastPara="1" wrap="square" lIns="68569" tIns="34275" rIns="68569" bIns="34275" anchor="t" anchorCtr="0">
            <a:spAutoFit/>
          </a:bodyPr>
          <a:lstStyle/>
          <a:p>
            <a:pPr algn="l" rtl="0">
              <a:buClr>
                <a:srgbClr val="000000"/>
              </a:buClr>
              <a:buSzPts val="900"/>
            </a:pPr>
            <a:r>
              <a:rPr lang="en-US" sz="675" i="1" dirty="0">
                <a:solidFill>
                  <a:schemeClr val="dk1"/>
                </a:solidFill>
                <a:latin typeface="Calibri"/>
                <a:ea typeface="Calibri"/>
                <a:cs typeface="Calibri"/>
                <a:sym typeface="Calibri"/>
              </a:rPr>
              <a:t>Image Source: Wisconsin Wetlands Association – constructed wetland that helps clean runoff from a farm field</a:t>
            </a:r>
            <a:endParaRPr sz="675" i="1" dirty="0">
              <a:solidFill>
                <a:schemeClr val="dk1"/>
              </a:solidFill>
              <a:latin typeface="Calibri"/>
              <a:ea typeface="Calibri"/>
              <a:cs typeface="Calibri"/>
              <a:sym typeface="Calibri"/>
            </a:endParaRPr>
          </a:p>
        </p:txBody>
      </p:sp>
      <p:sp>
        <p:nvSpPr>
          <p:cNvPr id="2" name="Footer Placeholder 1">
            <a:extLst>
              <a:ext uri="{FF2B5EF4-FFF2-40B4-BE49-F238E27FC236}">
                <a16:creationId xmlns:a16="http://schemas.microsoft.com/office/drawing/2014/main" id="{6FE1EF60-6CD3-5521-7B50-906ACE66A282}"/>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Introduction to Green Infrastructure</a:t>
            </a:r>
            <a:endParaRPr lang="en-US" kern="1200" dirty="0">
              <a:solidFill>
                <a:srgbClr val="FFFFFF"/>
              </a:solidFill>
            </a:endParaRP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253</TotalTime>
  <Words>1434</Words>
  <Application>Microsoft Office PowerPoint</Application>
  <PresentationFormat>On-screen Show (16:9)</PresentationFormat>
  <Paragraphs>134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Noto Sans Symbols</vt:lpstr>
      <vt:lpstr>lesson-2-template</vt:lpstr>
      <vt:lpstr>Green Infrastructure</vt:lpstr>
      <vt:lpstr>What Is  Green Infrastructure?</vt:lpstr>
      <vt:lpstr>Components of Green Infrastructure</vt:lpstr>
      <vt:lpstr>Examples of Green Infrastructure</vt:lpstr>
      <vt:lpstr>Connection to Hydrologic Cycle #1</vt:lpstr>
      <vt:lpstr>1. Rain Gardens</vt:lpstr>
      <vt:lpstr>1. Rain Gardens – How Do They Work?</vt:lpstr>
      <vt:lpstr>2. Green Roofs</vt:lpstr>
      <vt:lpstr>3. Constructed Wetlands</vt:lpstr>
      <vt:lpstr>4. Bioswales</vt:lpstr>
      <vt:lpstr>Connection to Hydrologic Cycle #2</vt:lpstr>
      <vt:lpstr>5. Permeable Pavement </vt:lpstr>
      <vt:lpstr>Connection to Hydrologic Cycle #3</vt:lpstr>
      <vt:lpstr>6. Rainwater Harvesting</vt:lpstr>
      <vt:lpstr>Connection to Hydrologic Cycle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Introduction to Green Infrastructure – Slideshow</dc:title>
  <dc:creator>Ginny Carlton;WI Sea Grant</dc:creator>
  <cp:lastModifiedBy>Ginny Carlton</cp:lastModifiedBy>
  <cp:revision>110</cp:revision>
  <dcterms:created xsi:type="dcterms:W3CDTF">2024-07-07T17:07:30Z</dcterms:created>
  <dcterms:modified xsi:type="dcterms:W3CDTF">2026-02-13T16:49:48Z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2021-08-09T00:00:00Z</vt:filetime>
  </property>
  <property fmtid="{D5CDD505-2E9C-101B-9397-08002B2CF9AE}" pid="3" name="Creator">
    <vt:lpwstr>Acrobat PDFMaker 21 for PowerPoint</vt:lpwstr>
  </property>
  <property fmtid="{D5CDD505-2E9C-101B-9397-08002B2CF9AE}" pid="4" name="LastSaved">
    <vt:filetime>2024-07-07T00:00:00Z</vt:filetime>
  </property>
  <property fmtid="{D5CDD505-2E9C-101B-9397-08002B2CF9AE}" pid="5" name="Producer">
    <vt:lpwstr>Adobe PDF Library 21.5.92</vt:lpwstr>
  </property>
</Properties>
</file>