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bookmarkIdSeed="3">
  <p:sldMasterIdLst>
    <p:sldMasterId id="2147483667" r:id="rId1"/>
  </p:sldMasterIdLst>
  <p:notesMasterIdLst>
    <p:notesMasterId r:id="rId4"/>
  </p:notesMasterIdLst>
  <p:sldIdLst>
    <p:sldId id="256" r:id="rId2"/>
    <p:sldId id="293" r:id="rId3"/>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B3021E-E267-383D-AECF-B915DE4217B8}" name="Elizabeth White" initials="EW" userId="DcaNPlbhXZ+wpAOjMvZjmzVvMoNYqq0UMSeBWqmvqgc="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CF2847-8EE5-415A-9B4B-EADC2015B79C}" v="2" dt="2026-01-22T22:27:47.95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70085" autoAdjust="0"/>
  </p:normalViewPr>
  <p:slideViewPr>
    <p:cSldViewPr>
      <p:cViewPr varScale="1">
        <p:scale>
          <a:sx n="58" d="100"/>
          <a:sy n="58" d="100"/>
        </p:scale>
        <p:origin x="224" y="2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White" userId="DcaNPlbhXZ+wpAOjMvZjmzVvMoNYqq0UMSeBWqmvqgc=" providerId="None" clId="Web-{95CF2847-8EE5-415A-9B4B-EADC2015B79C}"/>
    <pc:docChg chg="mod modSld">
      <pc:chgData name="Elizabeth White" userId="DcaNPlbhXZ+wpAOjMvZjmzVvMoNYqq0UMSeBWqmvqgc=" providerId="None" clId="Web-{95CF2847-8EE5-415A-9B4B-EADC2015B79C}" dt="2026-01-22T22:27:47.955" v="8"/>
      <pc:docMkLst>
        <pc:docMk/>
      </pc:docMkLst>
      <pc:sldChg chg="modNotes">
        <pc:chgData name="Elizabeth White" userId="DcaNPlbhXZ+wpAOjMvZjmzVvMoNYqq0UMSeBWqmvqgc=" providerId="None" clId="Web-{95CF2847-8EE5-415A-9B4B-EADC2015B79C}" dt="2026-01-22T22:27:35.315" v="7"/>
        <pc:sldMkLst>
          <pc:docMk/>
          <pc:sldMk cId="0"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8295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a:t>Image Source: </a:t>
            </a:r>
            <a:r>
              <a:rPr lang="en-US" dirty="0">
                <a:solidFill>
                  <a:srgbClr val="444444"/>
                </a:solidFill>
                <a:hlinkClick r:id="rId3">
                  <a:extLst>
                    <a:ext uri="{A12FA001-AC4F-418D-AE19-62706E023703}">
                      <ahyp:hlinkClr xmlns:ahyp="http://schemas.microsoft.com/office/drawing/2018/hyperlinkcolor" val="tx"/>
                    </a:ext>
                  </a:extLst>
                </a:hlinkClick>
              </a:rPr>
              <a:t>https://www.flickr.com/photos/producerjb/43643260870</a:t>
            </a:r>
            <a:r>
              <a:rPr lang="en-US"/>
              <a:t> Racine Breakwater Lighthouse</a:t>
            </a:r>
            <a:endParaRPr lang="en-US">
              <a:solidFill>
                <a:srgbClr val="444444"/>
              </a:solidFill>
            </a:endParaRPr>
          </a:p>
          <a:p>
            <a:r>
              <a:rPr lang="en-US"/>
              <a:t>JB the Explorer  took this photo of the Racine Breakwater Lighthouse in July of 2017 while at the Racine Harbor.</a:t>
            </a:r>
            <a:endParaRPr lang="en-US" dirty="0">
              <a:solidFill>
                <a:srgbClr val="444444"/>
              </a:solidFill>
            </a:endParaRPr>
          </a:p>
          <a:p>
            <a:r>
              <a:rPr lang="en-US"/>
              <a:t>This lighthouse was first lit in November of 1901.</a:t>
            </a:r>
            <a:endParaRPr lang="en-US" dirty="0">
              <a:solidFill>
                <a:srgbClr val="444444"/>
              </a:solidFill>
            </a:endParaRPr>
          </a:p>
          <a:p>
            <a:r>
              <a:rPr lang="en-US"/>
              <a:t>In the distance, you can see the Wind Point Lighthouse.</a:t>
            </a:r>
            <a:endParaRPr lang="en-US" dirty="0">
              <a:solidFill>
                <a:srgbClr val="444444"/>
              </a:solidFill>
            </a:endParaRPr>
          </a:p>
          <a:p>
            <a:endParaRPr lang="en-US" dirty="0">
              <a:solidFill>
                <a:srgbClr val="444444"/>
              </a:solidFill>
            </a:endParaRPr>
          </a:p>
          <a:p>
            <a:r>
              <a:rPr lang="en-US"/>
              <a:t>Image used with written permission by JB the Explorer as provided via JB's Native Garden@PlantNativeWI</a:t>
            </a:r>
            <a:endParaRPr lang="en-US" dirty="0">
              <a:solidFill>
                <a:srgbClr val="444444"/>
              </a:solidFill>
            </a:endParaRPr>
          </a:p>
          <a:p>
            <a:r>
              <a:rPr lang="en-US"/>
              <a:t>Previously on Twitter and now on X </a:t>
            </a:r>
            <a:r>
              <a:rPr lang="en-US" dirty="0">
                <a:solidFill>
                  <a:srgbClr val="444444"/>
                </a:solidFill>
                <a:hlinkClick r:id="rId4"/>
              </a:rPr>
              <a:t>@ExplorerJB</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r>
              <a:rPr lang="en-US" dirty="0"/>
              <a:t>A very important component of the water cycle for managing runoff is transpiration. Transpiration is the process through which plant roots absorb water and then release the water in the form of vapor through the leaves. Transpiration is an important factor in the water cycle as it is one of the major sources of water into the atmosphere.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 When we don’t have plants on the landscape, or if the number of plants is significantly reduced, then the transpiration rate is reduced. A reduced transpiration rate means the runoff rate is likely to increase.  If the amount of runoff is high, then the risk of flooding may also increase.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Image source: U.S. Army Corps of Engineers</a:t>
            </a:r>
            <a:endParaRPr dirty="0"/>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4300430"/>
            <a:ext cx="9144000" cy="84307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638917" y="2490201"/>
            <a:ext cx="6250685" cy="526408"/>
          </a:xfrm>
        </p:spPr>
        <p:txBody>
          <a:bodyPr anchor="t">
            <a:noAutofit/>
          </a:bodyPr>
          <a:lstStyle>
            <a:lvl1pPr marL="0" indent="0">
              <a:buNone/>
              <a:defRPr sz="1725">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638916" y="679267"/>
            <a:ext cx="6250685" cy="1579928"/>
          </a:xfrm>
        </p:spPr>
        <p:txBody>
          <a:bodyPr rIns="91440">
            <a:normAutofit/>
          </a:bodyPr>
          <a:lstStyle>
            <a:lvl1pPr>
              <a:defRPr sz="315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638917" y="4465435"/>
            <a:ext cx="7733559" cy="526407"/>
          </a:xfrm>
        </p:spPr>
        <p:txBody>
          <a:bodyPr anchor="b">
            <a:noAutofit/>
          </a:bodyPr>
          <a:lstStyle>
            <a:lvl1pPr marL="0" indent="0">
              <a:buNone/>
              <a:defRPr>
                <a:solidFill>
                  <a:schemeClr val="bg1"/>
                </a:solidFill>
              </a:defRPr>
            </a:lvl1pPr>
          </a:lstStyle>
          <a:p>
            <a:pPr lvl="0">
              <a:lnSpc>
                <a:spcPct val="120000"/>
              </a:lnSpc>
              <a:spcBef>
                <a:spcPts val="0"/>
              </a:spcBef>
              <a:spcAft>
                <a:spcPts val="375"/>
              </a:spcAft>
            </a:pPr>
            <a:r>
              <a:rPr lang="en-US" sz="6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8232787" y="3846104"/>
            <a:ext cx="849881" cy="371823"/>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4300430"/>
            <a:ext cx="9144000" cy="84307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FC38FC05-A3F6-6989-71BB-E73D67BFE716}"/>
              </a:ext>
              <a:ext uri="{C183D7F6-B498-43B3-948B-1728B52AA6E4}">
                <adec:decorative xmlns:adec="http://schemas.microsoft.com/office/drawing/2017/decorative" val="1"/>
              </a:ext>
            </a:extLst>
          </p:cNvPr>
          <p:cNvSpPr/>
          <p:nvPr userDrawn="1"/>
        </p:nvSpPr>
        <p:spPr>
          <a:xfrm>
            <a:off x="0" y="4300430"/>
            <a:ext cx="9144000" cy="84307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13042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25FD2-E38D-8AC1-68AF-CA4691DC9242}"/>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AC06CB12-DB47-4C1D-8738-43FD203B2966}"/>
              </a:ext>
            </a:extLst>
          </p:cNvPr>
          <p:cNvSpPr>
            <a:spLocks noGrp="1"/>
          </p:cNvSpPr>
          <p:nvPr>
            <p:ph type="ftr" sz="quarter" idx="10"/>
          </p:nvPr>
        </p:nvSpPr>
        <p:spPr/>
        <p:txBody>
          <a:bodyPr/>
          <a:lstStyle/>
          <a:p>
            <a:pPr defTabSz="342900" rtl="0"/>
            <a:r>
              <a:rPr lang="en-US" kern="1200">
                <a:solidFill>
                  <a:srgbClr val="FFFFFF"/>
                </a:solidFill>
              </a:rPr>
              <a:t>Introduction to Green Infrastructure - The Hydrologic Cycle</a:t>
            </a:r>
            <a:endParaRPr lang="en-US" kern="1200" dirty="0">
              <a:solidFill>
                <a:srgbClr val="FFFFFF"/>
              </a:solidFill>
            </a:endParaRPr>
          </a:p>
        </p:txBody>
      </p:sp>
    </p:spTree>
    <p:extLst>
      <p:ext uri="{BB962C8B-B14F-4D97-AF65-F5344CB8AC3E}">
        <p14:creationId xmlns:p14="http://schemas.microsoft.com/office/powerpoint/2010/main" val="6726042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1475" y="342900"/>
            <a:ext cx="8001000" cy="8001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114425" y="1371600"/>
            <a:ext cx="7258050" cy="3343276"/>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4865722"/>
            <a:ext cx="9144000" cy="290849"/>
          </a:xfrm>
          <a:prstGeom prst="rect">
            <a:avLst/>
          </a:prstGeom>
          <a:solidFill>
            <a:srgbClr val="555556"/>
          </a:solidFill>
          <a:ln>
            <a:noFill/>
          </a:ln>
        </p:spPr>
        <p:txBody>
          <a:bodyPr vert="horz" wrap="square" lIns="91440" tIns="64008" rIns="91440" bIns="64008" rtlCol="0" anchor="ctr">
            <a:spAutoFit/>
          </a:bodyPr>
          <a:lstStyle>
            <a:lvl1pPr algn="l">
              <a:defRPr sz="1050" b="0" i="0">
                <a:solidFill>
                  <a:schemeClr val="bg1"/>
                </a:solidFill>
                <a:latin typeface="+mn-lt"/>
                <a:ea typeface="Red Hat Text" panose="02010303040201060303" pitchFamily="2" charset="0"/>
                <a:cs typeface="Red Hat Text" panose="02010303040201060303" pitchFamily="2" charset="0"/>
              </a:defRPr>
            </a:lvl1pPr>
          </a:lstStyle>
          <a:p>
            <a:pPr defTabSz="342900" rtl="0"/>
            <a:r>
              <a:rPr lang="en-US" kern="1200">
                <a:solidFill>
                  <a:srgbClr val="FFFFFF"/>
                </a:solidFill>
              </a:rPr>
              <a:t>Introduction to Green Infrastructure - The Hydrologic Cycle</a:t>
            </a:r>
            <a:endParaRPr lang="en-US" kern="1200" dirty="0">
              <a:solidFill>
                <a:srgbClr val="FFFFFF"/>
              </a:solidFill>
            </a:endParaRPr>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
          <a:srcRect/>
          <a:stretch/>
        </p:blipFill>
        <p:spPr>
          <a:xfrm>
            <a:off x="8091406" y="0"/>
            <a:ext cx="866775" cy="866775"/>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
          <a:srcRect/>
          <a:stretch/>
        </p:blipFill>
        <p:spPr>
          <a:xfrm>
            <a:off x="8091406" y="0"/>
            <a:ext cx="866775" cy="866775"/>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059C4759-7CB6-C953-4BA6-74A39F29B901}"/>
              </a:ext>
            </a:extLst>
          </p:cNvPr>
          <p:cNvPicPr>
            <a:picLocks noChangeAspect="1"/>
          </p:cNvPicPr>
          <p:nvPr userDrawn="1"/>
        </p:nvPicPr>
        <p:blipFill>
          <a:blip r:embed="rId4"/>
          <a:srcRect/>
          <a:stretch/>
        </p:blipFill>
        <p:spPr>
          <a:xfrm>
            <a:off x="8091406" y="0"/>
            <a:ext cx="866775" cy="866775"/>
          </a:xfrm>
          <a:prstGeom prst="rect">
            <a:avLst/>
          </a:prstGeom>
        </p:spPr>
      </p:pic>
    </p:spTree>
    <p:extLst>
      <p:ext uri="{BB962C8B-B14F-4D97-AF65-F5344CB8AC3E}">
        <p14:creationId xmlns:p14="http://schemas.microsoft.com/office/powerpoint/2010/main" val="3706762106"/>
      </p:ext>
    </p:extLst>
  </p:cSld>
  <p:clrMap bg1="lt1" tx1="dk1" bg2="lt2" tx2="dk2" accent1="accent1" accent2="accent2" accent3="accent3" accent4="accent4" accent5="accent5" accent6="accent6" hlink="hlink" folHlink="folHlink"/>
  <p:sldLayoutIdLst>
    <p:sldLayoutId id="2147483668" r:id="rId1"/>
    <p:sldLayoutId id="2147483669" r:id="rId2"/>
  </p:sldLayoutIdLst>
  <p:hf sldNum="0" hdr="0" dt="0"/>
  <p:txStyles>
    <p:titleStyle>
      <a:lvl1pPr algn="l" defTabSz="685800" rtl="0" eaLnBrk="1" latinLnBrk="0" hangingPunct="1">
        <a:lnSpc>
          <a:spcPct val="90000"/>
        </a:lnSpc>
        <a:spcBef>
          <a:spcPct val="0"/>
        </a:spcBef>
        <a:buNone/>
        <a:defRPr sz="24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32160" indent="-132160" algn="l" defTabSz="685800" rtl="0" eaLnBrk="1" latinLnBrk="0" hangingPunct="1">
        <a:lnSpc>
          <a:spcPct val="90000"/>
        </a:lnSpc>
        <a:spcBef>
          <a:spcPts val="750"/>
        </a:spcBef>
        <a:buClr>
          <a:schemeClr val="accent1"/>
        </a:buClr>
        <a:buSzPct val="90000"/>
        <a:buFont typeface="Arial" panose="020B0604020202020204" pitchFamily="34" charset="0"/>
        <a:buChar char="•"/>
        <a:tabLst/>
        <a:defRPr sz="1950" b="0" i="0" kern="1200">
          <a:solidFill>
            <a:schemeClr val="tx1"/>
          </a:solidFill>
          <a:latin typeface="+mn-lt"/>
          <a:ea typeface="Red Hat Text" panose="02010303040201060303" pitchFamily="2" charset="0"/>
          <a:cs typeface="Red Hat Text" panose="02010303040201060303" pitchFamily="2" charset="0"/>
        </a:defRPr>
      </a:lvl1pPr>
      <a:lvl2pPr marL="476250" indent="-133350" algn="l" defTabSz="685800" rtl="0" eaLnBrk="1" latinLnBrk="0" hangingPunct="1">
        <a:lnSpc>
          <a:spcPct val="90000"/>
        </a:lnSpc>
        <a:spcBef>
          <a:spcPts val="375"/>
        </a:spcBef>
        <a:buFont typeface="Arial" panose="020B0604020202020204" pitchFamily="34" charset="0"/>
        <a:buChar char="•"/>
        <a:tabLst/>
        <a:defRPr sz="1575" b="0" i="0" kern="1200">
          <a:solidFill>
            <a:schemeClr val="tx1"/>
          </a:solidFill>
          <a:latin typeface="+mn-lt"/>
          <a:ea typeface="Red Hat Text" panose="02010303040201060303" pitchFamily="2" charset="0"/>
          <a:cs typeface="Red Hat Text" panose="02010303040201060303" pitchFamily="2" charset="0"/>
        </a:defRPr>
      </a:lvl2pPr>
      <a:lvl3pPr marL="819150" indent="-133350" algn="l" defTabSz="685800" rtl="0" eaLnBrk="1" latinLnBrk="0" hangingPunct="1">
        <a:lnSpc>
          <a:spcPct val="90000"/>
        </a:lnSpc>
        <a:spcBef>
          <a:spcPts val="375"/>
        </a:spcBef>
        <a:buFont typeface="Arial" panose="020B0604020202020204" pitchFamily="34" charset="0"/>
        <a:buChar char="•"/>
        <a:tabLst/>
        <a:defRPr sz="1500" b="0" i="0" kern="1200">
          <a:solidFill>
            <a:schemeClr val="tx1"/>
          </a:solidFill>
          <a:latin typeface="+mn-lt"/>
          <a:ea typeface="Red Hat Text" panose="02010303040201060303" pitchFamily="2" charset="0"/>
          <a:cs typeface="Red Hat Text" panose="02010303040201060303" pitchFamily="2" charset="0"/>
        </a:defRPr>
      </a:lvl3pPr>
      <a:lvl4pPr marL="1157288" indent="-128588" algn="l" defTabSz="685800" rtl="0" eaLnBrk="1" latinLnBrk="0" hangingPunct="1">
        <a:lnSpc>
          <a:spcPct val="90000"/>
        </a:lnSpc>
        <a:spcBef>
          <a:spcPts val="375"/>
        </a:spcBef>
        <a:buFont typeface="Arial" panose="020B0604020202020204" pitchFamily="34" charset="0"/>
        <a:buChar char="•"/>
        <a:tabLst/>
        <a:defRPr sz="1350" b="0" i="0" kern="1200">
          <a:solidFill>
            <a:schemeClr val="tx1"/>
          </a:solidFill>
          <a:latin typeface="+mn-lt"/>
          <a:ea typeface="Red Hat Text" panose="02010303040201060303" pitchFamily="2" charset="0"/>
          <a:cs typeface="Red Hat Text" panose="02010303040201060303" pitchFamily="2" charset="0"/>
        </a:defRPr>
      </a:lvl4pPr>
      <a:lvl5pPr marL="1501379" indent="-129779" algn="l" defTabSz="685800" rtl="0" eaLnBrk="1" latinLnBrk="0" hangingPunct="1">
        <a:lnSpc>
          <a:spcPct val="90000"/>
        </a:lnSpc>
        <a:spcBef>
          <a:spcPts val="375"/>
        </a:spcBef>
        <a:buFont typeface="Arial" panose="020B0604020202020204" pitchFamily="34" charset="0"/>
        <a:buChar char="•"/>
        <a:tabLst/>
        <a:defRPr sz="1350" b="0" i="0" kern="1200">
          <a:solidFill>
            <a:schemeClr val="tx1"/>
          </a:solidFill>
          <a:latin typeface="+mn-lt"/>
          <a:ea typeface="Red Hat Text" panose="02010303040201060303" pitchFamily="2" charset="0"/>
          <a:cs typeface="Red Hat Text" panose="02010303040201060303" pitchFamily="2"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3" orient="horz" pos="72">
          <p15:clr>
            <a:srgbClr val="F26B43"/>
          </p15:clr>
        </p15:guide>
        <p15:guide id="14" pos="72">
          <p15:clr>
            <a:srgbClr val="F26B43"/>
          </p15:clr>
        </p15:guide>
        <p15:guide id="15" pos="7608">
          <p15:clr>
            <a:srgbClr val="F26B43"/>
          </p15:clr>
        </p15:guide>
        <p15:guide id="16" pos="312">
          <p15:clr>
            <a:srgbClr val="F26B43"/>
          </p15:clr>
        </p15:guide>
        <p15:guide id="17" pos="7248">
          <p15:clr>
            <a:srgbClr val="F26B43"/>
          </p15:clr>
        </p15:guide>
        <p15:guide id="18" orient="horz" pos="4248">
          <p15:clr>
            <a:srgbClr val="F26B43"/>
          </p15:clr>
        </p15:guide>
        <p15:guide id="19" orient="horz" pos="288">
          <p15:clr>
            <a:srgbClr val="F26B43"/>
          </p15:clr>
        </p15:guide>
        <p15:guide id="20" orient="horz" pos="960">
          <p15:clr>
            <a:srgbClr val="F26B43"/>
          </p15:clr>
        </p15:guide>
        <p15:guide id="21" pos="7032">
          <p15:clr>
            <a:srgbClr val="F26B43"/>
          </p15:clr>
        </p15:guide>
        <p15:guide id="22" pos="936">
          <p15:clr>
            <a:srgbClr val="F26B43"/>
          </p15:clr>
        </p15:guide>
        <p15:guide id="23" orient="horz" pos="1152">
          <p15:clr>
            <a:srgbClr val="F26B43"/>
          </p15:clr>
        </p15:guide>
        <p15:guide id="24" orient="horz" pos="39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38916" y="1846261"/>
            <a:ext cx="6250685" cy="412934"/>
          </a:xfrm>
          <a:prstGeom prst="rect">
            <a:avLst/>
          </a:prstGeom>
        </p:spPr>
        <p:txBody>
          <a:bodyPr vert="horz" wrap="square" lIns="0" tIns="12700" rIns="0" bIns="0" rtlCol="0">
            <a:spAutoFit/>
          </a:bodyPr>
          <a:lstStyle/>
          <a:p>
            <a:pPr marL="12700">
              <a:lnSpc>
                <a:spcPct val="100000"/>
              </a:lnSpc>
              <a:spcBef>
                <a:spcPts val="25"/>
              </a:spcBef>
            </a:pPr>
            <a:r>
              <a:rPr lang="en-US" sz="2600" spc="-10" dirty="0">
                <a:solidFill>
                  <a:schemeClr val="tx1"/>
                </a:solidFill>
              </a:rPr>
              <a:t>The Hydrologic Cycle</a:t>
            </a:r>
            <a:endParaRPr sz="2600" spc="-10" dirty="0">
              <a:solidFill>
                <a:schemeClr val="tx1"/>
              </a:solidFill>
            </a:endParaRPr>
          </a:p>
        </p:txBody>
      </p:sp>
      <p:sp>
        <p:nvSpPr>
          <p:cNvPr id="4" name="Text Placeholder 3">
            <a:extLst>
              <a:ext uri="{FF2B5EF4-FFF2-40B4-BE49-F238E27FC236}">
                <a16:creationId xmlns:a16="http://schemas.microsoft.com/office/drawing/2014/main" id="{1D74AD75-306B-3CEE-6F1D-E158681D1CE6}"/>
              </a:ext>
            </a:extLst>
          </p:cNvPr>
          <p:cNvSpPr>
            <a:spLocks noGrp="1"/>
          </p:cNvSpPr>
          <p:nvPr>
            <p:ph type="body" sz="quarter" idx="12"/>
          </p:nvPr>
        </p:nvSpPr>
        <p:spPr/>
        <p:txBody>
          <a:bodyPr/>
          <a:lstStyle/>
          <a:p>
            <a:r>
              <a:rPr lang="en-US" dirty="0"/>
              <a:t>Lesson 5 Introduction to Green Infrastructure</a:t>
            </a:r>
          </a:p>
        </p:txBody>
      </p:sp>
      <p:sp>
        <p:nvSpPr>
          <p:cNvPr id="5" name="Rectangle 1">
            <a:extLst>
              <a:ext uri="{FF2B5EF4-FFF2-40B4-BE49-F238E27FC236}">
                <a16:creationId xmlns:a16="http://schemas.microsoft.com/office/drawing/2014/main" id="{BBAA47DF-5942-E96D-9B0C-A5B9AB606F78}"/>
              </a:ext>
            </a:extLst>
          </p:cNvPr>
          <p:cNvSpPr>
            <a:spLocks noChangeArrowheads="1"/>
          </p:cNvSpPr>
          <p:nvPr/>
        </p:nvSpPr>
        <p:spPr bwMode="auto">
          <a:xfrm>
            <a:off x="304800" y="4264447"/>
            <a:ext cx="8590677" cy="800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7744" rIns="0" bIns="50784" numCol="1" anchor="ctr" anchorCtr="0" compatLnSpc="1">
            <a:prstTxWarp prst="textNoShape">
              <a:avLst/>
            </a:prstTxWarp>
            <a:spAutoFit/>
          </a:bodyPr>
          <a:lstStyle/>
          <a:p>
            <a:pPr algn="l" rtl="0" eaLnBrk="0" fontAlgn="base" hangingPunct="0">
              <a:lnSpc>
                <a:spcPct val="120000"/>
              </a:lnSpc>
              <a:spcAft>
                <a:spcPts val="500"/>
              </a:spcAft>
            </a:pPr>
            <a:r>
              <a:rPr lang="en-US" sz="700" dirty="0">
                <a:solidFill>
                  <a:schemeClr val="bg1"/>
                </a:solidFill>
                <a:latin typeface="+mj-lt"/>
                <a:cs typeface="Arial"/>
              </a:rPr>
              <a:t>Wisconsin </a:t>
            </a:r>
            <a:r>
              <a:rPr kumimoji="0" lang="en-US" sz="700" i="0" u="none" strike="noStrike" cap="none" normalizeH="0" baseline="0" dirty="0" bmk="">
                <a:ln>
                  <a:noFill/>
                </a:ln>
                <a:solidFill>
                  <a:schemeClr val="bg1"/>
                </a:solidFill>
                <a:effectLst/>
                <a:latin typeface="+mj-lt"/>
                <a:cs typeface="Arial"/>
              </a:rPr>
              <a:t>Sea Grant | Octobe</a:t>
            </a:r>
            <a:r>
              <a:rPr lang="en-US" sz="700" dirty="0" bmk="">
                <a:solidFill>
                  <a:schemeClr val="bg1"/>
                </a:solidFill>
                <a:latin typeface="+mj-lt"/>
                <a:cs typeface="Arial"/>
              </a:rPr>
              <a:t>r 2025 </a:t>
            </a:r>
            <a:r>
              <a:rPr lang="en-US" sz="700" dirty="0" bmk="_Hlk170222823">
                <a:solidFill>
                  <a:schemeClr val="bg1"/>
                </a:solidFill>
                <a:latin typeface="+mj-lt"/>
                <a:cs typeface="Arial"/>
              </a:rPr>
              <a:t>| </a:t>
            </a:r>
            <a:r>
              <a:rPr kumimoji="0" lang="en-US" sz="700" b="0" u="none" strike="noStrike" cap="none" normalizeH="0" baseline="0" dirty="0" bmk="_Hlk170222823">
                <a:ln>
                  <a:noFill/>
                </a:ln>
                <a:solidFill>
                  <a:schemeClr val="bg1"/>
                </a:solidFill>
                <a:effectLst/>
                <a:latin typeface="+mj-lt"/>
                <a:cs typeface="Arial"/>
              </a:rPr>
              <a:t>Coastal Engineering Education: People, Place and Practice: </a:t>
            </a:r>
            <a:r>
              <a:rPr lang="en-US" sz="700" dirty="0" bmk="_Hlk170222823">
                <a:solidFill>
                  <a:schemeClr val="bg1"/>
                </a:solidFill>
                <a:latin typeface="+mj-lt"/>
                <a:cs typeface="Arial"/>
              </a:rPr>
              <a:t>Lesson 5: Introduction to Green Infrastructure                            Image used with written permission by JB the Explorer </a:t>
            </a:r>
          </a:p>
          <a:p>
            <a:pPr algn="l">
              <a:lnSpc>
                <a:spcPct val="120000"/>
              </a:lnSpc>
            </a:pPr>
            <a:r>
              <a:rPr lang="en-US" sz="700" dirty="0" bmk="_Hlk170222823">
                <a:solidFill>
                  <a:schemeClr val="bg1"/>
                </a:solidFill>
                <a:latin typeface="+mj-lt"/>
                <a:cs typeface="Arial"/>
              </a:rPr>
              <a:t>T</a:t>
            </a:r>
            <a:r>
              <a:rPr kumimoji="0" lang="en-US" sz="700" b="0" i="0" u="none" strike="noStrike" cap="none" normalizeH="0" baseline="0" dirty="0" bmk="_Hlk170222823">
                <a:ln>
                  <a:noFill/>
                </a:ln>
                <a:solidFill>
                  <a:schemeClr val="bg1"/>
                </a:solidFill>
                <a:effectLst/>
                <a:latin typeface="+mj-lt"/>
                <a:ea typeface="Calibri"/>
              </a:rPr>
              <a:t>his curriculum was prepared </a:t>
            </a:r>
            <a:r>
              <a:rPr lang="en-US" sz="700" dirty="0" bmk="_Hlk170222823">
                <a:solidFill>
                  <a:schemeClr val="bg1"/>
                </a:solidFill>
                <a:latin typeface="+mj-lt"/>
                <a:ea typeface="Calibri"/>
              </a:rPr>
              <a:t>by Adam </a:t>
            </a:r>
            <a:r>
              <a:rPr lang="en-US" sz="700" dirty="0" err="1" bmk="_Hlk170222823">
                <a:solidFill>
                  <a:schemeClr val="bg1"/>
                </a:solidFill>
                <a:latin typeface="+mj-lt"/>
                <a:ea typeface="Calibri"/>
              </a:rPr>
              <a:t>Bechle</a:t>
            </a:r>
            <a:r>
              <a:rPr lang="en-US" sz="700" dirty="0" bmk="_Hlk170222823">
                <a:solidFill>
                  <a:schemeClr val="bg1"/>
                </a:solidFill>
                <a:latin typeface="+mj-lt"/>
                <a:ea typeface="Calibri"/>
              </a:rPr>
              <a:t>, Ginny Carlton, and Anne Moser </a:t>
            </a:r>
            <a:r>
              <a:rPr kumimoji="0" lang="en-US" sz="700" b="0" i="0" u="none" strike="noStrike" cap="none" normalizeH="0" baseline="0" dirty="0" bmk="_Hlk170222823">
                <a:ln>
                  <a:noFill/>
                </a:ln>
                <a:solidFill>
                  <a:schemeClr val="bg1"/>
                </a:solidFill>
                <a:effectLst/>
                <a:latin typeface="+mj-lt"/>
                <a:ea typeface="Calibri"/>
              </a:rPr>
              <a:t>under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r>
              <a:rPr kumimoji="0" lang="en-US" sz="700" b="0" i="0" u="none" strike="noStrike" cap="none" normalizeH="0" baseline="0" dirty="0" bmk="_Hlk170222823">
                <a:ln>
                  <a:noFill/>
                </a:ln>
                <a:solidFill>
                  <a:schemeClr val="bg1"/>
                </a:solidFill>
                <a:effectLst/>
                <a:latin typeface="+mj-lt"/>
                <a:ea typeface="Calibri"/>
                <a:cs typeface="Arial"/>
              </a:rPr>
              <a:t>.</a:t>
            </a:r>
            <a:r>
              <a:rPr lang="en-US" altLang="en-US" sz="600" dirty="0">
                <a:solidFill>
                  <a:schemeClr val="bg1"/>
                </a:solidFill>
                <a:latin typeface="+mj-lt"/>
              </a:rPr>
              <a:t> </a:t>
            </a:r>
            <a:endParaRPr lang="en-US" altLang="en-US" sz="1800" b="0" i="0" u="none" strike="noStrike" cap="none" normalizeH="0" baseline="0" dirty="0">
              <a:ln>
                <a:noFill/>
              </a:ln>
              <a:solidFill>
                <a:schemeClr val="bg1"/>
              </a:solidFill>
              <a:effectLst/>
              <a:latin typeface="+mj-lt"/>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xfrm>
            <a:off x="228600" y="342900"/>
            <a:ext cx="8001000" cy="800100"/>
          </a:xfrm>
          <a:prstGeom prst="rect">
            <a:avLst/>
          </a:prstGeom>
          <a:noFill/>
          <a:ln>
            <a:noFill/>
          </a:ln>
        </p:spPr>
        <p:txBody>
          <a:bodyPr spcFirstLastPara="1" wrap="square" lIns="68569" tIns="34275" rIns="68569" bIns="34275" anchor="ctr" anchorCtr="0">
            <a:noAutofit/>
          </a:bodyPr>
          <a:lstStyle/>
          <a:p>
            <a:pPr algn="l" rtl="0">
              <a:buClr>
                <a:srgbClr val="C00000"/>
              </a:buClr>
              <a:buSzPts val="4400"/>
            </a:pPr>
            <a:r>
              <a:rPr lang="en-US" dirty="0"/>
              <a:t>The Hydrologic Cycle: Transpiration and Evaporation</a:t>
            </a:r>
            <a:endParaRPr dirty="0"/>
          </a:p>
        </p:txBody>
      </p:sp>
      <p:pic>
        <p:nvPicPr>
          <p:cNvPr id="90" name="Google Shape;90;p1" descr="Illustration of the hydrologic cycle. Precipitation emitted from a cloud (represented as downward arrows) falling onto land and river surfaces. Percolation (represented as downward arrows) seeping into the ground and reaching the groundwater table (represented by a blue line) that is at the same height as the river surface. Runoff (represented as sloping arrow) flowing from the land surface to the river. Transpiration (represented as upward arrows) emerging from trees and pointing to the sky. Evaporation (represented as upward arrows) emerging from the Great Lake surface and extending into the sky.  Refer to Lesson 2-Coastal Features and Processes-Background document for definitions of terms.&#10;&#10;In this instance of the diagram, the terms &quot;transpiration&quot; and &quot;evaporation&quot; are highlighted.&#10;Image source: U.S. Army Corps of Engineers"/>
          <p:cNvPicPr preferRelativeResize="0"/>
          <p:nvPr/>
        </p:nvPicPr>
        <p:blipFill rotWithShape="1">
          <a:blip r:embed="rId3">
            <a:alphaModFix/>
          </a:blip>
          <a:srcRect/>
          <a:stretch/>
        </p:blipFill>
        <p:spPr>
          <a:xfrm>
            <a:off x="1682172" y="1361644"/>
            <a:ext cx="5873172" cy="3572306"/>
          </a:xfrm>
          <a:prstGeom prst="rect">
            <a:avLst/>
          </a:prstGeom>
          <a:noFill/>
          <a:ln>
            <a:noFill/>
          </a:ln>
        </p:spPr>
      </p:pic>
      <p:sp>
        <p:nvSpPr>
          <p:cNvPr id="91" name="Google Shape;91;p1">
            <a:extLst>
              <a:ext uri="{C183D7F6-B498-43B3-948B-1728B52AA6E4}">
                <adec:decorative xmlns:adec="http://schemas.microsoft.com/office/drawing/2017/decorative" val="1"/>
              </a:ext>
            </a:extLst>
          </p:cNvPr>
          <p:cNvSpPr/>
          <p:nvPr/>
        </p:nvSpPr>
        <p:spPr>
          <a:xfrm>
            <a:off x="5158509" y="2390727"/>
            <a:ext cx="1316181" cy="1310408"/>
          </a:xfrm>
          <a:prstGeom prst="ellipse">
            <a:avLst/>
          </a:prstGeom>
          <a:noFill/>
          <a:ln w="57150" cap="flat" cmpd="sng">
            <a:solidFill>
              <a:srgbClr val="C00000"/>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lt1"/>
              </a:solidFill>
              <a:latin typeface="Calibri"/>
              <a:ea typeface="Calibri"/>
              <a:cs typeface="Calibri"/>
              <a:sym typeface="Calibri"/>
            </a:endParaRPr>
          </a:p>
        </p:txBody>
      </p:sp>
      <p:sp>
        <p:nvSpPr>
          <p:cNvPr id="92" name="Google Shape;92;p1">
            <a:extLst>
              <a:ext uri="{C183D7F6-B498-43B3-948B-1728B52AA6E4}">
                <adec:decorative xmlns:adec="http://schemas.microsoft.com/office/drawing/2017/decorative" val="1"/>
              </a:ext>
            </a:extLst>
          </p:cNvPr>
          <p:cNvSpPr/>
          <p:nvPr/>
        </p:nvSpPr>
        <p:spPr>
          <a:xfrm>
            <a:off x="3917372" y="1894272"/>
            <a:ext cx="1402772" cy="1298862"/>
          </a:xfrm>
          <a:prstGeom prst="ellipse">
            <a:avLst/>
          </a:prstGeom>
          <a:noFill/>
          <a:ln w="57150" cap="flat" cmpd="sng">
            <a:solidFill>
              <a:srgbClr val="C00000"/>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lt1"/>
              </a:solidFill>
              <a:latin typeface="Calibri"/>
              <a:ea typeface="Calibri"/>
              <a:cs typeface="Calibri"/>
              <a:sym typeface="Calibri"/>
            </a:endParaRPr>
          </a:p>
        </p:txBody>
      </p:sp>
      <p:sp>
        <p:nvSpPr>
          <p:cNvPr id="2" name="Footer Placeholder 1">
            <a:extLst>
              <a:ext uri="{FF2B5EF4-FFF2-40B4-BE49-F238E27FC236}">
                <a16:creationId xmlns:a16="http://schemas.microsoft.com/office/drawing/2014/main" id="{94CC11BB-71DF-12DE-39D6-285A57AE8117}"/>
              </a:ext>
              <a:ext uri="{C183D7F6-B498-43B3-948B-1728B52AA6E4}">
                <adec:decorative xmlns:adec="http://schemas.microsoft.com/office/drawing/2017/decorative" val="1"/>
              </a:ext>
            </a:extLst>
          </p:cNvPr>
          <p:cNvSpPr>
            <a:spLocks noGrp="1"/>
          </p:cNvSpPr>
          <p:nvPr>
            <p:ph type="ftr" sz="quarter" idx="10"/>
          </p:nvPr>
        </p:nvSpPr>
        <p:spPr/>
        <p:txBody>
          <a:bodyPr/>
          <a:lstStyle/>
          <a:p>
            <a:pPr defTabSz="342900" rtl="0"/>
            <a:r>
              <a:rPr lang="en-US" kern="1200">
                <a:solidFill>
                  <a:srgbClr val="FFFFFF"/>
                </a:solidFill>
              </a:rPr>
              <a:t>Introduction to Green Infrastructure - The Hydrologic Cycle</a:t>
            </a:r>
            <a:endParaRPr lang="en-US" kern="1200" dirty="0">
              <a:solidFill>
                <a:srgbClr val="FFFFFF"/>
              </a:solidFill>
            </a:endParaRPr>
          </a:p>
        </p:txBody>
      </p:sp>
    </p:spTree>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148</TotalTime>
  <Words>359</Words>
  <Application>Microsoft Office PowerPoint</Application>
  <PresentationFormat>On-screen Show (16:9)</PresentationFormat>
  <Paragraphs>19</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lesson-2-template</vt:lpstr>
      <vt:lpstr>The Hydrologic Cycle</vt:lpstr>
      <vt:lpstr>The Hydrologic Cycle: Transpiration and Evaporation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 Introduction to Green Infrastructure – Slideshow - Hydrologic Cycle</dc:title>
  <dc:creator>Ginny Carlton;WI Sea Grant</dc:creator>
  <cp:lastModifiedBy>Ginny Carlton</cp:lastModifiedBy>
  <cp:revision>47</cp:revision>
  <dcterms:created xsi:type="dcterms:W3CDTF">2024-07-07T17:07:30Z</dcterms:created>
  <dcterms:modified xsi:type="dcterms:W3CDTF">2026-02-13T16:26:55Z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2021-08-09T00:00:00Z</vt:filetime>
  </property>
  <property fmtid="{D5CDD505-2E9C-101B-9397-08002B2CF9AE}" pid="3" name="Creator">
    <vt:lpwstr>Acrobat PDFMaker 21 for PowerPoint</vt:lpwstr>
  </property>
  <property fmtid="{D5CDD505-2E9C-101B-9397-08002B2CF9AE}" pid="4" name="LastSaved">
    <vt:filetime>2024-07-07T00:00:00Z</vt:filetime>
  </property>
  <property fmtid="{D5CDD505-2E9C-101B-9397-08002B2CF9AE}" pid="5" name="Producer">
    <vt:lpwstr>Adobe PDF Library 21.5.92</vt:lpwstr>
  </property>
</Properties>
</file>