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26"/>
  </p:notesMasterIdLst>
  <p:handoutMasterIdLst>
    <p:handoutMasterId r:id="rId27"/>
  </p:handout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86"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 id="{FF7ECFBB-7F03-3AB1-6E49-F92B4A24DFC9}" name="Ginny Carlton" initials="GC" userId="S::vcarlton@wisc.edu::560f39a4-b96c-41f3-afe9-8d655cd15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6"/>
    <a:srgbClr val="D2B586"/>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6844D-06B8-408D-8118-1F6E8623257A}" v="1" dt="2026-02-11T15:43:26.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60826" autoAdjust="0"/>
  </p:normalViewPr>
  <p:slideViewPr>
    <p:cSldViewPr snapToGrid="0" snapToObjects="1">
      <p:cViewPr varScale="1">
        <p:scale>
          <a:sx n="77" d="100"/>
          <a:sy n="77" d="100"/>
        </p:scale>
        <p:origin x="1116" y="84"/>
      </p:cViewPr>
      <p:guideLst/>
    </p:cSldViewPr>
  </p:slideViewPr>
  <p:outlineViewPr>
    <p:cViewPr>
      <p:scale>
        <a:sx n="33" d="100"/>
        <a:sy n="33" d="100"/>
      </p:scale>
      <p:origin x="0" y="-724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6CE73F7C-12C8-43C0-8ACA-FEC5D069902B}"/>
    <pc:docChg chg="mod modSld">
      <pc:chgData name="Elizabeth White" userId="DcaNPlbhXZ+wpAOjMvZjmzVvMoNYqq0UMSeBWqmvqgc=" providerId="None" clId="Web-{6CE73F7C-12C8-43C0-8ACA-FEC5D069902B}" dt="2026-01-23T19:10:24.229" v="81" actId="20577"/>
      <pc:docMkLst>
        <pc:docMk/>
      </pc:docMkLst>
      <pc:sldChg chg="modSp">
        <pc:chgData name="Elizabeth White" userId="DcaNPlbhXZ+wpAOjMvZjmzVvMoNYqq0UMSeBWqmvqgc=" providerId="None" clId="Web-{6CE73F7C-12C8-43C0-8ACA-FEC5D069902B}" dt="2026-01-23T18:43:40.769" v="14" actId="20577"/>
        <pc:sldMkLst>
          <pc:docMk/>
          <pc:sldMk cId="0" sldId="257"/>
        </pc:sldMkLst>
        <pc:spChg chg="mod">
          <ac:chgData name="Elizabeth White" userId="DcaNPlbhXZ+wpAOjMvZjmzVvMoNYqq0UMSeBWqmvqgc=" providerId="None" clId="Web-{6CE73F7C-12C8-43C0-8ACA-FEC5D069902B}" dt="2026-01-23T18:43:09.143" v="8" actId="20577"/>
          <ac:spMkLst>
            <pc:docMk/>
            <pc:sldMk cId="0" sldId="257"/>
            <ac:spMk id="40" creationId="{00000000-0000-0000-0000-000000000000}"/>
          </ac:spMkLst>
        </pc:spChg>
        <pc:spChg chg="mod">
          <ac:chgData name="Elizabeth White" userId="DcaNPlbhXZ+wpAOjMvZjmzVvMoNYqq0UMSeBWqmvqgc=" providerId="None" clId="Web-{6CE73F7C-12C8-43C0-8ACA-FEC5D069902B}" dt="2026-01-23T18:43:12.159" v="10" actId="20577"/>
          <ac:spMkLst>
            <pc:docMk/>
            <pc:sldMk cId="0" sldId="257"/>
            <ac:spMk id="206" creationId="{00000000-0000-0000-0000-000000000000}"/>
          </ac:spMkLst>
        </pc:spChg>
        <pc:spChg chg="mod">
          <ac:chgData name="Elizabeth White" userId="DcaNPlbhXZ+wpAOjMvZjmzVvMoNYqq0UMSeBWqmvqgc=" providerId="None" clId="Web-{6CE73F7C-12C8-43C0-8ACA-FEC5D069902B}" dt="2026-01-23T18:43:40.769" v="14" actId="20577"/>
          <ac:spMkLst>
            <pc:docMk/>
            <pc:sldMk cId="0" sldId="257"/>
            <ac:spMk id="208" creationId="{00000000-0000-0000-0000-000000000000}"/>
          </ac:spMkLst>
        </pc:spChg>
      </pc:sldChg>
      <pc:sldChg chg="modNotes">
        <pc:chgData name="Elizabeth White" userId="DcaNPlbhXZ+wpAOjMvZjmzVvMoNYqq0UMSeBWqmvqgc=" providerId="None" clId="Web-{6CE73F7C-12C8-43C0-8ACA-FEC5D069902B}" dt="2026-01-23T18:48:02.894" v="17"/>
        <pc:sldMkLst>
          <pc:docMk/>
          <pc:sldMk cId="0" sldId="258"/>
        </pc:sldMkLst>
      </pc:sldChg>
      <pc:sldChg chg="modNotes">
        <pc:chgData name="Elizabeth White" userId="DcaNPlbhXZ+wpAOjMvZjmzVvMoNYqq0UMSeBWqmvqgc=" providerId="None" clId="Web-{6CE73F7C-12C8-43C0-8ACA-FEC5D069902B}" dt="2026-01-23T18:48:46.285" v="23"/>
        <pc:sldMkLst>
          <pc:docMk/>
          <pc:sldMk cId="0" sldId="259"/>
        </pc:sldMkLst>
      </pc:sldChg>
      <pc:sldChg chg="modNotes">
        <pc:chgData name="Elizabeth White" userId="DcaNPlbhXZ+wpAOjMvZjmzVvMoNYqq0UMSeBWqmvqgc=" providerId="None" clId="Web-{6CE73F7C-12C8-43C0-8ACA-FEC5D069902B}" dt="2026-01-23T18:49:43.785" v="26"/>
        <pc:sldMkLst>
          <pc:docMk/>
          <pc:sldMk cId="0" sldId="260"/>
        </pc:sldMkLst>
      </pc:sldChg>
      <pc:sldChg chg="modNotes">
        <pc:chgData name="Elizabeth White" userId="DcaNPlbhXZ+wpAOjMvZjmzVvMoNYqq0UMSeBWqmvqgc=" providerId="None" clId="Web-{6CE73F7C-12C8-43C0-8ACA-FEC5D069902B}" dt="2026-01-23T18:53:02.598" v="28"/>
        <pc:sldMkLst>
          <pc:docMk/>
          <pc:sldMk cId="0" sldId="263"/>
        </pc:sldMkLst>
      </pc:sldChg>
      <pc:sldChg chg="modNotes">
        <pc:chgData name="Elizabeth White" userId="DcaNPlbhXZ+wpAOjMvZjmzVvMoNYqq0UMSeBWqmvqgc=" providerId="None" clId="Web-{6CE73F7C-12C8-43C0-8ACA-FEC5D069902B}" dt="2026-01-23T18:56:59.740" v="32"/>
        <pc:sldMkLst>
          <pc:docMk/>
          <pc:sldMk cId="0" sldId="264"/>
        </pc:sldMkLst>
      </pc:sldChg>
      <pc:sldChg chg="modSp modNotes">
        <pc:chgData name="Elizabeth White" userId="DcaNPlbhXZ+wpAOjMvZjmzVvMoNYqq0UMSeBWqmvqgc=" providerId="None" clId="Web-{6CE73F7C-12C8-43C0-8ACA-FEC5D069902B}" dt="2026-01-23T18:58:46.350" v="41"/>
        <pc:sldMkLst>
          <pc:docMk/>
          <pc:sldMk cId="0" sldId="266"/>
        </pc:sldMkLst>
        <pc:spChg chg="mod">
          <ac:chgData name="Elizabeth White" userId="DcaNPlbhXZ+wpAOjMvZjmzVvMoNYqq0UMSeBWqmvqgc=" providerId="None" clId="Web-{6CE73F7C-12C8-43C0-8ACA-FEC5D069902B}" dt="2026-01-23T18:58:12.428" v="39" actId="20577"/>
          <ac:spMkLst>
            <pc:docMk/>
            <pc:sldMk cId="0" sldId="266"/>
            <ac:spMk id="294" creationId="{00000000-0000-0000-0000-000000000000}"/>
          </ac:spMkLst>
        </pc:spChg>
      </pc:sldChg>
      <pc:sldChg chg="modSp modNotes">
        <pc:chgData name="Elizabeth White" userId="DcaNPlbhXZ+wpAOjMvZjmzVvMoNYqq0UMSeBWqmvqgc=" providerId="None" clId="Web-{6CE73F7C-12C8-43C0-8ACA-FEC5D069902B}" dt="2026-01-23T19:01:12.460" v="56"/>
        <pc:sldMkLst>
          <pc:docMk/>
          <pc:sldMk cId="0" sldId="267"/>
        </pc:sldMkLst>
        <pc:spChg chg="mod">
          <ac:chgData name="Elizabeth White" userId="DcaNPlbhXZ+wpAOjMvZjmzVvMoNYqq0UMSeBWqmvqgc=" providerId="None" clId="Web-{6CE73F7C-12C8-43C0-8ACA-FEC5D069902B}" dt="2026-01-23T18:59:00.834" v="44" actId="20577"/>
          <ac:spMkLst>
            <pc:docMk/>
            <pc:sldMk cId="0" sldId="267"/>
            <ac:spMk id="304" creationId="{00000000-0000-0000-0000-000000000000}"/>
          </ac:spMkLst>
        </pc:spChg>
      </pc:sldChg>
      <pc:sldChg chg="modSp">
        <pc:chgData name="Elizabeth White" userId="DcaNPlbhXZ+wpAOjMvZjmzVvMoNYqq0UMSeBWqmvqgc=" providerId="None" clId="Web-{6CE73F7C-12C8-43C0-8ACA-FEC5D069902B}" dt="2026-01-23T19:09:20.713" v="78" actId="20577"/>
        <pc:sldMkLst>
          <pc:docMk/>
          <pc:sldMk cId="0" sldId="269"/>
        </pc:sldMkLst>
        <pc:spChg chg="mod">
          <ac:chgData name="Elizabeth White" userId="DcaNPlbhXZ+wpAOjMvZjmzVvMoNYqq0UMSeBWqmvqgc=" providerId="None" clId="Web-{6CE73F7C-12C8-43C0-8ACA-FEC5D069902B}" dt="2026-01-23T19:09:20.713" v="78" actId="20577"/>
          <ac:spMkLst>
            <pc:docMk/>
            <pc:sldMk cId="0" sldId="269"/>
            <ac:spMk id="321" creationId="{00000000-0000-0000-0000-000000000000}"/>
          </ac:spMkLst>
        </pc:spChg>
      </pc:sldChg>
      <pc:sldChg chg="modNotes">
        <pc:chgData name="Elizabeth White" userId="DcaNPlbhXZ+wpAOjMvZjmzVvMoNYqq0UMSeBWqmvqgc=" providerId="None" clId="Web-{6CE73F7C-12C8-43C0-8ACA-FEC5D069902B}" dt="2026-01-23T19:03:25.007" v="63"/>
        <pc:sldMkLst>
          <pc:docMk/>
          <pc:sldMk cId="0" sldId="270"/>
        </pc:sldMkLst>
      </pc:sldChg>
      <pc:sldChg chg="modSp">
        <pc:chgData name="Elizabeth White" userId="DcaNPlbhXZ+wpAOjMvZjmzVvMoNYqq0UMSeBWqmvqgc=" providerId="None" clId="Web-{6CE73F7C-12C8-43C0-8ACA-FEC5D069902B}" dt="2026-01-23T19:09:02.166" v="76" actId="20577"/>
        <pc:sldMkLst>
          <pc:docMk/>
          <pc:sldMk cId="0" sldId="272"/>
        </pc:sldMkLst>
        <pc:spChg chg="mod">
          <ac:chgData name="Elizabeth White" userId="DcaNPlbhXZ+wpAOjMvZjmzVvMoNYqq0UMSeBWqmvqgc=" providerId="None" clId="Web-{6CE73F7C-12C8-43C0-8ACA-FEC5D069902B}" dt="2026-01-23T19:09:02.166" v="76" actId="20577"/>
          <ac:spMkLst>
            <pc:docMk/>
            <pc:sldMk cId="0" sldId="272"/>
            <ac:spMk id="352" creationId="{00000000-0000-0000-0000-000000000000}"/>
          </ac:spMkLst>
        </pc:spChg>
      </pc:sldChg>
      <pc:sldChg chg="modSp modNotes">
        <pc:chgData name="Elizabeth White" userId="DcaNPlbhXZ+wpAOjMvZjmzVvMoNYqq0UMSeBWqmvqgc=" providerId="None" clId="Web-{6CE73F7C-12C8-43C0-8ACA-FEC5D069902B}" dt="2026-01-23T19:07:09.275" v="69"/>
        <pc:sldMkLst>
          <pc:docMk/>
          <pc:sldMk cId="0" sldId="274"/>
        </pc:sldMkLst>
        <pc:spChg chg="mod">
          <ac:chgData name="Elizabeth White" userId="DcaNPlbhXZ+wpAOjMvZjmzVvMoNYqq0UMSeBWqmvqgc=" providerId="None" clId="Web-{6CE73F7C-12C8-43C0-8ACA-FEC5D069902B}" dt="2026-01-23T19:06:40.697" v="67" actId="20577"/>
          <ac:spMkLst>
            <pc:docMk/>
            <pc:sldMk cId="0" sldId="274"/>
            <ac:spMk id="375" creationId="{00000000-0000-0000-0000-000000000000}"/>
          </ac:spMkLst>
        </pc:spChg>
      </pc:sldChg>
      <pc:sldChg chg="modSp">
        <pc:chgData name="Elizabeth White" userId="DcaNPlbhXZ+wpAOjMvZjmzVvMoNYqq0UMSeBWqmvqgc=" providerId="None" clId="Web-{6CE73F7C-12C8-43C0-8ACA-FEC5D069902B}" dt="2026-01-23T19:08:52.182" v="75" actId="20577"/>
        <pc:sldMkLst>
          <pc:docMk/>
          <pc:sldMk cId="0" sldId="276"/>
        </pc:sldMkLst>
        <pc:spChg chg="mod">
          <ac:chgData name="Elizabeth White" userId="DcaNPlbhXZ+wpAOjMvZjmzVvMoNYqq0UMSeBWqmvqgc=" providerId="None" clId="Web-{6CE73F7C-12C8-43C0-8ACA-FEC5D069902B}" dt="2026-01-23T19:08:52.182" v="75" actId="20577"/>
          <ac:spMkLst>
            <pc:docMk/>
            <pc:sldMk cId="0" sldId="276"/>
            <ac:spMk id="389" creationId="{00000000-0000-0000-0000-000000000000}"/>
          </ac:spMkLst>
        </pc:spChg>
      </pc:sldChg>
      <pc:sldChg chg="modSp">
        <pc:chgData name="Elizabeth White" userId="DcaNPlbhXZ+wpAOjMvZjmzVvMoNYqq0UMSeBWqmvqgc=" providerId="None" clId="Web-{6CE73F7C-12C8-43C0-8ACA-FEC5D069902B}" dt="2026-01-23T19:10:05.135" v="79" actId="20577"/>
        <pc:sldMkLst>
          <pc:docMk/>
          <pc:sldMk cId="0" sldId="278"/>
        </pc:sldMkLst>
        <pc:spChg chg="mod">
          <ac:chgData name="Elizabeth White" userId="DcaNPlbhXZ+wpAOjMvZjmzVvMoNYqq0UMSeBWqmvqgc=" providerId="None" clId="Web-{6CE73F7C-12C8-43C0-8ACA-FEC5D069902B}" dt="2026-01-23T19:10:05.135" v="79" actId="20577"/>
          <ac:spMkLst>
            <pc:docMk/>
            <pc:sldMk cId="0" sldId="278"/>
            <ac:spMk id="409" creationId="{00000000-0000-0000-0000-000000000000}"/>
          </ac:spMkLst>
        </pc:spChg>
      </pc:sldChg>
      <pc:sldChg chg="modSp">
        <pc:chgData name="Elizabeth White" userId="DcaNPlbhXZ+wpAOjMvZjmzVvMoNYqq0UMSeBWqmvqgc=" providerId="None" clId="Web-{6CE73F7C-12C8-43C0-8ACA-FEC5D069902B}" dt="2026-01-23T19:10:24.229" v="81" actId="20577"/>
        <pc:sldMkLst>
          <pc:docMk/>
          <pc:sldMk cId="0" sldId="279"/>
        </pc:sldMkLst>
        <pc:spChg chg="mod">
          <ac:chgData name="Elizabeth White" userId="DcaNPlbhXZ+wpAOjMvZjmzVvMoNYqq0UMSeBWqmvqgc=" providerId="None" clId="Web-{6CE73F7C-12C8-43C0-8ACA-FEC5D069902B}" dt="2026-01-23T19:10:24.229" v="81" actId="20577"/>
          <ac:spMkLst>
            <pc:docMk/>
            <pc:sldMk cId="0" sldId="279"/>
            <ac:spMk id="6" creationId="{DF64BE2A-BF29-C4FD-70EA-F5849F3C67FA}"/>
          </ac:spMkLst>
        </pc:spChg>
      </pc:sldChg>
      <pc:sldChg chg="modSp">
        <pc:chgData name="Elizabeth White" userId="DcaNPlbhXZ+wpAOjMvZjmzVvMoNYqq0UMSeBWqmvqgc=" providerId="None" clId="Web-{6CE73F7C-12C8-43C0-8ACA-FEC5D069902B}" dt="2026-01-23T19:07:45.040" v="73" actId="20577"/>
        <pc:sldMkLst>
          <pc:docMk/>
          <pc:sldMk cId="0" sldId="386"/>
        </pc:sldMkLst>
        <pc:spChg chg="mod">
          <ac:chgData name="Elizabeth White" userId="DcaNPlbhXZ+wpAOjMvZjmzVvMoNYqq0UMSeBWqmvqgc=" providerId="None" clId="Web-{6CE73F7C-12C8-43C0-8ACA-FEC5D069902B}" dt="2026-01-23T19:07:45.040" v="73" actId="20577"/>
          <ac:spMkLst>
            <pc:docMk/>
            <pc:sldMk cId="0" sldId="386"/>
            <ac:spMk id="384" creationId="{00000000-0000-0000-0000-000000000000}"/>
          </ac:spMkLst>
        </pc:spChg>
      </pc:sldChg>
    </pc:docChg>
  </pc:docChgLst>
  <pc:docChgLst>
    <pc:chgData name="Adam Bechle" userId="m6dbfxMc6AL7OKBDT2i0dFIKXQbNlI52cJ1G7lDqrf0=" providerId="None" clId="Web-{B2A6844D-06B8-408D-8118-1F6E8623257A}"/>
    <pc:docChg chg="modSld">
      <pc:chgData name="Adam Bechle" userId="m6dbfxMc6AL7OKBDT2i0dFIKXQbNlI52cJ1G7lDqrf0=" providerId="None" clId="Web-{B2A6844D-06B8-408D-8118-1F6E8623257A}" dt="2026-02-11T15:43:12.939" v="1"/>
      <pc:docMkLst>
        <pc:docMk/>
      </pc:docMkLst>
      <pc:sldChg chg="modNotes">
        <pc:chgData name="Adam Bechle" userId="m6dbfxMc6AL7OKBDT2i0dFIKXQbNlI52cJ1G7lDqrf0=" providerId="None" clId="Web-{B2A6844D-06B8-408D-8118-1F6E8623257A}" dt="2026-02-11T15:43:12.939" v="1"/>
        <pc:sldMkLst>
          <pc:docMk/>
          <pc:sldMk cId="0"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2/19/2026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times.com/users/profile/Christina%20Lieffr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journaltimes.com/news/local/zoo-beach-trail-severely-eroding-city-and-fema-working-on-restoration-details/article_1347c921-848e-50a9-9f97-5ca7eef49abf.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ffset.com/photos/boardwalk-through-sand-dunes-and-beach-grass-at-nebel-germany-47828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dirty="0">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Water flowing down coastal slopes like bluffs can also be a problem. As the water flows downhill, it can erode the soil and cause washouts.</a:t>
            </a:r>
            <a:endParaRPr dirty="0"/>
          </a:p>
          <a:p>
            <a:pPr marL="0" marR="0" lvl="0" indent="0" algn="l" rtl="0">
              <a:lnSpc>
                <a:spcPct val="100000"/>
              </a:lnSpc>
              <a:spcBef>
                <a:spcPts val="0"/>
              </a:spcBef>
              <a:spcAft>
                <a:spcPts val="0"/>
              </a:spcAft>
              <a:buClr>
                <a:srgbClr val="000000"/>
              </a:buClr>
              <a:buSzPts val="1400"/>
              <a:buFont typeface="Arial"/>
              <a:buNone/>
            </a:pPr>
            <a:endParaRPr lang="en-US" i="1" dirty="0"/>
          </a:p>
          <a:p>
            <a:pPr marL="0" marR="0" lvl="0" indent="0" algn="l" rtl="0">
              <a:lnSpc>
                <a:spcPct val="100000"/>
              </a:lnSpc>
              <a:spcBef>
                <a:spcPts val="0"/>
              </a:spcBef>
              <a:spcAft>
                <a:spcPts val="0"/>
              </a:spcAft>
              <a:buClr>
                <a:srgbClr val="000000"/>
              </a:buClr>
              <a:buSzPts val="1400"/>
              <a:buFont typeface="Arial"/>
              <a:buNone/>
            </a:pPr>
            <a:r>
              <a:rPr lang="en-US" b="0" i="0" dirty="0"/>
              <a:t>Image source: Adam </a:t>
            </a:r>
            <a:r>
              <a:rPr lang="en-US" b="0" i="0" dirty="0" err="1"/>
              <a:t>Bechle</a:t>
            </a:r>
            <a:r>
              <a:rPr lang="en-US" b="0" i="0" dirty="0"/>
              <a:t>, coastal engineer, Wisconsin Sea Grant</a:t>
            </a:r>
            <a:endParaRPr b="0" i="0"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When engineers try to come up with solutions, they also need to think about how the area is currently being used. At the North Beach site there are parking lots, pathways to provide access to the beach, an oasis, and a playground. </a:t>
            </a:r>
            <a:br>
              <a:rPr lang="en-US" dirty="0">
                <a:cs typeface="+mn-lt"/>
              </a:rPr>
            </a:br>
            <a:br>
              <a:rPr lang="en-US" dirty="0">
                <a:cs typeface="+mn-lt"/>
              </a:rPr>
            </a:br>
            <a:r>
              <a:rPr lang="en-US" dirty="0"/>
              <a:t>One consideration or constraint is where should we put whatever solution we come up with?</a:t>
            </a:r>
            <a:br>
              <a:rPr lang="en-US" dirty="0">
                <a:cs typeface="+mn-lt"/>
              </a:rPr>
            </a:br>
            <a:endParaRPr/>
          </a:p>
          <a:p>
            <a:pPr marL="139700" marR="0" lvl="0" indent="0" algn="l" rtl="0">
              <a:lnSpc>
                <a:spcPct val="100000"/>
              </a:lnSpc>
              <a:spcBef>
                <a:spcPts val="0"/>
              </a:spcBef>
              <a:spcAft>
                <a:spcPts val="0"/>
              </a:spcAft>
              <a:buClr>
                <a:srgbClr val="000000"/>
              </a:buClr>
              <a:buSzPts val="1400"/>
              <a:buFont typeface="Arial"/>
              <a:buNone/>
            </a:pPr>
            <a:r>
              <a:rPr lang="en-US" dirty="0"/>
              <a:t>Source: </a:t>
            </a:r>
            <a:r>
              <a:rPr lang="en-US" b="1" dirty="0"/>
              <a:t>Best Practice-Racine-DuneSwales.pdf</a:t>
            </a:r>
            <a:endParaRPr dirty="0"/>
          </a:p>
          <a:p>
            <a:pPr marL="139700" marR="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a:buSzPts val="1400"/>
            </a:pPr>
            <a:r>
              <a:rPr lang="en-US" dirty="0"/>
              <a:t>Tell students to take a few minutes to use the last page of their graphic organizers to draw out or describe where you think erosion would be the biggest problem and thus where engineered solutions should go.</a:t>
            </a:r>
            <a:br>
              <a:rPr lang="en-US" dirty="0">
                <a:cs typeface="+mn-lt"/>
              </a:rPr>
            </a:br>
            <a:br>
              <a:rPr lang="en-US" dirty="0">
                <a:cs typeface="+mn-lt"/>
              </a:rPr>
            </a:br>
            <a:r>
              <a:rPr lang="en-US" dirty="0"/>
              <a:t>Note 1 to instructor:  Erosion would be the biggest problem where the beach is narrowest and waves can erode the bluffs. Draw attention to earlier graphic about how beaches break waves. Plus, maybe you wouldn't want a big pile of rock on the nice sandy beach.  </a:t>
            </a:r>
            <a:endParaRPr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US" dirty="0"/>
              <a:t>Note 2 to instructor: The next several slides and part 2 of the slideshow indicate where the structures actually are on North Beach and why they are in those locations. </a:t>
            </a:r>
            <a:endParaRPr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US" dirty="0"/>
              <a:t>Note 3 to instructor: The harbor is there for wave protection not erosion control so that would be a different story.</a:t>
            </a:r>
            <a:br>
              <a:rPr lang="en-US" dirty="0"/>
            </a:br>
            <a:endParaRPr dirty="0"/>
          </a:p>
          <a:p>
            <a:pPr marL="139700" marR="0" lvl="0" indent="0" algn="l" rtl="0">
              <a:lnSpc>
                <a:spcPct val="100000"/>
              </a:lnSpc>
              <a:spcBef>
                <a:spcPts val="0"/>
              </a:spcBef>
              <a:spcAft>
                <a:spcPts val="0"/>
              </a:spcAft>
              <a:buClr>
                <a:srgbClr val="000000"/>
              </a:buClr>
              <a:buSzPts val="1400"/>
              <a:buFont typeface="Arial"/>
              <a:buNone/>
            </a:pPr>
            <a:r>
              <a:rPr lang="en-US" dirty="0"/>
              <a:t>Image source: </a:t>
            </a:r>
            <a:r>
              <a:rPr lang="en-US" b="1" dirty="0"/>
              <a:t>Best Practice-Racine-DuneSwales.pdf</a:t>
            </a:r>
            <a:endParaRPr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As I talk about each of the solutions in the next few slides,  I would like you to think about which type of water movement each coastal engineering solution attempts to influence. We have talked about infiltration, runoff, transpiration and evaporation</a:t>
            </a:r>
            <a:endParaRPr/>
          </a:p>
          <a:p>
            <a:pPr marL="139700" marR="0" lvl="0" indent="0" algn="l" rtl="0">
              <a:lnSpc>
                <a:spcPct val="100000"/>
              </a:lnSpc>
              <a:spcBef>
                <a:spcPts val="0"/>
              </a:spcBef>
              <a:spcAft>
                <a:spcPts val="0"/>
              </a:spcAft>
              <a:buClr>
                <a:srgbClr val="000000"/>
              </a:buClr>
              <a:buSzPts val="1400"/>
              <a:buFont typeface="Arial"/>
              <a:buNone/>
            </a:pPr>
            <a:endParaRPr/>
          </a:p>
          <a:p>
            <a:pPr marL="13970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400"/>
            </a:pPr>
            <a:r>
              <a:rPr lang="en-US" dirty="0"/>
              <a:t>So, what can engineers do to solve these concerns?  As we have seen in previous lessons -- when you worked to minimize beach erosion and avoid damage to your house -- engineers can install various structures. Gray structures are generally “hard infrastructure.”</a:t>
            </a:r>
            <a:endParaRPr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North Beach has a variety of engineered coastal structures including a revetment, jetties, a seawall and breakwater that protect the shoreline and the harbor at the mouth of the Root River. Not all of the shoreline has coastal structures – only the areas that need protection the most from waves and erosion like the harbor and Michigan Boulevard, a road that runs right next to the lake where the beach is very narrow.</a:t>
            </a:r>
            <a:br>
              <a:rPr lang="en-US" dirty="0"/>
            </a:br>
            <a:br>
              <a:rPr lang="en-US" dirty="0"/>
            </a:br>
            <a:r>
              <a:rPr lang="en-US" dirty="0"/>
              <a:t>These engineered structures help to deal with problem #1-beach erosion</a:t>
            </a:r>
            <a:endParaRPr dirty="0"/>
          </a:p>
          <a:p>
            <a:pPr marL="139700" lvl="0" indent="0" algn="l" rtl="0">
              <a:lnSpc>
                <a:spcPct val="100000"/>
              </a:lnSpc>
              <a:spcBef>
                <a:spcPts val="0"/>
              </a:spcBef>
              <a:spcAft>
                <a:spcPts val="0"/>
              </a:spcAft>
              <a:buSzPts val="1400"/>
              <a:buNone/>
            </a:pPr>
            <a:r>
              <a:rPr lang="en-US" dirty="0"/>
              <a:t>Challenge: where to install them?</a:t>
            </a:r>
            <a:endParaRPr dirty="0"/>
          </a:p>
          <a:p>
            <a:pPr marL="139700" marR="0" lvl="0" indent="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 </a:t>
            </a:r>
            <a:endParaRPr b="1" dirty="0"/>
          </a:p>
          <a:p>
            <a:pPr marL="139700" marR="0" lvl="0" indent="0" algn="l" rtl="0">
              <a:lnSpc>
                <a:spcPct val="100000"/>
              </a:lnSpc>
              <a:spcBef>
                <a:spcPts val="0"/>
              </a:spcBef>
              <a:spcAft>
                <a:spcPts val="0"/>
              </a:spcAft>
              <a:buClr>
                <a:srgbClr val="000000"/>
              </a:buClr>
              <a:buSzPts val="1400"/>
              <a:buFont typeface="Arial"/>
              <a:buNone/>
            </a:pPr>
            <a:r>
              <a:rPr lang="en-US" b="1" dirty="0"/>
              <a:t>Image source: </a:t>
            </a:r>
            <a:r>
              <a:rPr lang="en-US" sz="1800" b="0" i="1" dirty="0">
                <a:solidFill>
                  <a:srgbClr val="000000"/>
                </a:solidFill>
                <a:latin typeface="Calibri"/>
                <a:ea typeface="Calibri"/>
                <a:cs typeface="Calibri"/>
                <a:sym typeface="Calibri"/>
              </a:rPr>
              <a:t>Map Data: Esri, HERE, Garmin, Intermap, increment P Corp., GEBCO, USGS, FAO, NPS, NRCAN, GeoBase, IGN, </a:t>
            </a:r>
            <a:r>
              <a:rPr lang="en-US" sz="1800" b="0" i="1" dirty="0" err="1">
                <a:solidFill>
                  <a:srgbClr val="000000"/>
                </a:solidFill>
                <a:latin typeface="Calibri"/>
                <a:ea typeface="Calibri"/>
                <a:cs typeface="Calibri"/>
                <a:sym typeface="Calibri"/>
              </a:rPr>
              <a:t>Kadaster</a:t>
            </a:r>
            <a:r>
              <a:rPr lang="en-US" sz="1800" b="0" i="1" dirty="0">
                <a:solidFill>
                  <a:srgbClr val="000000"/>
                </a:solidFill>
                <a:latin typeface="Calibri"/>
                <a:ea typeface="Calibri"/>
                <a:cs typeface="Calibri"/>
                <a:sym typeface="Calibri"/>
              </a:rPr>
              <a:t> NL, Ordnance Survey, Esri Japan, METI, Esri China (Hong Kong), (c) OpenStreetMap contributors, and the GIS User Community</a:t>
            </a:r>
            <a:r>
              <a:rPr lang="en-US" sz="1800" b="0" i="0" dirty="0">
                <a:solidFill>
                  <a:srgbClr val="000000"/>
                </a:solidFill>
                <a:latin typeface="Calibri"/>
                <a:ea typeface="Calibri"/>
                <a:cs typeface="Calibri"/>
                <a:sym typeface="Calibri"/>
              </a:rPr>
              <a:t> </a:t>
            </a:r>
            <a:endParaRPr dirty="0"/>
          </a:p>
          <a:p>
            <a:pPr marL="139700" marR="0" lvl="0" indent="0" algn="l" rtl="0">
              <a:lnSpc>
                <a:spcPct val="100000"/>
              </a:lnSpc>
              <a:spcBef>
                <a:spcPts val="0"/>
              </a:spcBef>
              <a:spcAft>
                <a:spcPts val="0"/>
              </a:spcAft>
              <a:buClr>
                <a:srgbClr val="000000"/>
              </a:buClr>
              <a:buSzPts val="1400"/>
              <a:buFont typeface="Arial"/>
              <a:buNone/>
            </a:pPr>
            <a:endParaRPr sz="1800" b="0" i="0" dirty="0">
              <a:solidFill>
                <a:srgbClr val="000000"/>
              </a:solidFill>
              <a:latin typeface="Calibri"/>
              <a:ea typeface="Calibri"/>
              <a:cs typeface="Calibri"/>
              <a:sym typeface="Calibri"/>
            </a:endParaRPr>
          </a:p>
          <a:p>
            <a:pPr marL="139700" marR="0" lvl="0" indent="0" algn="l" rtl="0">
              <a:lnSpc>
                <a:spcPct val="100000"/>
              </a:lnSpc>
              <a:spcBef>
                <a:spcPts val="0"/>
              </a:spcBef>
              <a:spcAft>
                <a:spcPts val="0"/>
              </a:spcAft>
              <a:buClr>
                <a:srgbClr val="000000"/>
              </a:buClr>
              <a:buSzPts val="1400"/>
              <a:buFont typeface="Arial"/>
              <a:buNone/>
            </a:pPr>
            <a:r>
              <a:rPr lang="en-US" sz="1800" b="0" i="0" dirty="0">
                <a:solidFill>
                  <a:srgbClr val="000000"/>
                </a:solidFill>
                <a:latin typeface="Calibri"/>
                <a:ea typeface="Calibri"/>
                <a:cs typeface="Calibri"/>
                <a:sym typeface="Calibri"/>
              </a:rPr>
              <a:t>Graphics source: Adam </a:t>
            </a:r>
            <a:r>
              <a:rPr lang="en-US" sz="1800" b="0" i="0" dirty="0" err="1">
                <a:solidFill>
                  <a:srgbClr val="000000"/>
                </a:solidFill>
                <a:latin typeface="Calibri"/>
                <a:ea typeface="Calibri"/>
                <a:cs typeface="Calibri"/>
                <a:sym typeface="Calibri"/>
              </a:rPr>
              <a:t>Bechle</a:t>
            </a:r>
            <a:r>
              <a:rPr lang="en-US" sz="1800" b="0" i="0" dirty="0">
                <a:solidFill>
                  <a:srgbClr val="000000"/>
                </a:solidFill>
                <a:latin typeface="Calibri"/>
                <a:ea typeface="Calibri"/>
                <a:cs typeface="Calibri"/>
                <a:sym typeface="Calibri"/>
              </a:rPr>
              <a:t>, coastal engineer, Wisconsin Sea Grant</a:t>
            </a:r>
            <a:endParaRPr b="0" i="0" dirty="0"/>
          </a:p>
          <a:p>
            <a:pPr marL="139700" marR="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These gray infrastructure systems are primarily designed to influence runoff and erosion due to waves and currents. Because they may also cause water to puddle or pond on the beach, infiltration as well as evaporation rates may be influenced. Transpiration is not impacted because there are not any plants in these engineered solutions.</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Image source: U.S. Army Corps of Engineers</a:t>
            </a:r>
            <a:endParaRPr dirty="0"/>
          </a:p>
          <a:p>
            <a:pPr marL="139700" marR="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Engineers or health department officials can also implement a variety of beach management practices to address concerns related to beach closures.</a:t>
            </a:r>
            <a:endParaRPr/>
          </a:p>
          <a:p>
            <a:pPr marL="139700" marR="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 marR="3175" lvl="0" indent="0" algn="l" rtl="0">
              <a:lnSpc>
                <a:spcPct val="116090"/>
              </a:lnSpc>
              <a:spcBef>
                <a:spcPts val="364"/>
              </a:spcBef>
              <a:spcAft>
                <a:spcPts val="0"/>
              </a:spcAft>
              <a:buClr>
                <a:srgbClr val="000000"/>
              </a:buClr>
              <a:buSzPts val="1400"/>
              <a:buNone/>
            </a:pPr>
            <a:r>
              <a:rPr lang="en-US" dirty="0">
                <a:solidFill>
                  <a:srgbClr val="000000"/>
                </a:solidFill>
              </a:rPr>
              <a:t>Specifically, engineers</a:t>
            </a:r>
            <a:r>
              <a:rPr lang="en-US" dirty="0"/>
              <a:t> can work with beach managers to help create a beach that is not a good place for </a:t>
            </a:r>
            <a:r>
              <a:rPr lang="en-US" i="1" dirty="0"/>
              <a:t>E. coli </a:t>
            </a:r>
            <a:r>
              <a:rPr lang="en-US" dirty="0"/>
              <a:t>to live. Wet beach sand allows </a:t>
            </a:r>
            <a:r>
              <a:rPr lang="en-US" i="1" dirty="0"/>
              <a:t>E. coli </a:t>
            </a:r>
            <a:r>
              <a:rPr lang="en-US" dirty="0"/>
              <a:t>to grow and multiply. </a:t>
            </a:r>
            <a:endParaRPr dirty="0"/>
          </a:p>
          <a:p>
            <a:pPr marL="7620" marR="3175" lvl="0" indent="0" algn="l" rtl="0">
              <a:lnSpc>
                <a:spcPct val="116090"/>
              </a:lnSpc>
              <a:spcBef>
                <a:spcPts val="364"/>
              </a:spcBef>
              <a:spcAft>
                <a:spcPts val="0"/>
              </a:spcAft>
              <a:buClr>
                <a:srgbClr val="000000"/>
              </a:buClr>
              <a:buSzPts val="1400"/>
              <a:buNone/>
            </a:pPr>
            <a:endParaRPr dirty="0"/>
          </a:p>
          <a:p>
            <a:pPr marL="7620" marR="3175" lvl="0" indent="0" algn="l" rtl="0">
              <a:lnSpc>
                <a:spcPct val="116090"/>
              </a:lnSpc>
              <a:spcBef>
                <a:spcPts val="364"/>
              </a:spcBef>
              <a:spcAft>
                <a:spcPts val="0"/>
              </a:spcAft>
              <a:buClr>
                <a:srgbClr val="000000"/>
              </a:buClr>
              <a:buSzPts val="1400"/>
              <a:buNone/>
            </a:pPr>
            <a:r>
              <a:rPr lang="en-US" dirty="0"/>
              <a:t>A flat beach face, as we saw in our water tank experiments, allows waves to wash over the beach, keeping the beach wet. </a:t>
            </a:r>
            <a:endParaRPr dirty="0"/>
          </a:p>
          <a:p>
            <a:pPr marL="7620" marR="3175" lvl="0" indent="0" algn="l" rtl="0">
              <a:lnSpc>
                <a:spcPct val="116090"/>
              </a:lnSpc>
              <a:spcBef>
                <a:spcPts val="364"/>
              </a:spcBef>
              <a:spcAft>
                <a:spcPts val="0"/>
              </a:spcAft>
              <a:buClr>
                <a:srgbClr val="000000"/>
              </a:buClr>
              <a:buSzPts val="1400"/>
              <a:buNone/>
            </a:pPr>
            <a:endParaRPr dirty="0"/>
          </a:p>
          <a:p>
            <a:pPr marL="0" lvl="0" indent="0" algn="l" rtl="0">
              <a:lnSpc>
                <a:spcPct val="100000"/>
              </a:lnSpc>
              <a:spcBef>
                <a:spcPts val="10"/>
              </a:spcBef>
              <a:spcAft>
                <a:spcPts val="0"/>
              </a:spcAft>
              <a:buClr>
                <a:srgbClr val="000000"/>
              </a:buClr>
              <a:buSzPts val="1400"/>
              <a:buFont typeface="Arial"/>
              <a:buNone/>
            </a:pPr>
            <a:r>
              <a:rPr lang="en-US" sz="1100" dirty="0">
                <a:solidFill>
                  <a:srgbClr val="000000"/>
                </a:solidFill>
              </a:rPr>
              <a:t>Large swales trap water and the sand remain wet</a:t>
            </a:r>
            <a:endParaRPr sz="11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100" dirty="0">
                <a:solidFill>
                  <a:srgbClr val="000000"/>
                </a:solidFill>
              </a:rPr>
              <a:t>Flat beach face allows for the encroachment of waves</a:t>
            </a:r>
            <a:endParaRPr sz="11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100" dirty="0">
                <a:solidFill>
                  <a:srgbClr val="000000"/>
                </a:solidFill>
              </a:rPr>
              <a:t>Deep beach grooming w/o leveling can promote drying</a:t>
            </a:r>
            <a:endParaRPr sz="1100" dirty="0">
              <a:solidFill>
                <a:srgbClr val="000000"/>
              </a:solidFill>
            </a:endParaRPr>
          </a:p>
          <a:p>
            <a:pPr marL="7620" marR="3175" lvl="0" indent="0" algn="l" rtl="0">
              <a:lnSpc>
                <a:spcPct val="116090"/>
              </a:lnSpc>
              <a:spcBef>
                <a:spcPts val="364"/>
              </a:spcBef>
              <a:spcAft>
                <a:spcPts val="0"/>
              </a:spcAft>
              <a:buClr>
                <a:srgbClr val="000000"/>
              </a:buClr>
              <a:buSzPts val="1400"/>
              <a:buNone/>
            </a:pPr>
            <a:endParaRPr dirty="0"/>
          </a:p>
          <a:p>
            <a:pPr marL="7620" marR="3175" lvl="0" indent="0" algn="l" rtl="0">
              <a:lnSpc>
                <a:spcPct val="116090"/>
              </a:lnSpc>
              <a:spcBef>
                <a:spcPts val="364"/>
              </a:spcBef>
              <a:spcAft>
                <a:spcPts val="0"/>
              </a:spcAft>
              <a:buClr>
                <a:srgbClr val="000000"/>
              </a:buClr>
              <a:buSzPts val="1400"/>
              <a:buNone/>
            </a:pPr>
            <a:endParaRPr dirty="0"/>
          </a:p>
          <a:p>
            <a:pPr marL="7620" marR="3175" lvl="0" indent="0" algn="l" rtl="0">
              <a:lnSpc>
                <a:spcPct val="116090"/>
              </a:lnSpc>
              <a:spcBef>
                <a:spcPts val="364"/>
              </a:spcBef>
              <a:spcAft>
                <a:spcPts val="0"/>
              </a:spcAft>
              <a:buClr>
                <a:srgbClr val="000000"/>
              </a:buClr>
              <a:buSzPts val="1400"/>
              <a:buNone/>
            </a:pPr>
            <a:r>
              <a:rPr lang="en-US" dirty="0"/>
              <a:t>Solution A – Beach slope maintenance - If the slope of the beach is steep enough without low flat spots, water can drain from the beach. This will also keep waves from constantly washing over large parts of the beach. Engineers can help design beach nourishment, or the addition of sand, to raise the beach slope and fill low spots to help keep the sand dry. </a:t>
            </a:r>
            <a:br>
              <a:rPr lang="en-US" dirty="0"/>
            </a:br>
            <a:endParaRPr dirty="0"/>
          </a:p>
          <a:p>
            <a:pPr marL="139700" marR="0" lvl="0" indent="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 </a:t>
            </a:r>
            <a:endParaRPr b="1" dirty="0"/>
          </a:p>
          <a:p>
            <a:pPr marL="139700" marR="0" lvl="0" indent="0" algn="l" rtl="0">
              <a:lnSpc>
                <a:spcPct val="100000"/>
              </a:lnSpc>
              <a:spcBef>
                <a:spcPts val="0"/>
              </a:spcBef>
              <a:spcAft>
                <a:spcPts val="0"/>
              </a:spcAft>
              <a:buClr>
                <a:srgbClr val="000000"/>
              </a:buClr>
              <a:buSzPts val="1400"/>
              <a:buFont typeface="Arial"/>
              <a:buNone/>
            </a:pPr>
            <a:r>
              <a:rPr lang="en-US" b="1" dirty="0"/>
              <a:t>Images source:</a:t>
            </a:r>
            <a:r>
              <a:rPr lang="en-US" sz="1800" b="0" i="1" dirty="0">
                <a:solidFill>
                  <a:srgbClr val="000000"/>
                </a:solidFill>
                <a:latin typeface="Calibri"/>
                <a:ea typeface="Calibri"/>
                <a:cs typeface="Calibri"/>
                <a:sym typeface="Calibri"/>
              </a:rPr>
              <a:t> Julie </a:t>
            </a:r>
            <a:r>
              <a:rPr lang="en-US" sz="1800" b="0" i="1" dirty="0" err="1">
                <a:solidFill>
                  <a:srgbClr val="000000"/>
                </a:solidFill>
                <a:latin typeface="Calibri"/>
                <a:ea typeface="Calibri"/>
                <a:cs typeface="Calibri"/>
                <a:sym typeface="Calibri"/>
              </a:rPr>
              <a:t>Kinzelman</a:t>
            </a:r>
            <a:r>
              <a:rPr lang="en-US" sz="1800" b="0" i="1" dirty="0">
                <a:solidFill>
                  <a:srgbClr val="000000"/>
                </a:solidFill>
                <a:latin typeface="Calibri"/>
                <a:ea typeface="Calibri"/>
                <a:cs typeface="Calibri"/>
                <a:sym typeface="Calibri"/>
              </a:rPr>
              <a:t>, city of Racine Health Department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139700" lvl="0" indent="0" algn="l" rtl="0">
              <a:lnSpc>
                <a:spcPct val="100000"/>
              </a:lnSpc>
              <a:spcBef>
                <a:spcPts val="0"/>
              </a:spcBef>
              <a:spcAft>
                <a:spcPts val="0"/>
              </a:spcAft>
              <a:buSzPts val="1400"/>
              <a:buNone/>
            </a:pPr>
            <a:r>
              <a:rPr lang="en-US" dirty="0"/>
              <a:t>Remember one aspect of coastal engineers’ work is to protect homes and properties.  Also remember the wave tank demonstration we conducted. The waves impact the shoreline differently depending on a variety of factors including the depth of the water, the height of the wave, the angle of wave movement, and the position on the landscape (top, slope, toe).</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Image source: Adam </a:t>
            </a:r>
            <a:r>
              <a:rPr lang="en-US" dirty="0" err="1"/>
              <a:t>Bechle</a:t>
            </a:r>
            <a:r>
              <a:rPr lang="en-US" dirty="0"/>
              <a:t>, coastal engineer, Wisconsin Sea Grant</a:t>
            </a:r>
            <a:endParaRPr dirty="0"/>
          </a:p>
          <a:p>
            <a:pPr marL="45720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Solution B – Beach grooming - The beach is groomed to remove litter and help beach sand dry out to reduce the growth of E. coli. Grooming is a bit like raking the beach sand with a special piece of equipment pulled by a tractor. The grooming can turn over the sand and help it dry out, making E. coli unhappy and the beach cleaner and safer.   </a:t>
            </a:r>
            <a:endParaRPr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US" dirty="0"/>
              <a:t>This image shows the new way of grooming the beach on the left, and the old way of grooming the beach on the right. The deeper grooming increases the drying rate of the sand which decreases the E. coli content.</a:t>
            </a:r>
            <a:endParaRPr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US" dirty="0"/>
              <a:t>This beach maintenance process helps to resolve problem #2—closed beaches</a:t>
            </a:r>
            <a:endParaRPr dirty="0"/>
          </a:p>
          <a:p>
            <a:pPr marL="139700" marR="0" lvl="0" indent="0" algn="l" rtl="0">
              <a:lnSpc>
                <a:spcPct val="100000"/>
              </a:lnSpc>
              <a:spcBef>
                <a:spcPts val="0"/>
              </a:spcBef>
              <a:spcAft>
                <a:spcPts val="0"/>
              </a:spcAft>
              <a:buSzPts val="1400"/>
              <a:buNone/>
            </a:pPr>
            <a:r>
              <a:rPr lang="en-US" dirty="0"/>
              <a:t> </a:t>
            </a:r>
            <a:endParaRPr dirty="0"/>
          </a:p>
          <a:p>
            <a:pPr marL="139700" marR="0" lvl="0" indent="0" algn="l" rtl="0">
              <a:lnSpc>
                <a:spcPct val="100000"/>
              </a:lnSpc>
              <a:spcBef>
                <a:spcPts val="0"/>
              </a:spcBef>
              <a:spcAft>
                <a:spcPts val="0"/>
              </a:spcAft>
              <a:buClr>
                <a:srgbClr val="000000"/>
              </a:buClr>
              <a:buSzPts val="1400"/>
              <a:buFont typeface="Arial"/>
              <a:buNone/>
            </a:pPr>
            <a:r>
              <a:rPr lang="en-US" b="1" dirty="0"/>
              <a:t>Image source:</a:t>
            </a:r>
            <a:r>
              <a:rPr lang="en-US" sz="1800" b="0" i="1" dirty="0">
                <a:solidFill>
                  <a:srgbClr val="000000"/>
                </a:solidFill>
                <a:latin typeface="Calibri"/>
                <a:ea typeface="Calibri"/>
                <a:cs typeface="Calibri"/>
                <a:sym typeface="Calibri"/>
              </a:rPr>
              <a:t> Julie </a:t>
            </a:r>
            <a:r>
              <a:rPr lang="en-US" sz="1800" b="0" i="1" dirty="0" err="1">
                <a:solidFill>
                  <a:srgbClr val="000000"/>
                </a:solidFill>
                <a:latin typeface="Calibri"/>
                <a:ea typeface="Calibri"/>
                <a:cs typeface="Calibri"/>
                <a:sym typeface="Calibri"/>
              </a:rPr>
              <a:t>Kinzelman</a:t>
            </a:r>
            <a:r>
              <a:rPr lang="en-US" sz="1800" b="0" i="1" dirty="0">
                <a:solidFill>
                  <a:srgbClr val="000000"/>
                </a:solidFill>
                <a:latin typeface="Calibri"/>
                <a:ea typeface="Calibri"/>
                <a:cs typeface="Calibri"/>
                <a:sym typeface="Calibri"/>
              </a:rPr>
              <a:t>, city of Racine Health Department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This beach management practice is primarily designed to influence infiltration and evaporation rates. Runoff may also be influenced especially if the slope of the beach is altered. Transpiration is not impacted because there are not any plants in these engineered solutions.</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Image source: U.S. Army Corps of Engineers</a:t>
            </a:r>
            <a:endParaRPr dirty="0"/>
          </a:p>
          <a:p>
            <a:pPr marL="139700" marR="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None/>
            </a:pPr>
            <a:r>
              <a:rPr lang="en-US"/>
              <a:t>The third engineering solution at North Beach we will discuss is called engineered dunes and swale wetland.</a:t>
            </a:r>
            <a:endParaRPr/>
          </a:p>
          <a:p>
            <a:pPr marL="1397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None/>
            </a:pPr>
            <a:r>
              <a:rPr lang="en-US" dirty="0"/>
              <a:t>Let's take a closer look at the problem coastal engineers are trying to solve.  The goal was to control the flow of water from the parking lot by creating a flow pathway from the main North Beach parking lot to engineered dune and swale wetland. </a:t>
            </a:r>
          </a:p>
          <a:p>
            <a:pPr marL="457200" lvl="0" indent="-317500" algn="l" rtl="0">
              <a:lnSpc>
                <a:spcPct val="100000"/>
              </a:lnSpc>
              <a:spcBef>
                <a:spcPts val="0"/>
              </a:spcBef>
              <a:spcAft>
                <a:spcPts val="0"/>
              </a:spcAft>
              <a:buSzPts val="1400"/>
              <a:buNone/>
            </a:pPr>
            <a:endParaRPr lang="en-US" dirty="0"/>
          </a:p>
          <a:p>
            <a:pPr marL="457200" lvl="0" indent="-317500" algn="l" rtl="0">
              <a:lnSpc>
                <a:spcPct val="100000"/>
              </a:lnSpc>
              <a:spcBef>
                <a:spcPts val="0"/>
              </a:spcBef>
              <a:spcAft>
                <a:spcPts val="0"/>
              </a:spcAft>
              <a:buSzPts val="1400"/>
              <a:buNone/>
            </a:pPr>
            <a:r>
              <a:rPr lang="en-US" sz="1200" kern="1200" dirty="0">
                <a:solidFill>
                  <a:schemeClr val="tx1"/>
                </a:solidFill>
                <a:effectLst/>
                <a:latin typeface="+mn-lt"/>
                <a:ea typeface="+mn-ea"/>
                <a:cs typeface="+mn-cs"/>
              </a:rPr>
              <a:t>Image source: Southeastern Wisconsin Regional Planning Commission</a:t>
            </a:r>
            <a:endParaRPr dirty="0"/>
          </a:p>
          <a:p>
            <a:pPr marL="13970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None/>
            </a:pPr>
            <a:r>
              <a:rPr lang="en-US" dirty="0"/>
              <a:t>In order to get an idea of the scope of the problem, let's take a break from the PowerPoint to calculate the amount of water that can run off a parking lot and the size of the area (e.g., a rain garden or in this case a swale/wetland) that will be needed to store the water.</a:t>
            </a:r>
            <a:endParaRPr dirty="0"/>
          </a:p>
          <a:p>
            <a:pPr marL="457200" lvl="0" indent="-31750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139700" lvl="0" indent="0" algn="l" rtl="0">
              <a:lnSpc>
                <a:spcPct val="100000"/>
              </a:lnSpc>
              <a:spcBef>
                <a:spcPts val="0"/>
              </a:spcBef>
              <a:spcAft>
                <a:spcPts val="0"/>
              </a:spcAft>
              <a:buSzPts val="1400"/>
              <a:buNone/>
            </a:pPr>
            <a:r>
              <a:rPr lang="en-US" dirty="0"/>
              <a:t>When we did the wave tank demonstration, we also saw that a beach allows the waves to break before hitting the bluff toe. Our experimentation indicated the water depth influenced the amount of erosion that occurred. The shape of the beach (its height and width profiles) also influences the amount of erosion and sediment transport that occur in any given location. </a:t>
            </a:r>
            <a:endParaRPr dirty="0"/>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Image source: </a:t>
            </a:r>
            <a:r>
              <a:rPr lang="en-US" sz="1200" i="1" dirty="0">
                <a:solidFill>
                  <a:srgbClr val="000000"/>
                </a:solidFill>
                <a:latin typeface="Arial"/>
                <a:ea typeface="Arial"/>
                <a:cs typeface="Arial"/>
                <a:sym typeface="Arial"/>
              </a:rPr>
              <a:t>Image: USACE/Wisconsin Sea Grant: Living on the Coast</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en-US" dirty="0"/>
              <a:t>Since we are looking at the beach as coastal engineers, we will use the engineering design process to guide our thinking.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Image source: </a:t>
            </a:r>
            <a:r>
              <a:rPr lang="en-US" dirty="0" err="1"/>
              <a:t>TeachEnginering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sz="1600" dirty="0"/>
              <a:t>When you go to North Beach, the sand and Lake Michigan are obvious natural features.  A closer look reveals various problems across the landscape, as well as the engineered solutions that have been installed to resolve the concerns. </a:t>
            </a:r>
            <a:endParaRPr dirty="0"/>
          </a:p>
          <a:p>
            <a:pPr marL="0" lvl="0" indent="0" algn="l" rtl="0">
              <a:lnSpc>
                <a:spcPct val="100000"/>
              </a:lnSpc>
              <a:spcBef>
                <a:spcPts val="0"/>
              </a:spcBef>
              <a:spcAft>
                <a:spcPts val="0"/>
              </a:spcAft>
              <a:buSzPts val="1400"/>
              <a:buNone/>
            </a:pPr>
            <a:r>
              <a:rPr lang="en-US" sz="1600" dirty="0"/>
              <a:t>So, although perhaps North Beach looks pretty much the same every time you go, the landscape is </a:t>
            </a:r>
            <a:r>
              <a:rPr lang="en-US" sz="1600" u="sng" dirty="0"/>
              <a:t>constantly changing</a:t>
            </a:r>
            <a:r>
              <a:rPr lang="en-US" sz="1600" dirty="0"/>
              <a:t>. Let’s look at some of the concerns coastal engineers have worked on at North Beach over the years.</a:t>
            </a:r>
            <a:endParaRPr dirty="0"/>
          </a:p>
          <a:p>
            <a:pPr marL="0" marR="0" lvl="0" indent="0" algn="l" rtl="0">
              <a:lnSpc>
                <a:spcPct val="100000"/>
              </a:lnSpc>
              <a:spcBef>
                <a:spcPts val="0"/>
              </a:spcBef>
              <a:spcAft>
                <a:spcPts val="0"/>
              </a:spcAft>
              <a:buClr>
                <a:srgbClr val="000000"/>
              </a:buClr>
              <a:buSzPts val="1400"/>
              <a:buFont typeface="Arial"/>
              <a:buNone/>
            </a:pPr>
            <a:endParaRPr sz="1600"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Image Source: Go Valley Kids website</a:t>
            </a:r>
          </a:p>
          <a:p>
            <a:pPr marL="0" marR="0" lvl="0" indent="0" algn="l" rtl="0">
              <a:lnSpc>
                <a:spcPct val="100000"/>
              </a:lnSpc>
              <a:spcBef>
                <a:spcPts val="0"/>
              </a:spcBef>
              <a:spcAft>
                <a:spcPts val="0"/>
              </a:spcAft>
              <a:buClr>
                <a:srgbClr val="000000"/>
              </a:buClr>
              <a:buSzPts val="1400"/>
              <a:buFont typeface="Arial"/>
              <a:buNone/>
            </a:pPr>
            <a:r>
              <a:rPr lang="en-US" dirty="0"/>
              <a:t>https://govalleykids.com/beach-day-road-trip-north-beach/  </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As we look at the issues at North Beach, be sure to take notes in your organizer – it will be useful at the end of today’s lesson and when we take our field trip to North Beach.</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One problem coastal engineers have attempted to resolve is </a:t>
            </a:r>
            <a:r>
              <a:rPr lang="en-US" sz="1100" b="1" i="0" u="none" strike="noStrike" cap="none" dirty="0">
                <a:solidFill>
                  <a:srgbClr val="000000"/>
                </a:solidFill>
                <a:latin typeface="Arial"/>
                <a:ea typeface="Arial"/>
                <a:cs typeface="Arial"/>
                <a:sym typeface="Arial"/>
              </a:rPr>
              <a:t>Beach Erosion.</a:t>
            </a:r>
            <a:r>
              <a:rPr lang="en-US" sz="1100" b="0" i="0" u="none" strike="noStrike" cap="none" dirty="0">
                <a:solidFill>
                  <a:srgbClr val="000000"/>
                </a:solidFill>
                <a:latin typeface="Arial"/>
                <a:ea typeface="Arial"/>
                <a:cs typeface="Arial"/>
                <a:sym typeface="Arial"/>
              </a:rPr>
              <a:t> In the summer of 2020, the erosion that occurred alongside the path at Zoo Beach resulted in the trail being closed.</a:t>
            </a:r>
            <a:r>
              <a:rPr lang="en-US" dirty="0"/>
              <a:t> </a:t>
            </a: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sz="1100" b="1"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sz="1100" b="1"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Zoo beach trail severely eroding; City and FEMA working on restoration details by </a:t>
            </a:r>
            <a:r>
              <a:rPr lang="en-US"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Christina Lieffring</a:t>
            </a:r>
            <a:r>
              <a:rPr lang="en-US" sz="1100" b="0" i="0" u="none" strike="noStrike" cap="none" dirty="0">
                <a:solidFill>
                  <a:srgbClr val="000000"/>
                </a:solidFill>
                <a:latin typeface="Arial"/>
                <a:ea typeface="Arial"/>
                <a:cs typeface="Arial"/>
                <a:sym typeface="Arial"/>
              </a:rPr>
              <a:t>.  Aug 5, 2020</a:t>
            </a:r>
            <a:endParaRPr dirty="0"/>
          </a:p>
          <a:p>
            <a:pPr marL="139700" lvl="0" indent="0" algn="l" rtl="0">
              <a:lnSpc>
                <a:spcPct val="100000"/>
              </a:lnSpc>
              <a:spcBef>
                <a:spcPts val="0"/>
              </a:spcBef>
              <a:spcAft>
                <a:spcPts val="0"/>
              </a:spcAft>
              <a:buSzPts val="1400"/>
              <a:buNone/>
            </a:pPr>
            <a:r>
              <a:rPr lang="en-US" sz="1800" b="0" i="0" u="sng" strike="noStrike"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https://journaltimes.com/news/local/zoo-beach-trail-severely-eroding-city-and-fema-working-on-restoration-details/article_1347c921-848e-50a9-9f97-5ca7eef49abf.htm</a:t>
            </a:r>
            <a:r>
              <a:rPr lang="en-US" sz="1800" dirty="0">
                <a:latin typeface="Times New Roman"/>
                <a:ea typeface="Times New Roman"/>
                <a:cs typeface="Times New Roman"/>
                <a:sym typeface="Times New Roman"/>
              </a:rPr>
              <a:t>   </a:t>
            </a:r>
          </a:p>
          <a:p>
            <a:pPr marL="139700" lvl="0" indent="0" algn="l" rtl="0">
              <a:lnSpc>
                <a:spcPct val="100000"/>
              </a:lnSpc>
              <a:spcBef>
                <a:spcPts val="0"/>
              </a:spcBef>
              <a:spcAft>
                <a:spcPts val="0"/>
              </a:spcAft>
              <a:buSzPts val="1400"/>
              <a:buNone/>
            </a:pPr>
            <a:endParaRPr lang="en-US" sz="1800" b="0" i="0" u="none" strike="noStrike" dirty="0">
              <a:solidFill>
                <a:srgbClr val="000000"/>
              </a:solidFill>
              <a:latin typeface="Times New Roman"/>
              <a:ea typeface="Times New Roman"/>
              <a:cs typeface="Times New Roman"/>
              <a:sym typeface="Times New Roman"/>
            </a:endParaRPr>
          </a:p>
          <a:p>
            <a:pPr marL="139700" marR="0" lvl="0" indent="0" algn="l" defTabSz="914400" rtl="0" eaLnBrk="1" fontAlgn="auto" latinLnBrk="0" hangingPunct="1">
              <a:lnSpc>
                <a:spcPct val="100000"/>
              </a:lnSpc>
              <a:spcBef>
                <a:spcPts val="0"/>
              </a:spcBef>
              <a:spcAft>
                <a:spcPts val="0"/>
              </a:spcAft>
              <a:buClrTx/>
              <a:buSzPts val="1400"/>
              <a:buFontTx/>
              <a:buNone/>
              <a:tabLst/>
              <a:defRPr/>
            </a:pPr>
            <a:r>
              <a:rPr lang="en-US" sz="1800" i="1" dirty="0">
                <a:solidFill>
                  <a:schemeClr val="dk2"/>
                </a:solidFill>
                <a:latin typeface="+mn-lt"/>
                <a:ea typeface="Calibri"/>
                <a:cs typeface="Calibri"/>
                <a:sym typeface="Calibri"/>
              </a:rPr>
              <a:t>Image Source: Christina Lieffring, Racine Journal Times</a:t>
            </a:r>
            <a:endParaRPr lang="en-US" sz="3600" dirty="0"/>
          </a:p>
          <a:p>
            <a:pPr marL="139700" lvl="0" indent="0" algn="l" rtl="0">
              <a:lnSpc>
                <a:spcPct val="100000"/>
              </a:lnSpc>
              <a:spcBef>
                <a:spcPts val="0"/>
              </a:spcBef>
              <a:spcAft>
                <a:spcPts val="0"/>
              </a:spcAft>
              <a:buSzPts val="1400"/>
              <a:buNone/>
            </a:pPr>
            <a:endParaRPr sz="1800" b="0" i="0" u="none" strike="noStrike" dirty="0">
              <a:solidFill>
                <a:srgbClr val="000000"/>
              </a:solidFill>
              <a:latin typeface="Times New Roman"/>
              <a:ea typeface="Times New Roman"/>
              <a:cs typeface="Times New Roman"/>
              <a:sym typeface="Times New Roman"/>
            </a:endParaRPr>
          </a:p>
          <a:p>
            <a:pPr marL="139700" marR="0" lvl="0" indent="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 </a:t>
            </a:r>
            <a:endParaRPr b="1"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Besides erosion, another concern is having to </a:t>
            </a:r>
            <a:r>
              <a:rPr lang="en-US" b="1" dirty="0"/>
              <a:t>close the beach due to health and safety concerns</a:t>
            </a:r>
            <a:r>
              <a:rPr lang="en-US" dirty="0"/>
              <a:t>. </a:t>
            </a:r>
            <a:r>
              <a:rPr lang="en-US" sz="1800" dirty="0">
                <a:latin typeface="Times New Roman"/>
                <a:ea typeface="Times New Roman"/>
                <a:cs typeface="Times New Roman"/>
                <a:sym typeface="Times New Roman"/>
              </a:rPr>
              <a:t> </a:t>
            </a:r>
            <a:r>
              <a:rPr lang="en-US" i="1" dirty="0"/>
              <a:t>Escherichia coli</a:t>
            </a:r>
            <a:r>
              <a:rPr lang="en-US" dirty="0"/>
              <a:t>, commonly called </a:t>
            </a:r>
            <a:r>
              <a:rPr lang="en-US" i="1" dirty="0"/>
              <a:t>E. coli</a:t>
            </a:r>
            <a:r>
              <a:rPr lang="en-US" dirty="0"/>
              <a:t>, is a bacteria found in sewage which can cause illness in humans. If there is too much </a:t>
            </a:r>
            <a:r>
              <a:rPr lang="en-US" i="1" dirty="0"/>
              <a:t>E. Coli </a:t>
            </a:r>
            <a:r>
              <a:rPr lang="en-US" dirty="0"/>
              <a:t>in the water, the beach has to close for safety.</a:t>
            </a:r>
            <a:endParaRPr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US" dirty="0"/>
              <a:t>Bacteria like </a:t>
            </a:r>
            <a:r>
              <a:rPr lang="en-US" i="1" dirty="0"/>
              <a:t>E. coli </a:t>
            </a:r>
            <a:r>
              <a:rPr lang="en-US" dirty="0"/>
              <a:t>can get to the beach from a number of sources, including sea gull feces, pet feces, algal blooms, and runoff from upstream areas (where the bacteria is picked up by runoff and transported to the lake by the storm sewer system). </a:t>
            </a:r>
            <a:br>
              <a:rPr lang="en-US" dirty="0"/>
            </a:br>
            <a:br>
              <a:rPr lang="en-US" dirty="0"/>
            </a:br>
            <a:r>
              <a:rPr lang="en-US" dirty="0"/>
              <a:t>Litter is also a problem.</a:t>
            </a:r>
            <a:endParaRPr dirty="0"/>
          </a:p>
          <a:p>
            <a:pPr marL="139700" marR="0" lvl="0" indent="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 </a:t>
            </a:r>
            <a:endParaRPr b="1" dirty="0"/>
          </a:p>
          <a:p>
            <a:pPr marL="139700" marR="0" lvl="0" indent="0" algn="l" rtl="0">
              <a:lnSpc>
                <a:spcPct val="100000"/>
              </a:lnSpc>
              <a:spcBef>
                <a:spcPts val="0"/>
              </a:spcBef>
              <a:spcAft>
                <a:spcPts val="0"/>
              </a:spcAft>
              <a:buClr>
                <a:srgbClr val="000000"/>
              </a:buClr>
              <a:buSzPts val="1400"/>
              <a:buFont typeface="Arial"/>
              <a:buNone/>
            </a:pPr>
            <a:r>
              <a:rPr lang="en-US" b="0" i="1" dirty="0"/>
              <a:t>Image source: Julie </a:t>
            </a:r>
            <a:r>
              <a:rPr lang="en-US" b="0" i="1" dirty="0" err="1"/>
              <a:t>Kinzelman</a:t>
            </a:r>
            <a:r>
              <a:rPr lang="en-US" b="0" i="1" dirty="0"/>
              <a:t>, City of Racine Health Department PowerPoint</a:t>
            </a:r>
            <a:endParaRPr dirty="0"/>
          </a:p>
          <a:p>
            <a:pPr marL="139700" marR="0" lvl="0" indent="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 </a:t>
            </a:r>
            <a:endParaRPr b="1"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SzPts val="1400"/>
              <a:buNone/>
            </a:pPr>
            <a:r>
              <a:rPr lang="en-US" dirty="0"/>
              <a:t>A third problem at North Beach that coastal engineers may be able to help resolve is </a:t>
            </a:r>
            <a:r>
              <a:rPr lang="en-US" b="1" dirty="0"/>
              <a:t>sand burying the boardwalks</a:t>
            </a:r>
            <a:r>
              <a:rPr lang="en-US" dirty="0"/>
              <a:t>.</a:t>
            </a:r>
            <a:endParaRPr dirty="0"/>
          </a:p>
          <a:p>
            <a:pPr marL="139700" marR="0" lvl="0" indent="0" algn="l" rtl="0">
              <a:lnSpc>
                <a:spcPct val="100000"/>
              </a:lnSpc>
              <a:spcBef>
                <a:spcPts val="0"/>
              </a:spcBef>
              <a:spcAft>
                <a:spcPts val="0"/>
              </a:spcAft>
              <a:buSzPts val="1400"/>
              <a:buNone/>
            </a:pPr>
            <a:endParaRPr dirty="0"/>
          </a:p>
          <a:p>
            <a:pPr marL="139700" marR="0" lvl="0" indent="0" algn="l" rtl="0">
              <a:lnSpc>
                <a:spcPct val="100000"/>
              </a:lnSpc>
              <a:spcBef>
                <a:spcPts val="0"/>
              </a:spcBef>
              <a:spcAft>
                <a:spcPts val="0"/>
              </a:spcAft>
              <a:buSzPts val="1400"/>
              <a:buNone/>
            </a:pPr>
            <a:r>
              <a:rPr lang="en-US" sz="1100" b="0" i="0" u="none" strike="noStrike" dirty="0">
                <a:solidFill>
                  <a:srgbClr val="000000"/>
                </a:solidFill>
                <a:latin typeface="Times New Roman"/>
                <a:ea typeface="Times New Roman"/>
                <a:cs typeface="Times New Roman"/>
                <a:sym typeface="Times New Roman"/>
              </a:rPr>
              <a:t> “Winds displaced sand from the beach area that covered certain portions of the boardwalk between two popular attractions at Racine’s North Beach. As an alternative to installing manmade structures, and in keeping with the </a:t>
            </a:r>
            <a:r>
              <a:rPr lang="en-US" sz="1100" dirty="0">
                <a:solidFill>
                  <a:srgbClr val="000000"/>
                </a:solidFill>
                <a:latin typeface="Times New Roman"/>
                <a:ea typeface="Times New Roman"/>
                <a:cs typeface="Times New Roman"/>
                <a:sym typeface="Times New Roman"/>
              </a:rPr>
              <a:t>city</a:t>
            </a:r>
            <a:r>
              <a:rPr lang="en-US" sz="1100" b="0" i="0" u="none" strike="noStrike" dirty="0">
                <a:solidFill>
                  <a:srgbClr val="000000"/>
                </a:solidFill>
                <a:latin typeface="Times New Roman"/>
                <a:ea typeface="Times New Roman"/>
                <a:cs typeface="Times New Roman"/>
                <a:sym typeface="Times New Roman"/>
              </a:rPr>
              <a:t> of Racine’s commitment to the environment, [engineers and city officials] sought to utilize vegetation as a means of controlling </a:t>
            </a:r>
            <a:r>
              <a:rPr lang="en-US" sz="1100" b="0" i="0" u="none" strike="noStrike" dirty="0" err="1">
                <a:solidFill>
                  <a:srgbClr val="000000"/>
                </a:solidFill>
                <a:latin typeface="Times New Roman"/>
                <a:ea typeface="Times New Roman"/>
                <a:cs typeface="Times New Roman"/>
                <a:sym typeface="Times New Roman"/>
              </a:rPr>
              <a:t>wind blown</a:t>
            </a:r>
            <a:r>
              <a:rPr lang="en-US" sz="1100" b="0" i="0" u="none" strike="noStrike" dirty="0">
                <a:solidFill>
                  <a:srgbClr val="000000"/>
                </a:solidFill>
                <a:latin typeface="Times New Roman"/>
                <a:ea typeface="Times New Roman"/>
                <a:cs typeface="Times New Roman"/>
                <a:sym typeface="Times New Roman"/>
              </a:rPr>
              <a:t> sand which frequently covered this pathway with the added benefit of increasing the natural landscape.” </a:t>
            </a:r>
            <a:endParaRPr dirty="0"/>
          </a:p>
          <a:p>
            <a:pPr marL="139700" marR="0" lvl="0" indent="0" algn="l" rtl="0">
              <a:lnSpc>
                <a:spcPct val="100000"/>
              </a:lnSpc>
              <a:spcBef>
                <a:spcPts val="0"/>
              </a:spcBef>
              <a:spcAft>
                <a:spcPts val="0"/>
              </a:spcAft>
              <a:buClr>
                <a:srgbClr val="000000"/>
              </a:buClr>
              <a:buSzPts val="1400"/>
              <a:buFont typeface="Arial"/>
              <a:buNone/>
            </a:pPr>
            <a:endParaRPr dirty="0"/>
          </a:p>
          <a:p>
            <a:pPr marL="139700" marR="0" lvl="0" indent="0" algn="l" rtl="0">
              <a:lnSpc>
                <a:spcPct val="100000"/>
              </a:lnSpc>
              <a:spcBef>
                <a:spcPts val="0"/>
              </a:spcBef>
              <a:spcAft>
                <a:spcPts val="0"/>
              </a:spcAft>
              <a:buClr>
                <a:srgbClr val="000000"/>
              </a:buClr>
              <a:buSzPts val="1400"/>
              <a:buFont typeface="Arial"/>
              <a:buNone/>
            </a:pPr>
            <a:r>
              <a:rPr lang="en-US" sz="1000" dirty="0"/>
              <a:t>Source: </a:t>
            </a:r>
            <a:r>
              <a:rPr lang="en-US" sz="1000" b="1" dirty="0"/>
              <a:t>Best Practice-Racine-DuneSwales.pdf </a:t>
            </a:r>
            <a:endParaRPr dirty="0"/>
          </a:p>
          <a:p>
            <a:pPr marL="139700" lvl="0" indent="0" algn="l" rtl="0">
              <a:lnSpc>
                <a:spcPct val="100000"/>
              </a:lnSpc>
              <a:spcBef>
                <a:spcPts val="0"/>
              </a:spcBef>
              <a:spcAft>
                <a:spcPts val="0"/>
              </a:spcAft>
              <a:buSzPts val="1400"/>
              <a:buNone/>
            </a:pPr>
            <a:r>
              <a:rPr lang="en-US" sz="1000" b="1" dirty="0"/>
              <a:t>Image source: </a:t>
            </a:r>
            <a:r>
              <a:rPr lang="en-US" sz="1000" i="1" dirty="0">
                <a:solidFill>
                  <a:schemeClr val="dk2"/>
                </a:solidFill>
                <a:latin typeface="Arial"/>
                <a:ea typeface="Arial"/>
                <a:cs typeface="Arial"/>
                <a:sym typeface="Arial"/>
              </a:rPr>
              <a:t>Christina Lieffring, Racine Journal Times</a:t>
            </a:r>
            <a:endParaRPr lang="en-US" sz="1000" b="1" dirty="0"/>
          </a:p>
          <a:p>
            <a:pPr marL="139700" lvl="0" indent="0" algn="l" rtl="0">
              <a:lnSpc>
                <a:spcPct val="100000"/>
              </a:lnSpc>
              <a:spcBef>
                <a:spcPts val="0"/>
              </a:spcBef>
              <a:spcAft>
                <a:spcPts val="0"/>
              </a:spcAft>
              <a:buSzPts val="1400"/>
              <a:buNone/>
            </a:pPr>
            <a:r>
              <a:rPr lang="en-US" sz="1000" b="1" u="sng" dirty="0">
                <a:solidFill>
                  <a:schemeClr val="hlink"/>
                </a:solidFill>
                <a:hlinkClick r:id="rId3"/>
              </a:rPr>
              <a:t>https://www.offset.com/photos/boardwalk-through-sand-dunes-and-beach-grass-at-nebel-germany-478288</a:t>
            </a:r>
            <a:r>
              <a:rPr lang="en-US" sz="1000" b="1" dirty="0"/>
              <a:t> </a:t>
            </a:r>
            <a:endParaRPr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400"/>
            </a:pPr>
            <a:r>
              <a:rPr lang="en-US" dirty="0"/>
              <a:t>If all those problems were not enough, another problem at North Beach was </a:t>
            </a:r>
            <a:r>
              <a:rPr lang="en-US" b="1" dirty="0"/>
              <a:t>washouts</a:t>
            </a:r>
            <a:r>
              <a:rPr lang="en-US" dirty="0"/>
              <a:t>. After large rain events there was frequent, visible evidence of shoreline erosion (as washouts) resulting, in part, from runoff originating in the back beach area and flowing over the beach, taking sand with it. </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i="1" dirty="0"/>
              <a:t>Source: </a:t>
            </a:r>
            <a:r>
              <a:rPr lang="en-US" b="1" i="1" dirty="0"/>
              <a:t>Best Practice-Racine-DuneSwales.pdf</a:t>
            </a:r>
          </a:p>
          <a:p>
            <a:pPr marL="0" marR="0" lvl="0" indent="0" algn="l" rtl="0">
              <a:lnSpc>
                <a:spcPct val="100000"/>
              </a:lnSpc>
              <a:spcBef>
                <a:spcPts val="0"/>
              </a:spcBef>
              <a:spcAft>
                <a:spcPts val="0"/>
              </a:spcAft>
              <a:buClr>
                <a:srgbClr val="000000"/>
              </a:buClr>
              <a:buSzPts val="1400"/>
              <a:buFont typeface="Arial"/>
              <a:buNone/>
            </a:pPr>
            <a:r>
              <a:rPr lang="en-US" dirty="0"/>
              <a:t>Image source: Julie </a:t>
            </a:r>
            <a:r>
              <a:rPr lang="en-US" dirty="0" err="1"/>
              <a:t>Kinzelman</a:t>
            </a:r>
            <a:r>
              <a:rPr lang="en-US" dirty="0"/>
              <a:t>, city of Racine Health Department</a:t>
            </a:r>
            <a:endParaRPr dirty="0"/>
          </a:p>
          <a:p>
            <a:pPr marL="139700" marR="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
        <p:cNvGrpSpPr/>
        <p:nvPr/>
      </p:nvGrpSpPr>
      <p:grpSpPr>
        <a:xfrm>
          <a:off x="0" y="0"/>
          <a:ext cx="0" cy="0"/>
          <a:chOff x="0" y="0"/>
          <a:chExt cx="0" cy="0"/>
        </a:xfrm>
      </p:grpSpPr>
      <p:sp>
        <p:nvSpPr>
          <p:cNvPr id="13" name="Google Shape;13;p27"/>
          <p:cNvSpPr txBox="1">
            <a:spLocks noGrp="1"/>
          </p:cNvSpPr>
          <p:nvPr>
            <p:ph type="title"/>
          </p:nvPr>
        </p:nvSpPr>
        <p:spPr>
          <a:xfrm>
            <a:off x="972600" y="1758200"/>
            <a:ext cx="10251600" cy="71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3733">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2600"/>
              <a:buNone/>
              <a:defRPr sz="3467">
                <a:solidFill>
                  <a:schemeClr val="dk2"/>
                </a:solidFill>
              </a:defRPr>
            </a:lvl2pPr>
            <a:lvl3pPr lvl="2" algn="l">
              <a:lnSpc>
                <a:spcPct val="100000"/>
              </a:lnSpc>
              <a:spcBef>
                <a:spcPts val="0"/>
              </a:spcBef>
              <a:spcAft>
                <a:spcPts val="0"/>
              </a:spcAft>
              <a:buClr>
                <a:schemeClr val="dk2"/>
              </a:buClr>
              <a:buSzPts val="2600"/>
              <a:buNone/>
              <a:defRPr sz="3467">
                <a:solidFill>
                  <a:schemeClr val="dk2"/>
                </a:solidFill>
              </a:defRPr>
            </a:lvl3pPr>
            <a:lvl4pPr lvl="3" algn="l">
              <a:lnSpc>
                <a:spcPct val="100000"/>
              </a:lnSpc>
              <a:spcBef>
                <a:spcPts val="0"/>
              </a:spcBef>
              <a:spcAft>
                <a:spcPts val="0"/>
              </a:spcAft>
              <a:buClr>
                <a:schemeClr val="dk2"/>
              </a:buClr>
              <a:buSzPts val="2600"/>
              <a:buNone/>
              <a:defRPr sz="3467">
                <a:solidFill>
                  <a:schemeClr val="dk2"/>
                </a:solidFill>
              </a:defRPr>
            </a:lvl4pPr>
            <a:lvl5pPr lvl="4" algn="l">
              <a:lnSpc>
                <a:spcPct val="100000"/>
              </a:lnSpc>
              <a:spcBef>
                <a:spcPts val="0"/>
              </a:spcBef>
              <a:spcAft>
                <a:spcPts val="0"/>
              </a:spcAft>
              <a:buClr>
                <a:schemeClr val="dk2"/>
              </a:buClr>
              <a:buSzPts val="2600"/>
              <a:buNone/>
              <a:defRPr sz="3467">
                <a:solidFill>
                  <a:schemeClr val="dk2"/>
                </a:solidFill>
              </a:defRPr>
            </a:lvl5pPr>
            <a:lvl6pPr lvl="5" algn="l">
              <a:lnSpc>
                <a:spcPct val="100000"/>
              </a:lnSpc>
              <a:spcBef>
                <a:spcPts val="0"/>
              </a:spcBef>
              <a:spcAft>
                <a:spcPts val="0"/>
              </a:spcAft>
              <a:buClr>
                <a:schemeClr val="dk2"/>
              </a:buClr>
              <a:buSzPts val="2600"/>
              <a:buNone/>
              <a:defRPr sz="3467">
                <a:solidFill>
                  <a:schemeClr val="dk2"/>
                </a:solidFill>
              </a:defRPr>
            </a:lvl6pPr>
            <a:lvl7pPr lvl="6" algn="l">
              <a:lnSpc>
                <a:spcPct val="100000"/>
              </a:lnSpc>
              <a:spcBef>
                <a:spcPts val="0"/>
              </a:spcBef>
              <a:spcAft>
                <a:spcPts val="0"/>
              </a:spcAft>
              <a:buClr>
                <a:schemeClr val="dk2"/>
              </a:buClr>
              <a:buSzPts val="2600"/>
              <a:buNone/>
              <a:defRPr sz="3467">
                <a:solidFill>
                  <a:schemeClr val="dk2"/>
                </a:solidFill>
              </a:defRPr>
            </a:lvl7pPr>
            <a:lvl8pPr lvl="7" algn="l">
              <a:lnSpc>
                <a:spcPct val="100000"/>
              </a:lnSpc>
              <a:spcBef>
                <a:spcPts val="0"/>
              </a:spcBef>
              <a:spcAft>
                <a:spcPts val="0"/>
              </a:spcAft>
              <a:buClr>
                <a:schemeClr val="dk2"/>
              </a:buClr>
              <a:buSzPts val="2600"/>
              <a:buNone/>
              <a:defRPr sz="3467">
                <a:solidFill>
                  <a:schemeClr val="dk2"/>
                </a:solidFill>
              </a:defRPr>
            </a:lvl8pPr>
            <a:lvl9pPr lvl="8" algn="l">
              <a:lnSpc>
                <a:spcPct val="100000"/>
              </a:lnSpc>
              <a:spcBef>
                <a:spcPts val="0"/>
              </a:spcBef>
              <a:spcAft>
                <a:spcPts val="0"/>
              </a:spcAft>
              <a:buClr>
                <a:schemeClr val="dk2"/>
              </a:buClr>
              <a:buSzPts val="2600"/>
              <a:buNone/>
              <a:defRPr sz="3467">
                <a:solidFill>
                  <a:schemeClr val="dk2"/>
                </a:solidFill>
              </a:defRPr>
            </a:lvl9pPr>
          </a:lstStyle>
          <a:p>
            <a:endParaRPr/>
          </a:p>
        </p:txBody>
      </p:sp>
      <p:sp>
        <p:nvSpPr>
          <p:cNvPr id="14" name="Google Shape;14;p27"/>
          <p:cNvSpPr txBox="1">
            <a:spLocks noGrp="1"/>
          </p:cNvSpPr>
          <p:nvPr>
            <p:ph type="body" idx="1"/>
          </p:nvPr>
        </p:nvSpPr>
        <p:spPr>
          <a:xfrm>
            <a:off x="972600" y="2771833"/>
            <a:ext cx="10251600" cy="3014800"/>
          </a:xfrm>
          <a:prstGeom prst="rect">
            <a:avLst/>
          </a:prstGeom>
          <a:noFill/>
          <a:ln>
            <a:noFill/>
          </a:ln>
        </p:spPr>
        <p:txBody>
          <a:bodyPr spcFirstLastPara="1" wrap="square" lIns="91425" tIns="91425" rIns="91425" bIns="91425" anchor="t" anchorCtr="0">
            <a:noAutofit/>
          </a:bodyPr>
          <a:lstStyle>
            <a:lvl1pPr marL="609585" lvl="0" indent="-414856" algn="l">
              <a:lnSpc>
                <a:spcPct val="115000"/>
              </a:lnSpc>
              <a:spcBef>
                <a:spcPts val="0"/>
              </a:spcBef>
              <a:spcAft>
                <a:spcPts val="0"/>
              </a:spcAft>
              <a:buSzPts val="1300"/>
              <a:buChar char="●"/>
              <a:defRPr sz="2400">
                <a:solidFill>
                  <a:schemeClr val="dk2"/>
                </a:solidFill>
                <a:latin typeface="Arial"/>
                <a:ea typeface="Arial"/>
                <a:cs typeface="Arial"/>
                <a:sym typeface="Arial"/>
              </a:defRPr>
            </a:lvl1pPr>
            <a:lvl2pPr marL="1219170" lvl="1" indent="-397923" algn="l">
              <a:lnSpc>
                <a:spcPct val="115000"/>
              </a:lnSpc>
              <a:spcBef>
                <a:spcPts val="2133"/>
              </a:spcBef>
              <a:spcAft>
                <a:spcPts val="0"/>
              </a:spcAft>
              <a:buSzPts val="1100"/>
              <a:buChar char="○"/>
              <a:defRPr/>
            </a:lvl2pPr>
            <a:lvl3pPr marL="1828754" lvl="2" indent="-397923" algn="l">
              <a:lnSpc>
                <a:spcPct val="115000"/>
              </a:lnSpc>
              <a:spcBef>
                <a:spcPts val="2133"/>
              </a:spcBef>
              <a:spcAft>
                <a:spcPts val="0"/>
              </a:spcAft>
              <a:buSzPts val="1100"/>
              <a:buChar char="■"/>
              <a:defRPr/>
            </a:lvl3pPr>
            <a:lvl4pPr marL="2438339" lvl="3" indent="-397923" algn="l">
              <a:lnSpc>
                <a:spcPct val="115000"/>
              </a:lnSpc>
              <a:spcBef>
                <a:spcPts val="2133"/>
              </a:spcBef>
              <a:spcAft>
                <a:spcPts val="0"/>
              </a:spcAft>
              <a:buSzPts val="1100"/>
              <a:buChar char="●"/>
              <a:defRPr/>
            </a:lvl4pPr>
            <a:lvl5pPr marL="3047924" lvl="4" indent="-397923" algn="l">
              <a:lnSpc>
                <a:spcPct val="115000"/>
              </a:lnSpc>
              <a:spcBef>
                <a:spcPts val="2133"/>
              </a:spcBef>
              <a:spcAft>
                <a:spcPts val="0"/>
              </a:spcAft>
              <a:buSzPts val="1100"/>
              <a:buChar char="○"/>
              <a:defRPr/>
            </a:lvl5pPr>
            <a:lvl6pPr marL="3657509" lvl="5" indent="-397923" algn="l">
              <a:lnSpc>
                <a:spcPct val="115000"/>
              </a:lnSpc>
              <a:spcBef>
                <a:spcPts val="2133"/>
              </a:spcBef>
              <a:spcAft>
                <a:spcPts val="0"/>
              </a:spcAft>
              <a:buSzPts val="1100"/>
              <a:buChar char="■"/>
              <a:defRPr/>
            </a:lvl6pPr>
            <a:lvl7pPr marL="4267093" lvl="6" indent="-397923" algn="l">
              <a:lnSpc>
                <a:spcPct val="115000"/>
              </a:lnSpc>
              <a:spcBef>
                <a:spcPts val="2133"/>
              </a:spcBef>
              <a:spcAft>
                <a:spcPts val="0"/>
              </a:spcAft>
              <a:buSzPts val="1100"/>
              <a:buChar char="●"/>
              <a:defRPr/>
            </a:lvl7pPr>
            <a:lvl8pPr marL="4876678" lvl="7" indent="-397923" algn="l">
              <a:lnSpc>
                <a:spcPct val="115000"/>
              </a:lnSpc>
              <a:spcBef>
                <a:spcPts val="2133"/>
              </a:spcBef>
              <a:spcAft>
                <a:spcPts val="0"/>
              </a:spcAft>
              <a:buSzPts val="1100"/>
              <a:buChar char="○"/>
              <a:defRPr/>
            </a:lvl8pPr>
            <a:lvl9pPr marL="5486263" lvl="8" indent="-397923" algn="l">
              <a:lnSpc>
                <a:spcPct val="115000"/>
              </a:lnSpc>
              <a:spcBef>
                <a:spcPts val="2133"/>
              </a:spcBef>
              <a:spcAft>
                <a:spcPts val="2133"/>
              </a:spcAft>
              <a:buSzPts val="1100"/>
              <a:buChar char="■"/>
              <a:defRPr/>
            </a:lvl9pPr>
          </a:lstStyle>
          <a:p>
            <a:endParaRPr/>
          </a:p>
        </p:txBody>
      </p:sp>
      <p:sp>
        <p:nvSpPr>
          <p:cNvPr id="15" name="Google Shape;15;p27"/>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n-US" smtClean="0"/>
              <a:pPr/>
              <a:t>‹#›</a:t>
            </a:fld>
            <a:endParaRPr lang="en-US"/>
          </a:p>
        </p:txBody>
      </p:sp>
      <p:pic>
        <p:nvPicPr>
          <p:cNvPr id="16" name="Google Shape;16;p27"/>
          <p:cNvPicPr preferRelativeResize="0"/>
          <p:nvPr/>
        </p:nvPicPr>
        <p:blipFill rotWithShape="1">
          <a:blip r:embed="rId2">
            <a:alphaModFix/>
          </a:blip>
          <a:srcRect/>
          <a:stretch/>
        </p:blipFill>
        <p:spPr>
          <a:xfrm>
            <a:off x="0" y="-51733"/>
            <a:ext cx="12192000" cy="1591733"/>
          </a:xfrm>
          <a:prstGeom prst="rect">
            <a:avLst/>
          </a:prstGeom>
          <a:noFill/>
          <a:ln>
            <a:noFill/>
          </a:ln>
        </p:spPr>
      </p:pic>
    </p:spTree>
    <p:extLst>
      <p:ext uri="{BB962C8B-B14F-4D97-AF65-F5344CB8AC3E}">
        <p14:creationId xmlns:p14="http://schemas.microsoft.com/office/powerpoint/2010/main" val="407962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
        <p:cNvGrpSpPr/>
        <p:nvPr/>
      </p:nvGrpSpPr>
      <p:grpSpPr>
        <a:xfrm>
          <a:off x="0" y="0"/>
          <a:ext cx="0" cy="0"/>
          <a:chOff x="0" y="0"/>
          <a:chExt cx="0" cy="0"/>
        </a:xfrm>
      </p:grpSpPr>
      <p:pic>
        <p:nvPicPr>
          <p:cNvPr id="18" name="Google Shape;18;p28"/>
          <p:cNvPicPr preferRelativeResize="0"/>
          <p:nvPr/>
        </p:nvPicPr>
        <p:blipFill rotWithShape="1">
          <a:blip r:embed="rId2">
            <a:alphaModFix/>
          </a:blip>
          <a:srcRect/>
          <a:stretch/>
        </p:blipFill>
        <p:spPr>
          <a:xfrm>
            <a:off x="0" y="-51733"/>
            <a:ext cx="12192000" cy="1591733"/>
          </a:xfrm>
          <a:prstGeom prst="rect">
            <a:avLst/>
          </a:prstGeom>
          <a:noFill/>
          <a:ln>
            <a:noFill/>
          </a:ln>
        </p:spPr>
      </p:pic>
      <p:sp>
        <p:nvSpPr>
          <p:cNvPr id="19" name="Google Shape;19;p28"/>
          <p:cNvSpPr txBox="1">
            <a:spLocks noGrp="1"/>
          </p:cNvSpPr>
          <p:nvPr>
            <p:ph type="title"/>
          </p:nvPr>
        </p:nvSpPr>
        <p:spPr>
          <a:xfrm>
            <a:off x="973332" y="1758201"/>
            <a:ext cx="5643919" cy="12245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3733">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2600"/>
              <a:buNone/>
              <a:defRPr sz="3467">
                <a:solidFill>
                  <a:schemeClr val="dk2"/>
                </a:solidFill>
              </a:defRPr>
            </a:lvl2pPr>
            <a:lvl3pPr lvl="2" algn="l">
              <a:lnSpc>
                <a:spcPct val="100000"/>
              </a:lnSpc>
              <a:spcBef>
                <a:spcPts val="0"/>
              </a:spcBef>
              <a:spcAft>
                <a:spcPts val="0"/>
              </a:spcAft>
              <a:buClr>
                <a:schemeClr val="dk2"/>
              </a:buClr>
              <a:buSzPts val="2600"/>
              <a:buNone/>
              <a:defRPr sz="3467">
                <a:solidFill>
                  <a:schemeClr val="dk2"/>
                </a:solidFill>
              </a:defRPr>
            </a:lvl3pPr>
            <a:lvl4pPr lvl="3" algn="l">
              <a:lnSpc>
                <a:spcPct val="100000"/>
              </a:lnSpc>
              <a:spcBef>
                <a:spcPts val="0"/>
              </a:spcBef>
              <a:spcAft>
                <a:spcPts val="0"/>
              </a:spcAft>
              <a:buClr>
                <a:schemeClr val="dk2"/>
              </a:buClr>
              <a:buSzPts val="2600"/>
              <a:buNone/>
              <a:defRPr sz="3467">
                <a:solidFill>
                  <a:schemeClr val="dk2"/>
                </a:solidFill>
              </a:defRPr>
            </a:lvl4pPr>
            <a:lvl5pPr lvl="4" algn="l">
              <a:lnSpc>
                <a:spcPct val="100000"/>
              </a:lnSpc>
              <a:spcBef>
                <a:spcPts val="0"/>
              </a:spcBef>
              <a:spcAft>
                <a:spcPts val="0"/>
              </a:spcAft>
              <a:buClr>
                <a:schemeClr val="dk2"/>
              </a:buClr>
              <a:buSzPts val="2600"/>
              <a:buNone/>
              <a:defRPr sz="3467">
                <a:solidFill>
                  <a:schemeClr val="dk2"/>
                </a:solidFill>
              </a:defRPr>
            </a:lvl5pPr>
            <a:lvl6pPr lvl="5" algn="l">
              <a:lnSpc>
                <a:spcPct val="100000"/>
              </a:lnSpc>
              <a:spcBef>
                <a:spcPts val="0"/>
              </a:spcBef>
              <a:spcAft>
                <a:spcPts val="0"/>
              </a:spcAft>
              <a:buClr>
                <a:schemeClr val="dk2"/>
              </a:buClr>
              <a:buSzPts val="2600"/>
              <a:buNone/>
              <a:defRPr sz="3467">
                <a:solidFill>
                  <a:schemeClr val="dk2"/>
                </a:solidFill>
              </a:defRPr>
            </a:lvl6pPr>
            <a:lvl7pPr lvl="6" algn="l">
              <a:lnSpc>
                <a:spcPct val="100000"/>
              </a:lnSpc>
              <a:spcBef>
                <a:spcPts val="0"/>
              </a:spcBef>
              <a:spcAft>
                <a:spcPts val="0"/>
              </a:spcAft>
              <a:buClr>
                <a:schemeClr val="dk2"/>
              </a:buClr>
              <a:buSzPts val="2600"/>
              <a:buNone/>
              <a:defRPr sz="3467">
                <a:solidFill>
                  <a:schemeClr val="dk2"/>
                </a:solidFill>
              </a:defRPr>
            </a:lvl7pPr>
            <a:lvl8pPr lvl="7" algn="l">
              <a:lnSpc>
                <a:spcPct val="100000"/>
              </a:lnSpc>
              <a:spcBef>
                <a:spcPts val="0"/>
              </a:spcBef>
              <a:spcAft>
                <a:spcPts val="0"/>
              </a:spcAft>
              <a:buClr>
                <a:schemeClr val="dk2"/>
              </a:buClr>
              <a:buSzPts val="2600"/>
              <a:buNone/>
              <a:defRPr sz="3467">
                <a:solidFill>
                  <a:schemeClr val="dk2"/>
                </a:solidFill>
              </a:defRPr>
            </a:lvl8pPr>
            <a:lvl9pPr lvl="8" algn="l">
              <a:lnSpc>
                <a:spcPct val="100000"/>
              </a:lnSpc>
              <a:spcBef>
                <a:spcPts val="0"/>
              </a:spcBef>
              <a:spcAft>
                <a:spcPts val="0"/>
              </a:spcAft>
              <a:buClr>
                <a:schemeClr val="dk2"/>
              </a:buClr>
              <a:buSzPts val="2600"/>
              <a:buNone/>
              <a:defRPr sz="3467">
                <a:solidFill>
                  <a:schemeClr val="dk2"/>
                </a:solidFill>
              </a:defRPr>
            </a:lvl9pPr>
          </a:lstStyle>
          <a:p>
            <a:endParaRPr/>
          </a:p>
        </p:txBody>
      </p:sp>
      <p:sp>
        <p:nvSpPr>
          <p:cNvPr id="20" name="Google Shape;20;p28"/>
          <p:cNvSpPr txBox="1">
            <a:spLocks noGrp="1"/>
          </p:cNvSpPr>
          <p:nvPr>
            <p:ph type="body" idx="1"/>
          </p:nvPr>
        </p:nvSpPr>
        <p:spPr>
          <a:xfrm>
            <a:off x="961633" y="3091555"/>
            <a:ext cx="5655617" cy="2977940"/>
          </a:xfrm>
          <a:prstGeom prst="rect">
            <a:avLst/>
          </a:prstGeom>
          <a:noFill/>
          <a:ln>
            <a:noFill/>
          </a:ln>
        </p:spPr>
        <p:txBody>
          <a:bodyPr spcFirstLastPara="1" wrap="square" lIns="91425" tIns="91425" rIns="91425" bIns="91425" anchor="t" anchorCtr="0">
            <a:noAutofit/>
          </a:bodyPr>
          <a:lstStyle>
            <a:lvl1pPr marL="609585" lvl="0" indent="-414856" algn="l">
              <a:lnSpc>
                <a:spcPct val="115000"/>
              </a:lnSpc>
              <a:spcBef>
                <a:spcPts val="0"/>
              </a:spcBef>
              <a:spcAft>
                <a:spcPts val="0"/>
              </a:spcAft>
              <a:buSzPts val="1300"/>
              <a:buChar char="●"/>
              <a:defRPr sz="2400">
                <a:latin typeface="Arial"/>
                <a:ea typeface="Arial"/>
                <a:cs typeface="Arial"/>
                <a:sym typeface="Arial"/>
              </a:defRPr>
            </a:lvl1pPr>
            <a:lvl2pPr marL="1219170" lvl="1" indent="-397923" algn="l">
              <a:lnSpc>
                <a:spcPct val="115000"/>
              </a:lnSpc>
              <a:spcBef>
                <a:spcPts val="2133"/>
              </a:spcBef>
              <a:spcAft>
                <a:spcPts val="0"/>
              </a:spcAft>
              <a:buSzPts val="1100"/>
              <a:buChar char="○"/>
              <a:defRPr/>
            </a:lvl2pPr>
            <a:lvl3pPr marL="1828754" lvl="2" indent="-397923" algn="l">
              <a:lnSpc>
                <a:spcPct val="115000"/>
              </a:lnSpc>
              <a:spcBef>
                <a:spcPts val="2133"/>
              </a:spcBef>
              <a:spcAft>
                <a:spcPts val="0"/>
              </a:spcAft>
              <a:buSzPts val="1100"/>
              <a:buChar char="■"/>
              <a:defRPr/>
            </a:lvl3pPr>
            <a:lvl4pPr marL="2438339" lvl="3" indent="-397923" algn="l">
              <a:lnSpc>
                <a:spcPct val="115000"/>
              </a:lnSpc>
              <a:spcBef>
                <a:spcPts val="2133"/>
              </a:spcBef>
              <a:spcAft>
                <a:spcPts val="0"/>
              </a:spcAft>
              <a:buSzPts val="1100"/>
              <a:buChar char="●"/>
              <a:defRPr/>
            </a:lvl4pPr>
            <a:lvl5pPr marL="3047924" lvl="4" indent="-397923" algn="l">
              <a:lnSpc>
                <a:spcPct val="115000"/>
              </a:lnSpc>
              <a:spcBef>
                <a:spcPts val="2133"/>
              </a:spcBef>
              <a:spcAft>
                <a:spcPts val="0"/>
              </a:spcAft>
              <a:buSzPts val="1100"/>
              <a:buChar char="○"/>
              <a:defRPr/>
            </a:lvl5pPr>
            <a:lvl6pPr marL="3657509" lvl="5" indent="-397923" algn="l">
              <a:lnSpc>
                <a:spcPct val="115000"/>
              </a:lnSpc>
              <a:spcBef>
                <a:spcPts val="2133"/>
              </a:spcBef>
              <a:spcAft>
                <a:spcPts val="0"/>
              </a:spcAft>
              <a:buSzPts val="1100"/>
              <a:buChar char="■"/>
              <a:defRPr/>
            </a:lvl6pPr>
            <a:lvl7pPr marL="4267093" lvl="6" indent="-397923" algn="l">
              <a:lnSpc>
                <a:spcPct val="115000"/>
              </a:lnSpc>
              <a:spcBef>
                <a:spcPts val="2133"/>
              </a:spcBef>
              <a:spcAft>
                <a:spcPts val="0"/>
              </a:spcAft>
              <a:buSzPts val="1100"/>
              <a:buChar char="●"/>
              <a:defRPr/>
            </a:lvl7pPr>
            <a:lvl8pPr marL="4876678" lvl="7" indent="-397923" algn="l">
              <a:lnSpc>
                <a:spcPct val="115000"/>
              </a:lnSpc>
              <a:spcBef>
                <a:spcPts val="2133"/>
              </a:spcBef>
              <a:spcAft>
                <a:spcPts val="0"/>
              </a:spcAft>
              <a:buSzPts val="1100"/>
              <a:buChar char="○"/>
              <a:defRPr/>
            </a:lvl8pPr>
            <a:lvl9pPr marL="5486263" lvl="8" indent="-397923" algn="l">
              <a:lnSpc>
                <a:spcPct val="115000"/>
              </a:lnSpc>
              <a:spcBef>
                <a:spcPts val="2133"/>
              </a:spcBef>
              <a:spcAft>
                <a:spcPts val="2133"/>
              </a:spcAft>
              <a:buSzPts val="1100"/>
              <a:buChar char="■"/>
              <a:defRPr/>
            </a:lvl9pPr>
          </a:lstStyle>
          <a:p>
            <a:endParaRPr/>
          </a:p>
        </p:txBody>
      </p:sp>
      <p:sp>
        <p:nvSpPr>
          <p:cNvPr id="21" name="Google Shape;21;p28"/>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0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7"/>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7"/>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7"/>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661" r:id="rId33"/>
    <p:sldLayoutId id="2147483672" r:id="rId34"/>
    <p:sldLayoutId id="2147483662" r:id="rId35"/>
    <p:sldLayoutId id="2147483674" r:id="rId36"/>
    <p:sldLayoutId id="2147483682" r:id="rId37"/>
    <p:sldLayoutId id="2147483663" r:id="rId38"/>
    <p:sldLayoutId id="2147483678" r:id="rId39"/>
    <p:sldLayoutId id="2147483673" r:id="rId40"/>
    <p:sldLayoutId id="2147483676" r:id="rId41"/>
    <p:sldLayoutId id="2147483677" r:id="rId42"/>
    <p:sldLayoutId id="2147483679" r:id="rId43"/>
    <p:sldLayoutId id="2147483742" r:id="rId44"/>
    <p:sldLayoutId id="2147483743" r:id="rId45"/>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740769" cy="2106570"/>
          </a:xfrm>
        </p:spPr>
        <p:txBody>
          <a:bodyPr/>
          <a:lstStyle/>
          <a:p>
            <a:r>
              <a:rPr lang="en-US" sz="4400" dirty="0"/>
              <a:t>Coastal Engineering at North Beach </a:t>
            </a:r>
            <a:br>
              <a:rPr lang="en-US" sz="4400" dirty="0"/>
            </a:br>
            <a:r>
              <a:rPr lang="en-US" sz="4400" dirty="0"/>
              <a:t>Part 1</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6 Coastal Engineering at North Beach</a:t>
            </a:r>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a:xfrm>
            <a:off x="721360" y="5953913"/>
            <a:ext cx="10441941" cy="701876"/>
          </a:xfrm>
        </p:spPr>
        <p:txBody>
          <a:bodyPr/>
          <a:lstStyle/>
          <a:p>
            <a:pPr>
              <a:lnSpc>
                <a:spcPct val="120000"/>
              </a:lnSpc>
              <a:spcBef>
                <a:spcPts val="0"/>
              </a:spcBef>
              <a:spcAft>
                <a:spcPts val="500"/>
              </a:spcAft>
            </a:pPr>
            <a:r>
              <a:rPr lang="en-US" sz="800" b="0" dirty="0"/>
              <a:t>Wisconsin Sea Grant </a:t>
            </a:r>
            <a:r>
              <a:rPr lang="en-US" sz="800" dirty="0"/>
              <a:t>| October 2025</a:t>
            </a:r>
            <a:r>
              <a:rPr lang="en-US" sz="800" b="0" dirty="0"/>
              <a:t>|  Coastal Engineering Education: People, Place and Practice: Lesson </a:t>
            </a:r>
            <a:r>
              <a:rPr lang="en-US" sz="800" dirty="0"/>
              <a:t>6:Coastal Engineering at North Beach </a:t>
            </a:r>
            <a:r>
              <a:rPr lang="en-US" sz="800" dirty="0">
                <a:cs typeface="Arial"/>
              </a:rPr>
              <a:t>                                            Image used with written permission by JB the Explorer </a:t>
            </a:r>
            <a:endParaRPr lang="en-US" sz="800" b="0" dirty="0"/>
          </a:p>
          <a:p>
            <a:pPr>
              <a:lnSpc>
                <a:spcPct val="120000"/>
              </a:lnSpc>
              <a:spcBef>
                <a:spcPts val="0"/>
              </a:spcBef>
            </a:pPr>
            <a:r>
              <a:rPr lang="en-US" sz="800" b="0" dirty="0"/>
              <a:t>This curriculum was prepared by Adam </a:t>
            </a:r>
            <a:r>
              <a:rPr lang="en-US" sz="800" b="0" dirty="0" err="1"/>
              <a:t>Bechle</a:t>
            </a:r>
            <a:r>
              <a:rPr lang="en-US" sz="800" b="0" dirty="0"/>
              <a:t>, 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Google Shape;240;p6">
            <a:extLst>
              <a:ext uri="{FF2B5EF4-FFF2-40B4-BE49-F238E27FC236}">
                <a16:creationId xmlns:a16="http://schemas.microsoft.com/office/drawing/2014/main" id="{7B297744-BEB6-9D9F-65BF-AA606A635E00}"/>
              </a:ext>
            </a:extLst>
          </p:cNvPr>
          <p:cNvSpPr txBox="1">
            <a:spLocks noGrp="1"/>
          </p:cNvSpPr>
          <p:nvPr>
            <p:ph type="title" idx="4294967295"/>
          </p:nvPr>
        </p:nvSpPr>
        <p:spPr>
          <a:xfrm>
            <a:off x="511628" y="205370"/>
            <a:ext cx="11414761"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Problem #4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Washouts </a:t>
            </a:r>
            <a:r>
              <a:rPr kumimoji="0" lang="en-US" sz="4800" b="0" i="0" u="none" strike="noStrike" kern="1200" cap="none" spc="0" normalizeH="0" baseline="0" noProof="0" dirty="0">
                <a:ln>
                  <a:noFill/>
                </a:ln>
                <a:solidFill>
                  <a:schemeClr val="dk2"/>
                </a:solidFill>
                <a:effectLst/>
                <a:uLnTx/>
                <a:uFillTx/>
                <a:latin typeface="Calibri"/>
                <a:ea typeface="Calibri"/>
                <a:cs typeface="Calibri"/>
                <a:sym typeface="Calibri"/>
              </a:rPr>
              <a:t>[bluff top runoff]</a:t>
            </a:r>
            <a:endPar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endParaRPr>
          </a:p>
        </p:txBody>
      </p:sp>
      <p:sp>
        <p:nvSpPr>
          <p:cNvPr id="279" name="Google Shape;279;p10"/>
          <p:cNvSpPr txBox="1">
            <a:spLocks noGrp="1"/>
          </p:cNvSpPr>
          <p:nvPr>
            <p:ph type="body" idx="4294967295"/>
          </p:nvPr>
        </p:nvSpPr>
        <p:spPr>
          <a:xfrm>
            <a:off x="6362700" y="5186363"/>
            <a:ext cx="5829300" cy="620712"/>
          </a:xfrm>
          <a:prstGeom prst="rect">
            <a:avLst/>
          </a:prstGeom>
          <a:noFill/>
          <a:ln>
            <a:noFill/>
          </a:ln>
        </p:spPr>
        <p:txBody>
          <a:bodyPr spcFirstLastPara="1" vert="horz" wrap="square" lIns="121900" tIns="121900" rIns="121900" bIns="121900" rtlCol="0" anchor="t" anchorCtr="0">
            <a:noAutofit/>
          </a:bodyPr>
          <a:lstStyle/>
          <a:p>
            <a:pPr marL="0" indent="0">
              <a:buNone/>
            </a:pPr>
            <a:r>
              <a:rPr lang="en-US" sz="2667">
                <a:solidFill>
                  <a:schemeClr val="dk2"/>
                </a:solidFill>
                <a:latin typeface="Calibri"/>
                <a:ea typeface="Calibri"/>
                <a:cs typeface="Calibri"/>
                <a:sym typeface="Calibri"/>
              </a:rPr>
              <a:t>Cause is</a:t>
            </a:r>
            <a:r>
              <a:rPr lang="en-US" sz="2667" b="1">
                <a:solidFill>
                  <a:schemeClr val="dk2"/>
                </a:solidFill>
                <a:latin typeface="Calibri"/>
                <a:ea typeface="Calibri"/>
                <a:cs typeface="Calibri"/>
                <a:sym typeface="Calibri"/>
              </a:rPr>
              <a:t> </a:t>
            </a:r>
            <a:r>
              <a:rPr lang="en-US" sz="2667">
                <a:solidFill>
                  <a:srgbClr val="C00000"/>
                </a:solidFill>
                <a:latin typeface="Calibri"/>
                <a:ea typeface="Calibri"/>
                <a:cs typeface="Calibri"/>
                <a:sym typeface="Calibri"/>
              </a:rPr>
              <a:t>runoff from the bluff top</a:t>
            </a:r>
            <a:endParaRPr sz="2667">
              <a:solidFill>
                <a:srgbClr val="C00000"/>
              </a:solidFill>
              <a:latin typeface="Calibri"/>
              <a:ea typeface="Calibri"/>
              <a:cs typeface="Calibri"/>
              <a:sym typeface="Calibri"/>
            </a:endParaRPr>
          </a:p>
        </p:txBody>
      </p:sp>
      <p:sp>
        <p:nvSpPr>
          <p:cNvPr id="282" name="Google Shape;282;p10">
            <a:extLst>
              <a:ext uri="{C183D7F6-B498-43B3-948B-1728B52AA6E4}">
                <adec:decorative xmlns:adec="http://schemas.microsoft.com/office/drawing/2017/decorative" val="1"/>
              </a:ext>
            </a:extLst>
          </p:cNvPr>
          <p:cNvSpPr/>
          <p:nvPr/>
        </p:nvSpPr>
        <p:spPr>
          <a:xfrm>
            <a:off x="4010209" y="19304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83" name="Google Shape;283;p10">
            <a:extLst>
              <a:ext uri="{C183D7F6-B498-43B3-948B-1728B52AA6E4}">
                <adec:decorative xmlns:adec="http://schemas.microsoft.com/office/drawing/2017/decorative" val="1"/>
              </a:ext>
            </a:extLst>
          </p:cNvPr>
          <p:cNvSpPr/>
          <p:nvPr/>
        </p:nvSpPr>
        <p:spPr>
          <a:xfrm>
            <a:off x="2400298" y="10795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84" name="Google Shape;284;p10" descr="Photograph of bluff erosion. The top of the bluff is covered in green plant material. The face of the bluff has very little vegetation-just a few shrubs and is characterized by soil with channels running vertically across it. "/>
          <p:cNvPicPr preferRelativeResize="0"/>
          <p:nvPr/>
        </p:nvPicPr>
        <p:blipFill rotWithShape="1">
          <a:blip r:embed="rId3">
            <a:alphaModFix/>
          </a:blip>
          <a:srcRect/>
          <a:stretch/>
        </p:blipFill>
        <p:spPr>
          <a:xfrm>
            <a:off x="6096001" y="1571259"/>
            <a:ext cx="4820356" cy="3615267"/>
          </a:xfrm>
          <a:prstGeom prst="rect">
            <a:avLst/>
          </a:prstGeom>
          <a:noFill/>
          <a:ln>
            <a:noFill/>
          </a:ln>
        </p:spPr>
      </p:pic>
      <p:sp>
        <p:nvSpPr>
          <p:cNvPr id="285" name="Google Shape;285;p10"/>
          <p:cNvSpPr txBox="1"/>
          <p:nvPr/>
        </p:nvSpPr>
        <p:spPr>
          <a:xfrm>
            <a:off x="7929715" y="5938683"/>
            <a:ext cx="3657599" cy="307722"/>
          </a:xfrm>
          <a:prstGeom prst="rect">
            <a:avLst/>
          </a:prstGeom>
          <a:noFill/>
          <a:ln>
            <a:noFill/>
          </a:ln>
        </p:spPr>
        <p:txBody>
          <a:bodyPr spcFirstLastPara="1" wrap="square" lIns="121900" tIns="60933" rIns="121900" bIns="60933" anchor="t" anchorCtr="0">
            <a:spAutoFit/>
          </a:bodyPr>
          <a:lstStyle/>
          <a:p>
            <a:r>
              <a:rPr lang="en-US" sz="1200" i="1" dirty="0">
                <a:solidFill>
                  <a:srgbClr val="000000"/>
                </a:solidFill>
                <a:latin typeface="Calibri"/>
                <a:ea typeface="Calibri"/>
                <a:cs typeface="Calibri"/>
                <a:sym typeface="Calibri"/>
              </a:rPr>
              <a:t>Image source: Adam </a:t>
            </a:r>
            <a:r>
              <a:rPr lang="en-US" sz="1200" i="1" dirty="0" err="1">
                <a:solidFill>
                  <a:srgbClr val="000000"/>
                </a:solidFill>
                <a:latin typeface="Calibri"/>
                <a:ea typeface="Calibri"/>
                <a:cs typeface="Calibri"/>
                <a:sym typeface="Calibri"/>
              </a:rPr>
              <a:t>Bechle</a:t>
            </a:r>
            <a:r>
              <a:rPr lang="en-US" sz="1200" i="1" dirty="0">
                <a:solidFill>
                  <a:srgbClr val="000000"/>
                </a:solidFill>
                <a:latin typeface="Calibri"/>
                <a:ea typeface="Calibri"/>
                <a:cs typeface="Calibri"/>
                <a:sym typeface="Calibri"/>
              </a:rPr>
              <a:t>, Wisconsin Sea Grant</a:t>
            </a:r>
            <a:endParaRPr sz="1200" dirty="0">
              <a:solidFill>
                <a:srgbClr val="000000"/>
              </a:solidFill>
              <a:latin typeface="Calibri"/>
              <a:ea typeface="Calibri"/>
              <a:cs typeface="Calibri"/>
              <a:sym typeface="Calibri"/>
            </a:endParaRPr>
          </a:p>
        </p:txBody>
      </p:sp>
      <p:pic>
        <p:nvPicPr>
          <p:cNvPr id="280" name="Google Shape;280;p10" descr="Graphical model of the Engineering Design Process by TeachEngineering. The 1) Ask: to identify the needs and constraints; and 2) Research the problem steps are highlighted."/>
          <p:cNvPicPr preferRelativeResize="0"/>
          <p:nvPr/>
        </p:nvPicPr>
        <p:blipFill rotWithShape="1">
          <a:blip r:embed="rId4">
            <a:alphaModFix/>
          </a:blip>
          <a:srcRect/>
          <a:stretch/>
        </p:blipFill>
        <p:spPr>
          <a:xfrm>
            <a:off x="366520" y="964398"/>
            <a:ext cx="5253601" cy="5253601"/>
          </a:xfrm>
          <a:prstGeom prst="ellipse">
            <a:avLst/>
          </a:prstGeom>
          <a:noFill/>
          <a:ln>
            <a:noFill/>
          </a:ln>
        </p:spPr>
      </p:pic>
      <p:pic>
        <p:nvPicPr>
          <p:cNvPr id="2" name="Google Shape;313;p13">
            <a:extLst>
              <a:ext uri="{FF2B5EF4-FFF2-40B4-BE49-F238E27FC236}">
                <a16:creationId xmlns:a16="http://schemas.microsoft.com/office/drawing/2014/main" id="{6F84C19A-28CC-F5DF-A04A-2F7CA7A6FD1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00298" y="1084104"/>
            <a:ext cx="1251820" cy="1276207"/>
          </a:xfrm>
          <a:prstGeom prst="rect">
            <a:avLst/>
          </a:prstGeom>
          <a:noFill/>
          <a:ln>
            <a:noFill/>
          </a:ln>
        </p:spPr>
      </p:pic>
      <p:pic>
        <p:nvPicPr>
          <p:cNvPr id="5" name="Google Shape;313;p13">
            <a:extLst>
              <a:ext uri="{FF2B5EF4-FFF2-40B4-BE49-F238E27FC236}">
                <a16:creationId xmlns:a16="http://schemas.microsoft.com/office/drawing/2014/main" id="{9CDDC19B-E898-5799-9E51-7A29AFCB36E7}"/>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87549" y="1873820"/>
            <a:ext cx="1251820" cy="1276207"/>
          </a:xfrm>
          <a:prstGeom prst="rect">
            <a:avLst/>
          </a:prstGeom>
          <a:noFill/>
          <a:ln>
            <a:noFill/>
          </a:ln>
        </p:spPr>
      </p:pic>
      <p:sp>
        <p:nvSpPr>
          <p:cNvPr id="3" name="Footer Placeholder 2">
            <a:extLst>
              <a:ext uri="{FF2B5EF4-FFF2-40B4-BE49-F238E27FC236}">
                <a16:creationId xmlns:a16="http://schemas.microsoft.com/office/drawing/2014/main" id="{F692A4DF-86D0-6902-D6D6-F4A621D80482}"/>
              </a:ext>
              <a:ext uri="{C183D7F6-B498-43B3-948B-1728B52AA6E4}">
                <adec:decorative xmlns:adec="http://schemas.microsoft.com/office/drawing/2017/decorative" val="1"/>
              </a:ext>
            </a:extLst>
          </p:cNvPr>
          <p:cNvSpPr>
            <a:spLocks noGrp="1"/>
          </p:cNvSpPr>
          <p:nvPr>
            <p:ph type="ftr" sz="quarter" idx="11"/>
          </p:nvPr>
        </p:nvSpPr>
        <p:spPr>
          <a:xfrm>
            <a:off x="1" y="6509172"/>
            <a:ext cx="12192000" cy="344710"/>
          </a:xfrm>
        </p:spPr>
        <p:txBody>
          <a:bodyPr/>
          <a:lstStyle/>
          <a:p>
            <a:r>
              <a:rPr lang="en-US" sz="1400" dirty="0"/>
              <a:t>Coastal Engineering at North Beach </a:t>
            </a:r>
            <a:r>
              <a:rPr lang="en-US" dirty="0"/>
              <a:t>– Part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5" name="Google Shape;295;p11"/>
          <p:cNvSpPr txBox="1">
            <a:spLocks noGrp="1"/>
          </p:cNvSpPr>
          <p:nvPr>
            <p:ph type="title" idx="4294967295"/>
          </p:nvPr>
        </p:nvSpPr>
        <p:spPr>
          <a:xfrm>
            <a:off x="313510" y="174172"/>
            <a:ext cx="11538186"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dk2"/>
                </a:solidFill>
                <a:effectLst/>
                <a:uLnTx/>
                <a:uFillTx/>
                <a:latin typeface="Calibri"/>
                <a:ea typeface="Calibri"/>
                <a:cs typeface="Calibri"/>
                <a:sym typeface="Calibri"/>
              </a:rPr>
              <a:t>Imagine and Plan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SOLUTIONS!</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294" name="Google Shape;294;p11"/>
          <p:cNvSpPr txBox="1"/>
          <p:nvPr/>
        </p:nvSpPr>
        <p:spPr>
          <a:xfrm>
            <a:off x="6103174" y="5868204"/>
            <a:ext cx="5748521" cy="492388"/>
          </a:xfrm>
          <a:prstGeom prst="rect">
            <a:avLst/>
          </a:prstGeom>
          <a:noFill/>
          <a:ln>
            <a:noFill/>
          </a:ln>
        </p:spPr>
        <p:txBody>
          <a:bodyPr spcFirstLastPara="1" wrap="square" lIns="121900" tIns="60933" rIns="121900" bIns="60933" anchor="t" anchorCtr="0">
            <a:spAutoFit/>
          </a:bodyPr>
          <a:lstStyle/>
          <a:p>
            <a:r>
              <a:rPr lang="en-US" sz="2400" dirty="0">
                <a:solidFill>
                  <a:schemeClr val="dk2"/>
                </a:solidFill>
                <a:latin typeface="Calibri"/>
                <a:ea typeface="Calibri"/>
                <a:cs typeface="Calibri"/>
                <a:sym typeface="Calibri"/>
              </a:rPr>
              <a:t>Big challenge: </a:t>
            </a:r>
            <a:r>
              <a:rPr lang="en-US" sz="2400" dirty="0">
                <a:solidFill>
                  <a:srgbClr val="C00000"/>
                </a:solidFill>
                <a:latin typeface="Calibri"/>
                <a:ea typeface="Calibri"/>
                <a:cs typeface="Calibri"/>
                <a:sym typeface="Calibri"/>
              </a:rPr>
              <a:t>Where </a:t>
            </a:r>
            <a:r>
              <a:rPr lang="en-US" sz="2400" dirty="0">
                <a:solidFill>
                  <a:srgbClr val="000000"/>
                </a:solidFill>
                <a:latin typeface="Calibri"/>
                <a:ea typeface="Calibri"/>
                <a:cs typeface="Calibri"/>
                <a:sym typeface="Calibri"/>
              </a:rPr>
              <a:t>should solutions go?</a:t>
            </a:r>
            <a:endParaRPr sz="2400" dirty="0"/>
          </a:p>
        </p:txBody>
      </p:sp>
      <p:pic>
        <p:nvPicPr>
          <p:cNvPr id="293" name="Google Shape;293;p11" descr="Aerial view of North Beach, Racine, WI.  The parking lot appears in the lower left corner of the image. Also visible are the North Beach Oasis and Kid's Cove playground."/>
          <p:cNvPicPr preferRelativeResize="0"/>
          <p:nvPr/>
        </p:nvPicPr>
        <p:blipFill rotWithShape="1">
          <a:blip r:embed="rId3">
            <a:alphaModFix/>
          </a:blip>
          <a:srcRect/>
          <a:stretch/>
        </p:blipFill>
        <p:spPr>
          <a:xfrm>
            <a:off x="6096000" y="1531752"/>
            <a:ext cx="5755693" cy="4205920"/>
          </a:xfrm>
          <a:prstGeom prst="rect">
            <a:avLst/>
          </a:prstGeom>
          <a:noFill/>
          <a:ln>
            <a:noFill/>
          </a:ln>
        </p:spPr>
      </p:pic>
      <p:pic>
        <p:nvPicPr>
          <p:cNvPr id="290" name="Google Shape;290;p11" descr="Graphical model of the Engineering Design Process by TeachEngineering. The graphical model steps 3) Imagine possible solutions;  and 4) Plan by selecting a promising solution are highlighted."/>
          <p:cNvPicPr preferRelativeResize="0"/>
          <p:nvPr/>
        </p:nvPicPr>
        <p:blipFill rotWithShape="1">
          <a:blip r:embed="rId4">
            <a:alphaModFix/>
          </a:blip>
          <a:srcRect/>
          <a:stretch/>
        </p:blipFill>
        <p:spPr>
          <a:xfrm>
            <a:off x="416942" y="1007913"/>
            <a:ext cx="5253601" cy="5253601"/>
          </a:xfrm>
          <a:prstGeom prst="ellipse">
            <a:avLst/>
          </a:prstGeom>
          <a:noFill/>
          <a:ln>
            <a:noFill/>
          </a:ln>
        </p:spPr>
      </p:pic>
      <p:sp>
        <p:nvSpPr>
          <p:cNvPr id="291" name="Google Shape;291;p11">
            <a:extLst>
              <a:ext uri="{C183D7F6-B498-43B3-948B-1728B52AA6E4}">
                <adec:decorative xmlns:adec="http://schemas.microsoft.com/office/drawing/2017/decorative" val="1"/>
              </a:ext>
            </a:extLst>
          </p:cNvPr>
          <p:cNvSpPr/>
          <p:nvPr/>
        </p:nvSpPr>
        <p:spPr>
          <a:xfrm>
            <a:off x="4464043" y="3482264"/>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92" name="Google Shape;292;p1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429618" y="4858738"/>
            <a:ext cx="1251820" cy="1276207"/>
          </a:xfrm>
          <a:prstGeom prst="rect">
            <a:avLst/>
          </a:prstGeom>
          <a:noFill/>
          <a:ln>
            <a:noFill/>
          </a:ln>
        </p:spPr>
      </p:pic>
      <p:sp>
        <p:nvSpPr>
          <p:cNvPr id="3" name="Footer Placeholder 2">
            <a:extLst>
              <a:ext uri="{FF2B5EF4-FFF2-40B4-BE49-F238E27FC236}">
                <a16:creationId xmlns:a16="http://schemas.microsoft.com/office/drawing/2014/main" id="{AB6733F8-D8E2-F0A6-3D37-C158BF2DACB0}"/>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5" name="Google Shape;305;p12"/>
          <p:cNvSpPr txBox="1">
            <a:spLocks noGrp="1"/>
          </p:cNvSpPr>
          <p:nvPr>
            <p:ph type="title" idx="4294967295"/>
          </p:nvPr>
        </p:nvSpPr>
        <p:spPr>
          <a:xfrm>
            <a:off x="6096002" y="174172"/>
            <a:ext cx="5755693" cy="697509"/>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chemeClr val="dk2"/>
                </a:solidFill>
                <a:effectLst/>
                <a:uLnTx/>
                <a:uFillTx/>
                <a:latin typeface="Calibri"/>
                <a:ea typeface="Calibri"/>
                <a:cs typeface="Calibri"/>
                <a:sym typeface="Calibri"/>
              </a:rPr>
              <a:t>Plan and Create </a:t>
            </a:r>
            <a:r>
              <a:rPr kumimoji="0" lang="en-US" sz="3733" b="0" i="0" u="none" strike="noStrike" kern="1200" cap="none" spc="0" normalizeH="0" baseline="0" noProof="0" dirty="0">
                <a:ln>
                  <a:noFill/>
                </a:ln>
                <a:solidFill>
                  <a:srgbClr val="C00000"/>
                </a:solidFill>
                <a:effectLst/>
                <a:uLnTx/>
                <a:uFillTx/>
                <a:latin typeface="Calibri"/>
                <a:ea typeface="Calibri"/>
                <a:cs typeface="Calibri"/>
                <a:sym typeface="Calibri"/>
              </a:rPr>
              <a:t>SOLUTIONS!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04" name="Google Shape;304;p12"/>
          <p:cNvSpPr txBox="1"/>
          <p:nvPr/>
        </p:nvSpPr>
        <p:spPr>
          <a:xfrm>
            <a:off x="6103174" y="5868204"/>
            <a:ext cx="5748521" cy="492388"/>
          </a:xfrm>
          <a:prstGeom prst="rect">
            <a:avLst/>
          </a:prstGeom>
          <a:noFill/>
          <a:ln>
            <a:noFill/>
          </a:ln>
        </p:spPr>
        <p:txBody>
          <a:bodyPr spcFirstLastPara="1" wrap="square" lIns="121900" tIns="60933" rIns="121900" bIns="60933" anchor="t" anchorCtr="0">
            <a:spAutoFit/>
          </a:bodyPr>
          <a:lstStyle/>
          <a:p>
            <a:r>
              <a:rPr lang="en-US" sz="2400" dirty="0">
                <a:solidFill>
                  <a:schemeClr val="dk2"/>
                </a:solidFill>
                <a:latin typeface="Calibri"/>
                <a:ea typeface="Calibri"/>
                <a:cs typeface="Calibri"/>
                <a:sym typeface="Calibri"/>
              </a:rPr>
              <a:t>Big challenge: </a:t>
            </a:r>
            <a:r>
              <a:rPr lang="en-US" sz="2400" dirty="0">
                <a:solidFill>
                  <a:srgbClr val="C00000"/>
                </a:solidFill>
                <a:latin typeface="Calibri"/>
                <a:ea typeface="Calibri"/>
                <a:cs typeface="Calibri"/>
                <a:sym typeface="Calibri"/>
              </a:rPr>
              <a:t>Where </a:t>
            </a:r>
            <a:r>
              <a:rPr lang="en-US" sz="2400" dirty="0">
                <a:solidFill>
                  <a:srgbClr val="000000"/>
                </a:solidFill>
                <a:latin typeface="Calibri"/>
                <a:ea typeface="Calibri"/>
                <a:cs typeface="Calibri"/>
                <a:sym typeface="Calibri"/>
              </a:rPr>
              <a:t>should solutions go?</a:t>
            </a:r>
            <a:endParaRPr sz="2400" dirty="0"/>
          </a:p>
        </p:txBody>
      </p:sp>
      <p:pic>
        <p:nvPicPr>
          <p:cNvPr id="306" name="Google Shape;306;p12" descr="Space to write and draw about coastal engineering at North Beach."/>
          <p:cNvPicPr preferRelativeResize="0"/>
          <p:nvPr/>
        </p:nvPicPr>
        <p:blipFill rotWithShape="1">
          <a:blip r:embed="rId3">
            <a:alphaModFix/>
          </a:blip>
          <a:srcRect l="16760" t="33085" r="30726" b="7104"/>
          <a:stretch/>
        </p:blipFill>
        <p:spPr>
          <a:xfrm>
            <a:off x="6337540" y="2040868"/>
            <a:ext cx="5400720" cy="3458704"/>
          </a:xfrm>
          <a:prstGeom prst="rect">
            <a:avLst/>
          </a:prstGeom>
          <a:noFill/>
          <a:ln>
            <a:noFill/>
          </a:ln>
        </p:spPr>
      </p:pic>
      <p:pic>
        <p:nvPicPr>
          <p:cNvPr id="307" name="Google Shape;307;p12" descr="Aerial view of North Beach, Racine, WI.  The parking lot appears in the lower left corner of the image. Also visible are the North Beach Oasis and Kid's Cove playground."/>
          <p:cNvPicPr preferRelativeResize="0"/>
          <p:nvPr/>
        </p:nvPicPr>
        <p:blipFill rotWithShape="1">
          <a:blip r:embed="rId4">
            <a:alphaModFix/>
          </a:blip>
          <a:srcRect/>
          <a:stretch/>
        </p:blipFill>
        <p:spPr>
          <a:xfrm>
            <a:off x="172528" y="2270255"/>
            <a:ext cx="5755693" cy="4205920"/>
          </a:xfrm>
          <a:prstGeom prst="rect">
            <a:avLst/>
          </a:prstGeom>
          <a:noFill/>
          <a:ln>
            <a:noFill/>
          </a:ln>
        </p:spPr>
      </p:pic>
      <p:grpSp>
        <p:nvGrpSpPr>
          <p:cNvPr id="5" name="Group 4" descr="Graphical model of the Engineering Design Process by TeachEngineering. The graphical model steps of: 4) Plan by selecting a promising solution and  5) Create a prototype are highlighted.">
            <a:extLst>
              <a:ext uri="{FF2B5EF4-FFF2-40B4-BE49-F238E27FC236}">
                <a16:creationId xmlns:a16="http://schemas.microsoft.com/office/drawing/2014/main" id="{B04129DA-17A8-63E0-87C7-9955C660E2A7}"/>
              </a:ext>
            </a:extLst>
          </p:cNvPr>
          <p:cNvGrpSpPr/>
          <p:nvPr/>
        </p:nvGrpSpPr>
        <p:grpSpPr>
          <a:xfrm>
            <a:off x="388187" y="1498"/>
            <a:ext cx="2277491" cy="2306244"/>
            <a:chOff x="388187" y="1498"/>
            <a:chExt cx="2277491" cy="2306244"/>
          </a:xfrm>
        </p:grpSpPr>
        <p:pic>
          <p:nvPicPr>
            <p:cNvPr id="301" name="Google Shape;301;p12" descr="Engineering Design Process - TeachEngineering"/>
            <p:cNvPicPr preferRelativeResize="0"/>
            <p:nvPr/>
          </p:nvPicPr>
          <p:blipFill rotWithShape="1">
            <a:blip r:embed="rId5">
              <a:alphaModFix/>
            </a:blip>
            <a:srcRect/>
            <a:stretch/>
          </p:blipFill>
          <p:spPr>
            <a:xfrm>
              <a:off x="388187" y="1498"/>
              <a:ext cx="2277491" cy="2306244"/>
            </a:xfrm>
            <a:prstGeom prst="ellipse">
              <a:avLst/>
            </a:prstGeom>
            <a:noFill/>
            <a:ln>
              <a:noFill/>
            </a:ln>
          </p:spPr>
        </p:pic>
        <p:pic>
          <p:nvPicPr>
            <p:cNvPr id="303" name="Google Shape;303;p12"/>
            <p:cNvPicPr preferRelativeResize="0"/>
            <p:nvPr/>
          </p:nvPicPr>
          <p:blipFill rotWithShape="1">
            <a:blip r:embed="rId6">
              <a:alphaModFix/>
            </a:blip>
            <a:srcRect/>
            <a:stretch/>
          </p:blipFill>
          <p:spPr>
            <a:xfrm>
              <a:off x="1694213" y="1691947"/>
              <a:ext cx="542677" cy="560234"/>
            </a:xfrm>
            <a:prstGeom prst="rect">
              <a:avLst/>
            </a:prstGeom>
            <a:noFill/>
            <a:ln>
              <a:noFill/>
            </a:ln>
          </p:spPr>
        </p:pic>
      </p:grpSp>
      <p:sp>
        <p:nvSpPr>
          <p:cNvPr id="4" name="Google Shape;302;p12">
            <a:extLst>
              <a:ext uri="{C183D7F6-B498-43B3-948B-1728B52AA6E4}">
                <adec:decorative xmlns:adec="http://schemas.microsoft.com/office/drawing/2017/decorative" val="1"/>
              </a:ext>
            </a:extLst>
          </p:cNvPr>
          <p:cNvSpPr/>
          <p:nvPr/>
        </p:nvSpPr>
        <p:spPr>
          <a:xfrm>
            <a:off x="841028" y="1691947"/>
            <a:ext cx="523030" cy="541197"/>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2AF33483-5730-AAC8-67F1-61E6096C1368}"/>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6" name="Google Shape;316;p13"/>
          <p:cNvSpPr txBox="1">
            <a:spLocks noGrp="1"/>
          </p:cNvSpPr>
          <p:nvPr>
            <p:ph type="title" idx="4294967295"/>
          </p:nvPr>
        </p:nvSpPr>
        <p:spPr>
          <a:xfrm>
            <a:off x="6883401" y="2505670"/>
            <a:ext cx="4891657" cy="2339047"/>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Let’s look at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five</a:t>
            </a: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 solutions at North Beach</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12" name="Google Shape;312;p13" descr="Graphical model of the Engineering Design Process by TeachEngineering. The graphical model steps of: 5) Create a prototype; 6) Test and evaluate the prototype; and 7) Improve and redesign as needed are highlighted."/>
          <p:cNvPicPr preferRelativeResize="0"/>
          <p:nvPr/>
        </p:nvPicPr>
        <p:blipFill rotWithShape="1">
          <a:blip r:embed="rId3">
            <a:alphaModFix/>
          </a:blip>
          <a:srcRect/>
          <a:stretch/>
        </p:blipFill>
        <p:spPr>
          <a:xfrm>
            <a:off x="416942" y="1007913"/>
            <a:ext cx="5253601" cy="5253601"/>
          </a:xfrm>
          <a:prstGeom prst="ellipse">
            <a:avLst/>
          </a:prstGeom>
          <a:noFill/>
          <a:ln>
            <a:noFill/>
          </a:ln>
        </p:spPr>
      </p:pic>
      <p:pic>
        <p:nvPicPr>
          <p:cNvPr id="313" name="Google Shape;313;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8279" y="1905001"/>
            <a:ext cx="1251820" cy="1276207"/>
          </a:xfrm>
          <a:prstGeom prst="rect">
            <a:avLst/>
          </a:prstGeom>
          <a:noFill/>
          <a:ln>
            <a:noFill/>
          </a:ln>
        </p:spPr>
      </p:pic>
      <p:pic>
        <p:nvPicPr>
          <p:cNvPr id="314" name="Google Shape;314;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46221" y="3485879"/>
            <a:ext cx="1251820" cy="1276207"/>
          </a:xfrm>
          <a:prstGeom prst="rect">
            <a:avLst/>
          </a:prstGeom>
          <a:noFill/>
          <a:ln>
            <a:noFill/>
          </a:ln>
        </p:spPr>
      </p:pic>
      <p:pic>
        <p:nvPicPr>
          <p:cNvPr id="315" name="Google Shape;315;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44190" y="4873697"/>
            <a:ext cx="1251820" cy="1276207"/>
          </a:xfrm>
          <a:prstGeom prst="rect">
            <a:avLst/>
          </a:prstGeom>
          <a:noFill/>
          <a:ln>
            <a:noFill/>
          </a:ln>
        </p:spPr>
      </p:pic>
      <p:sp>
        <p:nvSpPr>
          <p:cNvPr id="3" name="Footer Placeholder 2">
            <a:extLst>
              <a:ext uri="{FF2B5EF4-FFF2-40B4-BE49-F238E27FC236}">
                <a16:creationId xmlns:a16="http://schemas.microsoft.com/office/drawing/2014/main" id="{D2F250CE-F7A1-00E8-9ACD-44C3F964F35A}"/>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5" name="Google Shape;325;p14"/>
          <p:cNvSpPr txBox="1">
            <a:spLocks noGrp="1"/>
          </p:cNvSpPr>
          <p:nvPr>
            <p:ph type="title" idx="4294967295"/>
          </p:nvPr>
        </p:nvSpPr>
        <p:spPr>
          <a:xfrm>
            <a:off x="235284" y="221007"/>
            <a:ext cx="6232904" cy="779711"/>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Recall the </a:t>
            </a:r>
            <a:r>
              <a:rPr kumimoji="0" lang="en-US" sz="4267" b="0" i="0" u="none" strike="noStrike" kern="1200" cap="none" spc="0" normalizeH="0" baseline="0" noProof="0" dirty="0">
                <a:ln>
                  <a:noFill/>
                </a:ln>
                <a:solidFill>
                  <a:srgbClr val="C00000"/>
                </a:solidFill>
                <a:effectLst/>
                <a:uLnTx/>
                <a:uFillTx/>
                <a:latin typeface="Calibri"/>
                <a:ea typeface="Calibri"/>
                <a:cs typeface="Calibri"/>
                <a:sym typeface="Calibri"/>
              </a:rPr>
              <a:t>Hydrologic Cycle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21" name="Google Shape;321;p14"/>
          <p:cNvSpPr/>
          <p:nvPr/>
        </p:nvSpPr>
        <p:spPr>
          <a:xfrm>
            <a:off x="85557" y="893516"/>
            <a:ext cx="11825891" cy="861720"/>
          </a:xfrm>
          <a:prstGeom prst="rect">
            <a:avLst/>
          </a:prstGeom>
          <a:noFill/>
          <a:ln>
            <a:noFill/>
          </a:ln>
        </p:spPr>
        <p:txBody>
          <a:bodyPr spcFirstLastPara="1" wrap="square" lIns="121900" tIns="60933" rIns="121900" bIns="60933" anchor="t" anchorCtr="0">
            <a:spAutoFit/>
          </a:bodyPr>
          <a:lstStyle/>
          <a:p>
            <a:pPr marL="186055"/>
            <a:r>
              <a:rPr lang="en-US" sz="2400" dirty="0">
                <a:solidFill>
                  <a:srgbClr val="000000"/>
                </a:solidFill>
                <a:latin typeface="Calibri"/>
                <a:ea typeface="Calibri"/>
                <a:cs typeface="Calibri"/>
                <a:sym typeface="Calibri"/>
              </a:rPr>
              <a:t>Which type of water movement does infrastructure try to influence? </a:t>
            </a:r>
            <a:br>
              <a:rPr lang="en-US" sz="2400" dirty="0">
                <a:latin typeface="Calibri"/>
                <a:ea typeface="Calibri"/>
                <a:cs typeface="Calibri"/>
              </a:rPr>
            </a:br>
            <a:endParaRPr lang="en-US" sz="2400">
              <a:solidFill>
                <a:srgbClr val="000000"/>
              </a:solidFill>
              <a:latin typeface="Calibri"/>
              <a:ea typeface="Calibri"/>
              <a:cs typeface="Calibri"/>
            </a:endParaRPr>
          </a:p>
        </p:txBody>
      </p:sp>
      <p:sp>
        <p:nvSpPr>
          <p:cNvPr id="323" name="Google Shape;323;p14"/>
          <p:cNvSpPr txBox="1"/>
          <p:nvPr/>
        </p:nvSpPr>
        <p:spPr>
          <a:xfrm>
            <a:off x="290579" y="1718148"/>
            <a:ext cx="4220580" cy="3447043"/>
          </a:xfrm>
          <a:prstGeom prst="rect">
            <a:avLst/>
          </a:prstGeom>
          <a:noFill/>
          <a:ln>
            <a:noFill/>
          </a:ln>
        </p:spPr>
        <p:txBody>
          <a:bodyPr spcFirstLastPara="1" wrap="square" lIns="121900" tIns="60933" rIns="121900" bIns="60933" anchor="t" anchorCtr="0">
            <a:spAutoFit/>
          </a:bodyPr>
          <a:lstStyle/>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Infiltration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Transpiration/Evaporation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Runoff</a:t>
            </a:r>
            <a:br>
              <a:rPr lang="en-US" sz="2400" dirty="0">
                <a:solidFill>
                  <a:srgbClr val="000000"/>
                </a:solidFill>
                <a:latin typeface="Calibri"/>
                <a:ea typeface="Calibri"/>
                <a:cs typeface="Calibri"/>
                <a:sym typeface="Calibri"/>
              </a:rPr>
            </a:br>
            <a:endParaRPr sz="2400" dirty="0">
              <a:solidFill>
                <a:srgbClr val="BFBFBF"/>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Waves</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Currents or water levels</a:t>
            </a:r>
            <a:endParaRPr sz="2400" dirty="0">
              <a:solidFill>
                <a:srgbClr val="000000"/>
              </a:solidFill>
              <a:latin typeface="Calibri"/>
              <a:ea typeface="Calibri"/>
              <a:cs typeface="Calibri"/>
              <a:sym typeface="Calibri"/>
            </a:endParaRPr>
          </a:p>
        </p:txBody>
      </p:sp>
      <p:pic>
        <p:nvPicPr>
          <p:cNvPr id="324" name="Google Shape;324;p14"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
          <p:cNvPicPr preferRelativeResize="0"/>
          <p:nvPr/>
        </p:nvPicPr>
        <p:blipFill rotWithShape="1">
          <a:blip r:embed="rId3">
            <a:alphaModFix/>
          </a:blip>
          <a:srcRect/>
          <a:stretch/>
        </p:blipFill>
        <p:spPr>
          <a:xfrm>
            <a:off x="4515458" y="1719807"/>
            <a:ext cx="7139100" cy="4350327"/>
          </a:xfrm>
          <a:prstGeom prst="rect">
            <a:avLst/>
          </a:prstGeom>
          <a:noFill/>
          <a:ln>
            <a:noFill/>
          </a:ln>
        </p:spPr>
      </p:pic>
      <p:sp>
        <p:nvSpPr>
          <p:cNvPr id="326" name="Google Shape;326;p14"/>
          <p:cNvSpPr txBox="1"/>
          <p:nvPr/>
        </p:nvSpPr>
        <p:spPr>
          <a:xfrm>
            <a:off x="280553" y="5713424"/>
            <a:ext cx="4367817" cy="697701"/>
          </a:xfrm>
          <a:prstGeom prst="rect">
            <a:avLst/>
          </a:prstGeom>
          <a:noFill/>
          <a:ln>
            <a:noFill/>
          </a:ln>
        </p:spPr>
        <p:txBody>
          <a:bodyPr spcFirstLastPara="1" wrap="square" lIns="121900" tIns="60933" rIns="121900" bIns="60933" anchor="t" anchorCtr="0">
            <a:spAutoFit/>
          </a:bodyPr>
          <a:lstStyle/>
          <a:p>
            <a:r>
              <a:rPr lang="en-US" sz="1867" i="1">
                <a:solidFill>
                  <a:srgbClr val="C00000"/>
                </a:solidFill>
                <a:latin typeface="Calibri"/>
                <a:ea typeface="Calibri"/>
                <a:cs typeface="Calibri"/>
                <a:sym typeface="Calibri"/>
              </a:rPr>
              <a:t>Hint</a:t>
            </a:r>
            <a:r>
              <a:rPr lang="en-US" sz="1867" i="1">
                <a:solidFill>
                  <a:srgbClr val="000000"/>
                </a:solidFill>
                <a:latin typeface="Calibri"/>
                <a:ea typeface="Calibri"/>
                <a:cs typeface="Calibri"/>
                <a:sym typeface="Calibri"/>
              </a:rPr>
              <a:t>: for each system, there can be more than one correct answer!</a:t>
            </a:r>
            <a:endParaRPr sz="2400"/>
          </a:p>
        </p:txBody>
      </p:sp>
      <p:sp>
        <p:nvSpPr>
          <p:cNvPr id="327" name="Google Shape;327;p14">
            <a:extLst>
              <a:ext uri="{C183D7F6-B498-43B3-948B-1728B52AA6E4}">
                <adec:decorative xmlns:adec="http://schemas.microsoft.com/office/drawing/2017/decorative" val="1"/>
              </a:ext>
            </a:extLst>
          </p:cNvPr>
          <p:cNvSpPr/>
          <p:nvPr/>
        </p:nvSpPr>
        <p:spPr>
          <a:xfrm>
            <a:off x="4648369" y="2819400"/>
            <a:ext cx="1513712" cy="553997"/>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328" name="Google Shape;328;p14">
            <a:extLst>
              <a:ext uri="{C183D7F6-B498-43B3-948B-1728B52AA6E4}">
                <adec:decorative xmlns:adec="http://schemas.microsoft.com/office/drawing/2017/decorative" val="1"/>
              </a:ext>
            </a:extLst>
          </p:cNvPr>
          <p:cNvSpPr/>
          <p:nvPr/>
        </p:nvSpPr>
        <p:spPr>
          <a:xfrm>
            <a:off x="7336971" y="2819400"/>
            <a:ext cx="3060015" cy="1479987"/>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329" name="Google Shape;329;p14">
            <a:extLst>
              <a:ext uri="{C183D7F6-B498-43B3-948B-1728B52AA6E4}">
                <adec:decorative xmlns:adec="http://schemas.microsoft.com/office/drawing/2017/decorative" val="1"/>
              </a:ext>
            </a:extLst>
          </p:cNvPr>
          <p:cNvSpPr/>
          <p:nvPr/>
        </p:nvSpPr>
        <p:spPr>
          <a:xfrm>
            <a:off x="6162083" y="2819401"/>
            <a:ext cx="695917" cy="1139228"/>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id="{72F8E68B-391F-A038-4B1E-A265FC15C781}"/>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8" name="Google Shape;338;p15"/>
          <p:cNvSpPr txBox="1">
            <a:spLocks noGrp="1"/>
          </p:cNvSpPr>
          <p:nvPr>
            <p:ph type="title" idx="4294967295"/>
          </p:nvPr>
        </p:nvSpPr>
        <p:spPr>
          <a:xfrm>
            <a:off x="6697791" y="1398202"/>
            <a:ext cx="4655421" cy="4473029"/>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Problem #1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C00000"/>
                </a:solidFill>
                <a:effectLst/>
                <a:uLnTx/>
                <a:uFillTx/>
                <a:latin typeface="Calibri"/>
                <a:ea typeface="Calibri"/>
                <a:cs typeface="Calibri"/>
                <a:sym typeface="Calibri"/>
              </a:rPr>
              <a:t>Erosion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Solution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0000"/>
                </a:solidFill>
                <a:effectLst/>
                <a:uLnTx/>
                <a:uFillTx/>
                <a:latin typeface="Calibri"/>
                <a:ea typeface="Calibri"/>
                <a:cs typeface="Calibri"/>
                <a:sym typeface="Calibri"/>
              </a:rPr>
              <a:t>Installed Engineered </a:t>
            </a:r>
            <a:r>
              <a:rPr kumimoji="0" lang="en-US" sz="3733" b="0" i="0" u="sng" strike="noStrike" kern="1200" cap="none" spc="0" normalizeH="0" baseline="0" noProof="0" dirty="0">
                <a:ln>
                  <a:noFill/>
                </a:ln>
                <a:solidFill>
                  <a:srgbClr val="C00000"/>
                </a:solidFill>
                <a:effectLst/>
                <a:uLnTx/>
                <a:uFillTx/>
                <a:latin typeface="Calibri"/>
                <a:ea typeface="Calibri"/>
                <a:cs typeface="Calibri"/>
                <a:sym typeface="Calibri"/>
              </a:rPr>
              <a:t>Gray</a:t>
            </a:r>
            <a:r>
              <a:rPr kumimoji="0" lang="en-US" sz="3733" b="0" i="0" u="none" strike="noStrike" kern="1200" cap="none" spc="0" normalizeH="0" baseline="0" noProof="0" dirty="0">
                <a:ln>
                  <a:noFill/>
                </a:ln>
                <a:solidFill>
                  <a:srgbClr val="C00000"/>
                </a:solidFill>
                <a:effectLst/>
                <a:uLnTx/>
                <a:uFillTx/>
                <a:latin typeface="Calibri"/>
                <a:ea typeface="Calibri"/>
                <a:cs typeface="Calibri"/>
                <a:sym typeface="Calibri"/>
              </a:rPr>
              <a:t> Structures</a:t>
            </a:r>
          </a:p>
        </p:txBody>
      </p:sp>
      <p:pic>
        <p:nvPicPr>
          <p:cNvPr id="334" name="Google Shape;334;p15" descr="Graphical model of the Engineering Design Process by TeachEngineering. The graphical model steps of: 5) Create a prototype; 6) Test and evaluate the prototype; and 7) Improve and redesign as needed are highlighted."/>
          <p:cNvPicPr preferRelativeResize="0"/>
          <p:nvPr/>
        </p:nvPicPr>
        <p:blipFill rotWithShape="1">
          <a:blip r:embed="rId3">
            <a:alphaModFix/>
          </a:blip>
          <a:srcRect/>
          <a:stretch/>
        </p:blipFill>
        <p:spPr>
          <a:xfrm>
            <a:off x="416942" y="1007913"/>
            <a:ext cx="5253601" cy="5253601"/>
          </a:xfrm>
          <a:prstGeom prst="ellipse">
            <a:avLst/>
          </a:prstGeom>
          <a:noFill/>
          <a:ln>
            <a:noFill/>
          </a:ln>
        </p:spPr>
      </p:pic>
      <p:pic>
        <p:nvPicPr>
          <p:cNvPr id="335" name="Google Shape;335;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8279" y="1905001"/>
            <a:ext cx="1251820" cy="1276207"/>
          </a:xfrm>
          <a:prstGeom prst="rect">
            <a:avLst/>
          </a:prstGeom>
          <a:noFill/>
          <a:ln>
            <a:noFill/>
          </a:ln>
        </p:spPr>
      </p:pic>
      <p:pic>
        <p:nvPicPr>
          <p:cNvPr id="336" name="Google Shape;336;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46221" y="3485879"/>
            <a:ext cx="1251820" cy="1276207"/>
          </a:xfrm>
          <a:prstGeom prst="rect">
            <a:avLst/>
          </a:prstGeom>
          <a:noFill/>
          <a:ln>
            <a:noFill/>
          </a:ln>
        </p:spPr>
      </p:pic>
      <p:pic>
        <p:nvPicPr>
          <p:cNvPr id="337" name="Google Shape;337;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44190" y="4873697"/>
            <a:ext cx="1251820" cy="1276207"/>
          </a:xfrm>
          <a:prstGeom prst="rect">
            <a:avLst/>
          </a:prstGeom>
          <a:noFill/>
          <a:ln>
            <a:noFill/>
          </a:ln>
        </p:spPr>
      </p:pic>
      <p:sp>
        <p:nvSpPr>
          <p:cNvPr id="3" name="Footer Placeholder 2">
            <a:extLst>
              <a:ext uri="{FF2B5EF4-FFF2-40B4-BE49-F238E27FC236}">
                <a16:creationId xmlns:a16="http://schemas.microsoft.com/office/drawing/2014/main" id="{72D52DC8-7F58-1903-9658-39A2097607B2}"/>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 name="Title 1">
            <a:extLst>
              <a:ext uri="{FF2B5EF4-FFF2-40B4-BE49-F238E27FC236}">
                <a16:creationId xmlns:a16="http://schemas.microsoft.com/office/drawing/2014/main" id="{B2C0333D-5EF8-EE10-AE3C-398620E85D24}"/>
              </a:ext>
            </a:extLst>
          </p:cNvPr>
          <p:cNvSpPr>
            <a:spLocks noGrp="1"/>
          </p:cNvSpPr>
          <p:nvPr>
            <p:ph type="title"/>
          </p:nvPr>
        </p:nvSpPr>
        <p:spPr/>
        <p:txBody>
          <a:bodyPr>
            <a:normAutofit fontScale="90000"/>
          </a:bodyPr>
          <a:lstStyle/>
          <a:p>
            <a:r>
              <a:rPr lang="en-US" dirty="0"/>
              <a:t>Gray Infrastructure at North Beach</a:t>
            </a:r>
          </a:p>
        </p:txBody>
      </p:sp>
      <p:pic>
        <p:nvPicPr>
          <p:cNvPr id="343" name="Google Shape;343;p16" descr="Satellite image of Racine Wisconsin.  At the north end of the image, along the lakeshore a stone revetment is visible. &#10;&#10;Slightly south of the revetment are four jetties that extend out into the lake. &#10;&#10;South of the jetties lies North beach, with its strip of light tan sand. &#10;&#10;South of North Beach lie the north breakwater and south breakwater which together form the sheltered harbor area where the Root River enters Lake Michigan and the multiple slips and docks of the Reef Point Marina are sheltered."/>
          <p:cNvPicPr preferRelativeResize="0"/>
          <p:nvPr/>
        </p:nvPicPr>
        <p:blipFill rotWithShape="1">
          <a:blip r:embed="rId3">
            <a:alphaModFix/>
          </a:blip>
          <a:srcRect/>
          <a:stretch/>
        </p:blipFill>
        <p:spPr>
          <a:xfrm>
            <a:off x="-1" y="-40545"/>
            <a:ext cx="3887884" cy="6898545"/>
          </a:xfrm>
          <a:prstGeom prst="rect">
            <a:avLst/>
          </a:prstGeom>
          <a:noFill/>
          <a:ln>
            <a:noFill/>
          </a:ln>
        </p:spPr>
      </p:pic>
      <p:pic>
        <p:nvPicPr>
          <p:cNvPr id="344" name="Google Shape;344;p16" descr="A side view of a well-designed revetement with 1) a “filter layer” of smaller stone that holds the underlying sediment in place and 2) larger “armor stones” that resist the forces of the waves and prevent the smaller stones of the filter layer from being washed away by the waves. The revetment is located on a gentle sloping face of the beach, at the shoreline, and extends into the lake."/>
          <p:cNvPicPr preferRelativeResize="0"/>
          <p:nvPr/>
        </p:nvPicPr>
        <p:blipFill rotWithShape="1">
          <a:blip r:embed="rId4">
            <a:alphaModFix/>
          </a:blip>
          <a:srcRect/>
          <a:stretch/>
        </p:blipFill>
        <p:spPr>
          <a:xfrm>
            <a:off x="3892116" y="102416"/>
            <a:ext cx="3657600" cy="1889760"/>
          </a:xfrm>
          <a:prstGeom prst="rect">
            <a:avLst/>
          </a:prstGeom>
          <a:noFill/>
          <a:ln>
            <a:noFill/>
          </a:ln>
        </p:spPr>
      </p:pic>
      <p:pic>
        <p:nvPicPr>
          <p:cNvPr id="345" name="Google Shape;345;p16" descr="A top or &quot;birds-eye&quot; view of a jetty depicted as interconnecting large armor rocks. When built, the jetty extended into the lake. Now, the beach to the left of the jetty extends almost to the tip of the jetty. Meanwhile, to the right of the jetty, the beach only extends to the first landward stones of the jetty."/>
          <p:cNvPicPr preferRelativeResize="0"/>
          <p:nvPr/>
        </p:nvPicPr>
        <p:blipFill rotWithShape="1">
          <a:blip r:embed="rId5">
            <a:alphaModFix/>
          </a:blip>
          <a:srcRect/>
          <a:stretch/>
        </p:blipFill>
        <p:spPr>
          <a:xfrm>
            <a:off x="6637083" y="2135138"/>
            <a:ext cx="3657600" cy="1703071"/>
          </a:xfrm>
          <a:prstGeom prst="rect">
            <a:avLst/>
          </a:prstGeom>
          <a:noFill/>
          <a:ln>
            <a:noFill/>
          </a:ln>
        </p:spPr>
      </p:pic>
      <p:pic>
        <p:nvPicPr>
          <p:cNvPr id="346" name="Google Shape;346;p16" descr="A seawall depicted as two vertical concrete blocks. The top block is stacked with a slight offset toward the landward side of the first block.  The seawall is located at the shoreline where beach and lake meet."/>
          <p:cNvPicPr preferRelativeResize="0"/>
          <p:nvPr/>
        </p:nvPicPr>
        <p:blipFill rotWithShape="1">
          <a:blip r:embed="rId6">
            <a:alphaModFix/>
          </a:blip>
          <a:srcRect/>
          <a:stretch/>
        </p:blipFill>
        <p:spPr>
          <a:xfrm>
            <a:off x="4119144" y="4075829"/>
            <a:ext cx="3657600" cy="1941831"/>
          </a:xfrm>
          <a:prstGeom prst="rect">
            <a:avLst/>
          </a:prstGeom>
          <a:noFill/>
          <a:ln>
            <a:noFill/>
          </a:ln>
        </p:spPr>
      </p:pic>
      <p:pic>
        <p:nvPicPr>
          <p:cNvPr id="347" name="Google Shape;347;p16" descr="A well-designed breakwater depicted as a mound of smaller core stones overlaid by larger armor stones. The breakwater is positioned offshore (in the lake) and in this case parallel to the shoreline. The breakwater extends above the height of the water level."/>
          <p:cNvPicPr preferRelativeResize="0"/>
          <p:nvPr/>
        </p:nvPicPr>
        <p:blipFill rotWithShape="1">
          <a:blip r:embed="rId7">
            <a:alphaModFix/>
          </a:blip>
          <a:srcRect/>
          <a:stretch/>
        </p:blipFill>
        <p:spPr>
          <a:xfrm>
            <a:off x="8008005" y="4531693"/>
            <a:ext cx="3657600" cy="1917700"/>
          </a:xfrm>
          <a:prstGeom prst="rect">
            <a:avLst/>
          </a:prstGeom>
          <a:noFill/>
          <a:ln>
            <a:noFill/>
          </a:ln>
        </p:spPr>
      </p:pic>
      <p:sp>
        <p:nvSpPr>
          <p:cNvPr id="3" name="Footer Placeholder 2">
            <a:extLst>
              <a:ext uri="{FF2B5EF4-FFF2-40B4-BE49-F238E27FC236}">
                <a16:creationId xmlns:a16="http://schemas.microsoft.com/office/drawing/2014/main" id="{CA77444C-ACEF-8BE3-453D-7DDB13ABA517}"/>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5" name="Google Shape;355;p17"/>
          <p:cNvSpPr txBox="1"/>
          <p:nvPr/>
        </p:nvSpPr>
        <p:spPr>
          <a:xfrm>
            <a:off x="235284" y="221007"/>
            <a:ext cx="6232904" cy="779711"/>
          </a:xfrm>
          <a:prstGeom prst="rect">
            <a:avLst/>
          </a:prstGeom>
          <a:noFill/>
          <a:ln>
            <a:noFill/>
          </a:ln>
        </p:spPr>
        <p:txBody>
          <a:bodyPr spcFirstLastPara="1" wrap="square" lIns="121900" tIns="60933" rIns="121900" bIns="60933" anchor="t" anchorCtr="0">
            <a:spAutoFit/>
          </a:bodyPr>
          <a:lstStyle/>
          <a:p>
            <a:r>
              <a:rPr lang="en-US" sz="4267">
                <a:solidFill>
                  <a:srgbClr val="000000"/>
                </a:solidFill>
                <a:latin typeface="Calibri"/>
                <a:ea typeface="Calibri"/>
                <a:cs typeface="Calibri"/>
                <a:sym typeface="Calibri"/>
              </a:rPr>
              <a:t>Recall the </a:t>
            </a:r>
            <a:r>
              <a:rPr lang="en-US" sz="4267">
                <a:solidFill>
                  <a:srgbClr val="C00000"/>
                </a:solidFill>
                <a:latin typeface="Calibri"/>
                <a:ea typeface="Calibri"/>
                <a:cs typeface="Calibri"/>
                <a:sym typeface="Calibri"/>
              </a:rPr>
              <a:t>Hydrologic Cycle</a:t>
            </a:r>
            <a:endParaRPr sz="2400"/>
          </a:p>
        </p:txBody>
      </p:sp>
      <p:sp>
        <p:nvSpPr>
          <p:cNvPr id="352" name="Google Shape;352;p17"/>
          <p:cNvSpPr>
            <a:spLocks noGrp="1"/>
          </p:cNvSpPr>
          <p:nvPr>
            <p:ph type="title" idx="4294967295"/>
          </p:nvPr>
        </p:nvSpPr>
        <p:spPr>
          <a:xfrm>
            <a:off x="85557" y="893516"/>
            <a:ext cx="11825891"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186055"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Pr>
              <a:t>Which type of water movement does </a:t>
            </a:r>
            <a:r>
              <a:rPr kumimoji="0" lang="en-US" sz="2400" b="0" i="0" u="none" strike="noStrike" kern="1200" cap="none" spc="0" normalizeH="0" baseline="0" noProof="0" dirty="0">
                <a:ln>
                  <a:noFill/>
                </a:ln>
                <a:solidFill>
                  <a:srgbClr val="C00000"/>
                </a:solidFill>
                <a:effectLst/>
                <a:uLnTx/>
                <a:uFillTx/>
                <a:latin typeface="Calibri"/>
                <a:ea typeface="Calibri"/>
                <a:cs typeface="Calibri"/>
                <a:sym typeface="Calibri"/>
              </a:rPr>
              <a:t>engineered gray infrastructure </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Pr>
              <a:t>try to influence? </a:t>
            </a:r>
            <a:b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Pr>
            </a:br>
            <a:endParaRPr lang="en-US" sz="24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357" name="Google Shape;357;p17"/>
          <p:cNvSpPr txBox="1"/>
          <p:nvPr/>
        </p:nvSpPr>
        <p:spPr>
          <a:xfrm>
            <a:off x="290579" y="1718148"/>
            <a:ext cx="4220580" cy="3447043"/>
          </a:xfrm>
          <a:prstGeom prst="rect">
            <a:avLst/>
          </a:prstGeom>
          <a:noFill/>
          <a:ln>
            <a:noFill/>
          </a:ln>
        </p:spPr>
        <p:txBody>
          <a:bodyPr spcFirstLastPara="1" wrap="square" lIns="121900" tIns="60933" rIns="121900" bIns="60933" anchor="t" anchorCtr="0">
            <a:spAutoFit/>
          </a:bodyPr>
          <a:lstStyle/>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Infiltration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Transpiration/Evaporation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Runoff</a:t>
            </a:r>
            <a:br>
              <a:rPr lang="en-US" sz="2400" dirty="0">
                <a:solidFill>
                  <a:srgbClr val="000000"/>
                </a:solidFill>
                <a:latin typeface="Calibri"/>
                <a:ea typeface="Calibri"/>
                <a:cs typeface="Calibri"/>
                <a:sym typeface="Calibri"/>
              </a:rPr>
            </a:br>
            <a:endParaRPr sz="2400" dirty="0">
              <a:solidFill>
                <a:srgbClr val="BFBFBF"/>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Waves</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Currents or water levels</a:t>
            </a:r>
            <a:endParaRPr sz="2400" dirty="0">
              <a:solidFill>
                <a:srgbClr val="000000"/>
              </a:solidFill>
              <a:latin typeface="Calibri"/>
              <a:ea typeface="Calibri"/>
              <a:cs typeface="Calibri"/>
              <a:sym typeface="Calibri"/>
            </a:endParaRPr>
          </a:p>
        </p:txBody>
      </p:sp>
      <p:pic>
        <p:nvPicPr>
          <p:cNvPr id="354" name="Google Shape;354;p17"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
          <p:cNvPicPr preferRelativeResize="0"/>
          <p:nvPr/>
        </p:nvPicPr>
        <p:blipFill rotWithShape="1">
          <a:blip r:embed="rId3">
            <a:alphaModFix/>
          </a:blip>
          <a:srcRect/>
          <a:stretch/>
        </p:blipFill>
        <p:spPr>
          <a:xfrm>
            <a:off x="4772349" y="1988858"/>
            <a:ext cx="7139100" cy="4350327"/>
          </a:xfrm>
          <a:prstGeom prst="rect">
            <a:avLst/>
          </a:prstGeom>
          <a:noFill/>
          <a:ln>
            <a:noFill/>
          </a:ln>
        </p:spPr>
      </p:pic>
      <p:sp>
        <p:nvSpPr>
          <p:cNvPr id="356" name="Google Shape;356;p17"/>
          <p:cNvSpPr txBox="1"/>
          <p:nvPr/>
        </p:nvSpPr>
        <p:spPr>
          <a:xfrm>
            <a:off x="235285" y="5641557"/>
            <a:ext cx="4367817" cy="697701"/>
          </a:xfrm>
          <a:prstGeom prst="rect">
            <a:avLst/>
          </a:prstGeom>
          <a:noFill/>
          <a:ln>
            <a:noFill/>
          </a:ln>
        </p:spPr>
        <p:txBody>
          <a:bodyPr spcFirstLastPara="1" wrap="square" lIns="121900" tIns="60933" rIns="121900" bIns="60933" anchor="t" anchorCtr="0">
            <a:spAutoFit/>
          </a:bodyPr>
          <a:lstStyle/>
          <a:p>
            <a:r>
              <a:rPr lang="en-US" sz="1867" i="1">
                <a:solidFill>
                  <a:srgbClr val="C00000"/>
                </a:solidFill>
                <a:latin typeface="Calibri"/>
                <a:ea typeface="Calibri"/>
                <a:cs typeface="Calibri"/>
                <a:sym typeface="Calibri"/>
              </a:rPr>
              <a:t>Hint</a:t>
            </a:r>
            <a:r>
              <a:rPr lang="en-US" sz="1867" i="1">
                <a:solidFill>
                  <a:srgbClr val="000000"/>
                </a:solidFill>
                <a:latin typeface="Calibri"/>
                <a:ea typeface="Calibri"/>
                <a:cs typeface="Calibri"/>
                <a:sym typeface="Calibri"/>
              </a:rPr>
              <a:t>: for each system, there can be more than one correct answer!</a:t>
            </a:r>
            <a:endParaRPr sz="2400"/>
          </a:p>
        </p:txBody>
      </p:sp>
      <p:sp>
        <p:nvSpPr>
          <p:cNvPr id="3" name="Footer Placeholder 2">
            <a:extLst>
              <a:ext uri="{FF2B5EF4-FFF2-40B4-BE49-F238E27FC236}">
                <a16:creationId xmlns:a16="http://schemas.microsoft.com/office/drawing/2014/main" id="{F9D23699-CD47-1C58-C417-D4A1FB43AAEB}"/>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6" name="Google Shape;366;p18"/>
          <p:cNvSpPr txBox="1">
            <a:spLocks noGrp="1"/>
          </p:cNvSpPr>
          <p:nvPr>
            <p:ph type="title" idx="4294967295"/>
          </p:nvPr>
        </p:nvSpPr>
        <p:spPr>
          <a:xfrm>
            <a:off x="5921828" y="1085084"/>
            <a:ext cx="5984387" cy="4144991"/>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Problem # 2</a:t>
            </a:r>
            <a:b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br>
            <a:r>
              <a:rPr kumimoji="0" lang="en-US" sz="4267" b="0" i="0" u="none" strike="noStrike" kern="1200" cap="none" spc="0" normalizeH="0" baseline="0" noProof="0" dirty="0">
                <a:ln>
                  <a:noFill/>
                </a:ln>
                <a:solidFill>
                  <a:srgbClr val="C00000"/>
                </a:solidFill>
                <a:effectLst/>
                <a:uLnTx/>
                <a:uFillTx/>
                <a:latin typeface="Calibri"/>
                <a:ea typeface="Calibri"/>
                <a:cs typeface="Calibri"/>
                <a:sym typeface="Calibri"/>
              </a:rPr>
              <a:t>Beach closures</a:t>
            </a:r>
            <a:endPar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Solution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0000"/>
                </a:solidFill>
                <a:effectLst/>
                <a:uLnTx/>
                <a:uFillTx/>
                <a:latin typeface="Calibri"/>
                <a:ea typeface="Calibri"/>
                <a:cs typeface="Calibri"/>
                <a:sym typeface="Calibri"/>
              </a:rPr>
              <a:t>Beach Management Practices</a:t>
            </a:r>
            <a:endParaRPr kumimoji="0" lang="en-US" sz="3733"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chemeClr val="dk2"/>
                </a:solidFill>
                <a:effectLst/>
                <a:uLnTx/>
                <a:uFillTx/>
                <a:latin typeface="Calibri"/>
                <a:ea typeface="Calibri"/>
                <a:cs typeface="Calibri"/>
                <a:sym typeface="Calibri"/>
              </a:rPr>
              <a:t>[ Beach Slope Maintenance</a:t>
            </a:r>
            <a:br>
              <a:rPr kumimoji="0" lang="en-US" sz="2667" b="0" i="0" u="none" strike="noStrike" kern="1200" cap="none" spc="0" normalizeH="0" baseline="0" noProof="0" dirty="0">
                <a:ln>
                  <a:noFill/>
                </a:ln>
                <a:solidFill>
                  <a:srgbClr val="000000"/>
                </a:solidFill>
                <a:effectLst/>
                <a:uLnTx/>
                <a:uFillTx/>
                <a:latin typeface="Calibri"/>
                <a:ea typeface="Calibri"/>
                <a:cs typeface="Calibri"/>
                <a:sym typeface="Calibri"/>
              </a:rPr>
            </a:br>
            <a:r>
              <a:rPr kumimoji="0" lang="en-US" sz="2667" b="0" i="0" u="none" strike="noStrike" kern="1200" cap="none" spc="0" normalizeH="0" baseline="0" noProof="0" dirty="0">
                <a:ln>
                  <a:noFill/>
                </a:ln>
                <a:solidFill>
                  <a:schemeClr val="dk2"/>
                </a:solidFill>
                <a:effectLst/>
                <a:uLnTx/>
                <a:uFillTx/>
                <a:latin typeface="Calibri"/>
                <a:ea typeface="Calibri"/>
                <a:cs typeface="Calibri"/>
                <a:sym typeface="Calibri"/>
              </a:rPr>
              <a:t>+ Beach Grooming ]</a:t>
            </a:r>
            <a:endParaRPr kumimoji="0" lang="en-US" sz="2133" b="0" i="0" u="none" strike="noStrike" kern="1200" cap="none" spc="0" normalizeH="0" baseline="0" noProof="0" dirty="0">
              <a:ln>
                <a:noFill/>
              </a:ln>
              <a:solidFill>
                <a:schemeClr val="dk2"/>
              </a:solidFill>
              <a:effectLst/>
              <a:uLnTx/>
              <a:uFillTx/>
              <a:latin typeface="Calibri"/>
              <a:ea typeface="Calibri"/>
              <a:cs typeface="Calibri"/>
              <a:sym typeface="Calibri"/>
            </a:endParaRPr>
          </a:p>
        </p:txBody>
      </p:sp>
      <p:pic>
        <p:nvPicPr>
          <p:cNvPr id="362" name="Google Shape;362;p18" descr="Graphical model of the Engineering Design Process by TeachEngineering. The graphical model steps of: 5) Create a prototype; 6) Test and evaluate the prototype; and 7) Improve and redesign as needed are highlighted."/>
          <p:cNvPicPr preferRelativeResize="0"/>
          <p:nvPr/>
        </p:nvPicPr>
        <p:blipFill rotWithShape="1">
          <a:blip r:embed="rId3">
            <a:alphaModFix/>
          </a:blip>
          <a:srcRect/>
          <a:stretch/>
        </p:blipFill>
        <p:spPr>
          <a:xfrm>
            <a:off x="416942" y="1007913"/>
            <a:ext cx="5253601" cy="5253601"/>
          </a:xfrm>
          <a:prstGeom prst="ellipse">
            <a:avLst/>
          </a:prstGeom>
          <a:noFill/>
          <a:ln>
            <a:noFill/>
          </a:ln>
        </p:spPr>
      </p:pic>
      <p:pic>
        <p:nvPicPr>
          <p:cNvPr id="363" name="Google Shape;36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8279" y="1905001"/>
            <a:ext cx="1251820" cy="1276207"/>
          </a:xfrm>
          <a:prstGeom prst="rect">
            <a:avLst/>
          </a:prstGeom>
          <a:noFill/>
          <a:ln>
            <a:noFill/>
          </a:ln>
        </p:spPr>
      </p:pic>
      <p:pic>
        <p:nvPicPr>
          <p:cNvPr id="364" name="Google Shape;364;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46221" y="3485879"/>
            <a:ext cx="1251820" cy="1276207"/>
          </a:xfrm>
          <a:prstGeom prst="rect">
            <a:avLst/>
          </a:prstGeom>
          <a:noFill/>
          <a:ln>
            <a:noFill/>
          </a:ln>
        </p:spPr>
      </p:pic>
      <p:pic>
        <p:nvPicPr>
          <p:cNvPr id="365" name="Google Shape;365;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44190" y="4873697"/>
            <a:ext cx="1251820" cy="1276207"/>
          </a:xfrm>
          <a:prstGeom prst="rect">
            <a:avLst/>
          </a:prstGeom>
          <a:noFill/>
          <a:ln>
            <a:noFill/>
          </a:ln>
        </p:spPr>
      </p:pic>
      <p:sp>
        <p:nvSpPr>
          <p:cNvPr id="3" name="Footer Placeholder 2">
            <a:extLst>
              <a:ext uri="{FF2B5EF4-FFF2-40B4-BE49-F238E27FC236}">
                <a16:creationId xmlns:a16="http://schemas.microsoft.com/office/drawing/2014/main" id="{10BF5790-DFDA-25E5-0944-E32F70524FF5}"/>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4" name="Title 3">
            <a:extLst>
              <a:ext uri="{FF2B5EF4-FFF2-40B4-BE49-F238E27FC236}">
                <a16:creationId xmlns:a16="http://schemas.microsoft.com/office/drawing/2014/main" id="{CBECC076-54BB-5B37-4B2F-E954DD0E9AF7}"/>
              </a:ext>
            </a:extLst>
          </p:cNvPr>
          <p:cNvSpPr txBox="1">
            <a:spLocks noGrp="1"/>
          </p:cNvSpPr>
          <p:nvPr>
            <p:ph type="title" idx="4294967295"/>
          </p:nvPr>
        </p:nvSpPr>
        <p:spPr>
          <a:xfrm>
            <a:off x="239268" y="379365"/>
            <a:ext cx="614607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a:ea typeface="Calibri"/>
                <a:cs typeface="Calibri"/>
                <a:sym typeface="Calibri"/>
              </a:rPr>
              <a:t>2a. Beach Slope Maintenance</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374" name="Google Shape;374;p19" descr="A tractor pulling a large rake machine grooms the sand at North Beach, Racine, WI."/>
          <p:cNvPicPr preferRelativeResize="0">
            <a:picLocks noChangeAspect="1"/>
          </p:cNvPicPr>
          <p:nvPr/>
        </p:nvPicPr>
        <p:blipFill rotWithShape="1">
          <a:blip r:embed="rId3">
            <a:alphaModFix/>
          </a:blip>
          <a:srcRect/>
          <a:stretch/>
        </p:blipFill>
        <p:spPr>
          <a:xfrm>
            <a:off x="6805749" y="-60025"/>
            <a:ext cx="4038527" cy="2790525"/>
          </a:xfrm>
          <a:prstGeom prst="rect">
            <a:avLst/>
          </a:prstGeom>
          <a:noFill/>
          <a:ln>
            <a:noFill/>
          </a:ln>
        </p:spPr>
      </p:pic>
      <p:pic>
        <p:nvPicPr>
          <p:cNvPr id="373" name="Google Shape;373;p19" descr="Photograph of North Beach, Racine, WI looking to the south with Lake Michigan on the left edge of the picture.&#10;&#10;The berm crest, middle beach, and life guard stand are indicated with arrows on the photograph. "/>
          <p:cNvPicPr preferRelativeResize="0">
            <a:picLocks noChangeAspect="1"/>
          </p:cNvPicPr>
          <p:nvPr/>
        </p:nvPicPr>
        <p:blipFill rotWithShape="1">
          <a:blip r:embed="rId4">
            <a:alphaModFix/>
          </a:blip>
          <a:srcRect/>
          <a:stretch/>
        </p:blipFill>
        <p:spPr>
          <a:xfrm>
            <a:off x="5498992" y="2578053"/>
            <a:ext cx="6784448" cy="3715916"/>
          </a:xfrm>
          <a:prstGeom prst="rect">
            <a:avLst/>
          </a:prstGeom>
          <a:noFill/>
          <a:ln>
            <a:noFill/>
          </a:ln>
        </p:spPr>
      </p:pic>
      <p:sp>
        <p:nvSpPr>
          <p:cNvPr id="375" name="Google Shape;375;p19"/>
          <p:cNvSpPr txBox="1"/>
          <p:nvPr/>
        </p:nvSpPr>
        <p:spPr>
          <a:xfrm>
            <a:off x="239268" y="2438401"/>
            <a:ext cx="5352320" cy="3406519"/>
          </a:xfrm>
          <a:prstGeom prst="rect">
            <a:avLst/>
          </a:prstGeom>
          <a:noFill/>
          <a:ln>
            <a:noFill/>
          </a:ln>
        </p:spPr>
        <p:txBody>
          <a:bodyPr spcFirstLastPara="1" wrap="square" lIns="121900" tIns="60933" rIns="121900" bIns="60933" anchor="t" anchorCtr="0">
            <a:spAutoFit/>
          </a:bodyPr>
          <a:lstStyle/>
          <a:p>
            <a:r>
              <a:rPr lang="en-US" sz="2650" dirty="0">
                <a:solidFill>
                  <a:srgbClr val="000000"/>
                </a:solidFill>
                <a:latin typeface="Calibri"/>
                <a:ea typeface="Calibri"/>
                <a:cs typeface="Calibri"/>
                <a:sym typeface="Calibri"/>
              </a:rPr>
              <a:t>Make slope of beach steep enough =</a:t>
            </a:r>
            <a:endParaRPr sz="2650" dirty="0"/>
          </a:p>
          <a:p>
            <a:endParaRPr sz="2667">
              <a:solidFill>
                <a:srgbClr val="000000"/>
              </a:solidFill>
              <a:latin typeface="Calibri"/>
              <a:ea typeface="Calibri"/>
              <a:cs typeface="Calibri"/>
              <a:sym typeface="Calibri"/>
            </a:endParaRPr>
          </a:p>
          <a:p>
            <a:r>
              <a:rPr lang="en-US" sz="2650" dirty="0">
                <a:solidFill>
                  <a:srgbClr val="000000"/>
                </a:solidFill>
                <a:latin typeface="Calibri"/>
                <a:ea typeface="Calibri"/>
                <a:cs typeface="Calibri"/>
                <a:sym typeface="Calibri"/>
              </a:rPr>
              <a:t>Water can drain, less waves = </a:t>
            </a:r>
            <a:endParaRPr sz="2650" dirty="0"/>
          </a:p>
          <a:p>
            <a:endParaRPr sz="2667">
              <a:solidFill>
                <a:srgbClr val="000000"/>
              </a:solidFill>
              <a:latin typeface="Calibri"/>
              <a:ea typeface="Calibri"/>
              <a:cs typeface="Calibri"/>
              <a:sym typeface="Calibri"/>
            </a:endParaRPr>
          </a:p>
          <a:p>
            <a:r>
              <a:rPr lang="en-US" sz="2650" dirty="0">
                <a:solidFill>
                  <a:srgbClr val="000000"/>
                </a:solidFill>
                <a:latin typeface="Calibri"/>
                <a:ea typeface="Calibri"/>
                <a:cs typeface="Calibri"/>
                <a:sym typeface="Calibri"/>
              </a:rPr>
              <a:t>Less </a:t>
            </a:r>
            <a:r>
              <a:rPr lang="en-US" sz="2650" i="1" dirty="0">
                <a:solidFill>
                  <a:srgbClr val="000000"/>
                </a:solidFill>
                <a:latin typeface="Calibri"/>
                <a:ea typeface="Calibri"/>
                <a:cs typeface="Calibri"/>
                <a:sym typeface="Calibri"/>
              </a:rPr>
              <a:t>E. coli</a:t>
            </a:r>
            <a:r>
              <a:rPr lang="en-US" sz="2650" dirty="0">
                <a:solidFill>
                  <a:srgbClr val="000000"/>
                </a:solidFill>
                <a:latin typeface="Calibri"/>
                <a:ea typeface="Calibri"/>
                <a:cs typeface="Calibri"/>
                <a:sym typeface="Calibri"/>
              </a:rPr>
              <a:t> =</a:t>
            </a:r>
            <a:endParaRPr sz="2650" dirty="0"/>
          </a:p>
          <a:p>
            <a:endParaRPr sz="2667">
              <a:solidFill>
                <a:srgbClr val="000000"/>
              </a:solidFill>
              <a:latin typeface="Calibri"/>
              <a:ea typeface="Calibri"/>
              <a:cs typeface="Calibri"/>
              <a:sym typeface="Calibri"/>
            </a:endParaRPr>
          </a:p>
          <a:p>
            <a:r>
              <a:rPr lang="en-US" sz="2650" dirty="0">
                <a:solidFill>
                  <a:srgbClr val="C00000"/>
                </a:solidFill>
                <a:latin typeface="Calibri"/>
                <a:ea typeface="Calibri"/>
                <a:cs typeface="Calibri"/>
                <a:sym typeface="Calibri"/>
              </a:rPr>
              <a:t>Fewer closed beaches!</a:t>
            </a:r>
            <a:endParaRPr sz="2650" dirty="0"/>
          </a:p>
          <a:p>
            <a:endParaRPr sz="2667">
              <a:solidFill>
                <a:srgbClr val="000000"/>
              </a:solidFill>
              <a:latin typeface="Calibri"/>
              <a:ea typeface="Calibri"/>
              <a:cs typeface="Calibri"/>
              <a:sym typeface="Calibri"/>
            </a:endParaRPr>
          </a:p>
        </p:txBody>
      </p:sp>
      <p:sp>
        <p:nvSpPr>
          <p:cNvPr id="5" name="Google Shape;249;p7">
            <a:extLst>
              <a:ext uri="{FF2B5EF4-FFF2-40B4-BE49-F238E27FC236}">
                <a16:creationId xmlns:a16="http://schemas.microsoft.com/office/drawing/2014/main" id="{2E291821-D8AB-2757-BCBD-E84A19DA6C55}"/>
              </a:ext>
            </a:extLst>
          </p:cNvPr>
          <p:cNvSpPr txBox="1"/>
          <p:nvPr/>
        </p:nvSpPr>
        <p:spPr>
          <a:xfrm>
            <a:off x="6805750" y="6168305"/>
            <a:ext cx="5226914" cy="265316"/>
          </a:xfrm>
          <a:prstGeom prst="rect">
            <a:avLst/>
          </a:prstGeom>
          <a:noFill/>
          <a:ln>
            <a:noFill/>
          </a:ln>
        </p:spPr>
        <p:txBody>
          <a:bodyPr spcFirstLastPara="1" wrap="square" lIns="121900" tIns="121900" rIns="121900" bIns="121900" anchor="t" anchorCtr="0">
            <a:noAutofit/>
          </a:bodyPr>
          <a:lstStyle/>
          <a:p>
            <a:r>
              <a:rPr lang="en-US" sz="1200" i="1" dirty="0">
                <a:solidFill>
                  <a:schemeClr val="dk2"/>
                </a:solidFill>
                <a:latin typeface="Arial"/>
                <a:ea typeface="Arial"/>
                <a:cs typeface="Arial"/>
                <a:sym typeface="Arial"/>
              </a:rPr>
              <a:t>Image Source: Julie </a:t>
            </a:r>
            <a:r>
              <a:rPr lang="en-US" sz="1200" i="1" dirty="0" err="1">
                <a:solidFill>
                  <a:schemeClr val="dk2"/>
                </a:solidFill>
                <a:latin typeface="Arial"/>
                <a:ea typeface="Arial"/>
                <a:cs typeface="Arial"/>
                <a:sym typeface="Arial"/>
              </a:rPr>
              <a:t>Kinzelman</a:t>
            </a:r>
            <a:r>
              <a:rPr lang="en-US" sz="1200" i="1" dirty="0">
                <a:solidFill>
                  <a:schemeClr val="dk2"/>
                </a:solidFill>
                <a:latin typeface="Arial"/>
                <a:ea typeface="Arial"/>
                <a:cs typeface="Arial"/>
                <a:sym typeface="Arial"/>
              </a:rPr>
              <a:t>, city of Racine Health Department</a:t>
            </a:r>
            <a:endParaRPr sz="1200" i="1" dirty="0">
              <a:solidFill>
                <a:schemeClr val="dk2"/>
              </a:solidFill>
              <a:latin typeface="Arial"/>
              <a:ea typeface="Arial"/>
              <a:cs typeface="Arial"/>
              <a:sym typeface="Arial"/>
            </a:endParaRPr>
          </a:p>
        </p:txBody>
      </p:sp>
      <p:sp>
        <p:nvSpPr>
          <p:cNvPr id="2" name="Footer Placeholder 2">
            <a:extLst>
              <a:ext uri="{FF2B5EF4-FFF2-40B4-BE49-F238E27FC236}">
                <a16:creationId xmlns:a16="http://schemas.microsoft.com/office/drawing/2014/main" id="{911D2E56-6154-28C9-0CA0-79A57F80F937}"/>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title"/>
          </p:nvPr>
        </p:nvSpPr>
        <p:spPr>
          <a:xfrm>
            <a:off x="0" y="80471"/>
            <a:ext cx="12192000" cy="758615"/>
          </a:xfrm>
          <a:prstGeom prst="rect">
            <a:avLst/>
          </a:prstGeom>
          <a:noFill/>
          <a:ln>
            <a:noFill/>
          </a:ln>
        </p:spPr>
        <p:txBody>
          <a:bodyPr spcFirstLastPara="1" vert="horz" wrap="square" lIns="121900" tIns="121900" rIns="121900" bIns="121900" rtlCol="0" anchor="t" anchorCtr="0">
            <a:noAutofit/>
          </a:bodyPr>
          <a:lstStyle/>
          <a:p>
            <a:r>
              <a:rPr lang="en-US" sz="4800" dirty="0">
                <a:latin typeface="Calibri"/>
                <a:ea typeface="Calibri"/>
                <a:cs typeface="Calibri"/>
                <a:sym typeface="Calibri"/>
              </a:rPr>
              <a:t>Protecting the Coast — A Top-Down Approach</a:t>
            </a:r>
            <a:endParaRPr sz="4800" dirty="0"/>
          </a:p>
          <a:p>
            <a:endParaRPr sz="4800" dirty="0">
              <a:latin typeface="Calibri"/>
              <a:ea typeface="Calibri"/>
              <a:cs typeface="Calibri"/>
              <a:sym typeface="Calibri"/>
            </a:endParaRPr>
          </a:p>
        </p:txBody>
      </p:sp>
      <p:grpSp>
        <p:nvGrpSpPr>
          <p:cNvPr id="42" name="Google Shape;42;p2" descr="Drawing of a home with a rain barrel set well back from the edge of a beach bluff. The flat top plateau is vegetated with trees and grasses, the beach slope is also vegetated.  The bluff toe is not vegetated and is the location that waves impact."/>
          <p:cNvGrpSpPr/>
          <p:nvPr/>
        </p:nvGrpSpPr>
        <p:grpSpPr>
          <a:xfrm>
            <a:off x="331884" y="2547144"/>
            <a:ext cx="11528235" cy="4081305"/>
            <a:chOff x="89379" y="1746162"/>
            <a:chExt cx="9054620" cy="3205579"/>
          </a:xfrm>
        </p:grpSpPr>
        <p:grpSp>
          <p:nvGrpSpPr>
            <p:cNvPr id="43" name="Google Shape;43;p2"/>
            <p:cNvGrpSpPr/>
            <p:nvPr/>
          </p:nvGrpSpPr>
          <p:grpSpPr>
            <a:xfrm>
              <a:off x="100824" y="2343150"/>
              <a:ext cx="9043175" cy="2608591"/>
              <a:chOff x="-471076" y="1987680"/>
              <a:chExt cx="9615075" cy="2773561"/>
            </a:xfrm>
          </p:grpSpPr>
          <p:sp>
            <p:nvSpPr>
              <p:cNvPr id="44" name="Google Shape;44;p2"/>
              <p:cNvSpPr/>
              <p:nvPr/>
            </p:nvSpPr>
            <p:spPr>
              <a:xfrm>
                <a:off x="5633955" y="3755392"/>
                <a:ext cx="1382833" cy="482896"/>
              </a:xfrm>
              <a:custGeom>
                <a:avLst/>
                <a:gdLst/>
                <a:ahLst/>
                <a:cxnLst/>
                <a:rect l="l" t="t" r="r" b="b"/>
                <a:pathLst>
                  <a:path w="2846850" h="824943" extrusionOk="0">
                    <a:moveTo>
                      <a:pt x="0" y="48"/>
                    </a:moveTo>
                    <a:cubicBezTo>
                      <a:pt x="59871" y="-2673"/>
                      <a:pt x="322943" y="113139"/>
                      <a:pt x="382814" y="110418"/>
                    </a:cubicBezTo>
                    <a:cubicBezTo>
                      <a:pt x="465817" y="115861"/>
                      <a:pt x="718446" y="236410"/>
                      <a:pt x="819754" y="269772"/>
                    </a:cubicBezTo>
                    <a:cubicBezTo>
                      <a:pt x="921062" y="303134"/>
                      <a:pt x="929277" y="305594"/>
                      <a:pt x="990660" y="310593"/>
                    </a:cubicBezTo>
                    <a:cubicBezTo>
                      <a:pt x="1052043" y="315592"/>
                      <a:pt x="1134064" y="304607"/>
                      <a:pt x="1188054" y="299769"/>
                    </a:cubicBezTo>
                    <a:cubicBezTo>
                      <a:pt x="1242044" y="294931"/>
                      <a:pt x="1281087" y="291692"/>
                      <a:pt x="1314601" y="281565"/>
                    </a:cubicBezTo>
                    <a:cubicBezTo>
                      <a:pt x="1348115" y="271438"/>
                      <a:pt x="1369735" y="253898"/>
                      <a:pt x="1389138" y="239006"/>
                    </a:cubicBezTo>
                    <a:cubicBezTo>
                      <a:pt x="1408541" y="224114"/>
                      <a:pt x="1421696" y="207759"/>
                      <a:pt x="1431019" y="192211"/>
                    </a:cubicBezTo>
                    <a:cubicBezTo>
                      <a:pt x="1440342" y="176664"/>
                      <a:pt x="1429605" y="148631"/>
                      <a:pt x="1445077" y="145721"/>
                    </a:cubicBezTo>
                    <a:cubicBezTo>
                      <a:pt x="1460549" y="142811"/>
                      <a:pt x="1490007" y="159726"/>
                      <a:pt x="1523849" y="174749"/>
                    </a:cubicBezTo>
                    <a:cubicBezTo>
                      <a:pt x="1557691" y="189772"/>
                      <a:pt x="1576690" y="208965"/>
                      <a:pt x="1648128" y="235861"/>
                    </a:cubicBezTo>
                    <a:cubicBezTo>
                      <a:pt x="1793447" y="263857"/>
                      <a:pt x="1854982" y="285628"/>
                      <a:pt x="1941286" y="303035"/>
                    </a:cubicBezTo>
                    <a:lnTo>
                      <a:pt x="2158697" y="326015"/>
                    </a:lnTo>
                    <a:cubicBezTo>
                      <a:pt x="2221290" y="328736"/>
                      <a:pt x="2298532" y="345930"/>
                      <a:pt x="2413224" y="366415"/>
                    </a:cubicBezTo>
                    <a:cubicBezTo>
                      <a:pt x="2527916" y="386900"/>
                      <a:pt x="2736935" y="385877"/>
                      <a:pt x="2846850" y="448923"/>
                    </a:cubicBezTo>
                    <a:cubicBezTo>
                      <a:pt x="2846429" y="594786"/>
                      <a:pt x="2763275" y="679080"/>
                      <a:pt x="2762854" y="824943"/>
                    </a:cubicBezTo>
                    <a:lnTo>
                      <a:pt x="1211640" y="712064"/>
                    </a:lnTo>
                    <a:lnTo>
                      <a:pt x="0" y="48"/>
                    </a:lnTo>
                    <a:close/>
                  </a:path>
                </a:pathLst>
              </a:custGeom>
              <a:solidFill>
                <a:srgbClr val="8CC7F8"/>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45" name="Google Shape;45;p2"/>
              <p:cNvSpPr/>
              <p:nvPr/>
            </p:nvSpPr>
            <p:spPr>
              <a:xfrm>
                <a:off x="5490896" y="3952908"/>
                <a:ext cx="3653102" cy="808325"/>
              </a:xfrm>
              <a:custGeom>
                <a:avLst/>
                <a:gdLst/>
                <a:ahLst/>
                <a:cxnLst/>
                <a:rect l="l" t="t" r="r" b="b"/>
                <a:pathLst>
                  <a:path w="4769964" h="881202" extrusionOk="0">
                    <a:moveTo>
                      <a:pt x="0" y="0"/>
                    </a:moveTo>
                    <a:lnTo>
                      <a:pt x="4769964" y="0"/>
                    </a:lnTo>
                    <a:lnTo>
                      <a:pt x="4769964" y="881202"/>
                    </a:lnTo>
                    <a:lnTo>
                      <a:pt x="226032" y="562703"/>
                    </a:lnTo>
                    <a:lnTo>
                      <a:pt x="0" y="0"/>
                    </a:lnTo>
                    <a:close/>
                  </a:path>
                </a:pathLst>
              </a:custGeom>
              <a:solidFill>
                <a:srgbClr val="8CC7F8"/>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46" name="Google Shape;46;p2"/>
              <p:cNvSpPr/>
              <p:nvPr/>
            </p:nvSpPr>
            <p:spPr>
              <a:xfrm>
                <a:off x="-471076" y="1987680"/>
                <a:ext cx="9615075" cy="2773561"/>
              </a:xfrm>
              <a:custGeom>
                <a:avLst/>
                <a:gdLst/>
                <a:ahLst/>
                <a:cxnLst/>
                <a:rect l="l" t="t" r="r" b="b"/>
                <a:pathLst>
                  <a:path w="17320093" h="4738145" extrusionOk="0">
                    <a:moveTo>
                      <a:pt x="3059551" y="0"/>
                    </a:moveTo>
                    <a:lnTo>
                      <a:pt x="3352017" y="309212"/>
                    </a:lnTo>
                    <a:cubicBezTo>
                      <a:pt x="3606179" y="561407"/>
                      <a:pt x="3649303" y="568256"/>
                      <a:pt x="3811217" y="728008"/>
                    </a:cubicBezTo>
                    <a:cubicBezTo>
                      <a:pt x="3973131" y="887760"/>
                      <a:pt x="4123380" y="1070459"/>
                      <a:pt x="4323504" y="1267727"/>
                    </a:cubicBezTo>
                    <a:cubicBezTo>
                      <a:pt x="4523628" y="1464995"/>
                      <a:pt x="4594796" y="1574641"/>
                      <a:pt x="5011961" y="1911614"/>
                    </a:cubicBezTo>
                    <a:cubicBezTo>
                      <a:pt x="5105064" y="1933597"/>
                      <a:pt x="5413385" y="1910700"/>
                      <a:pt x="5519462" y="1927486"/>
                    </a:cubicBezTo>
                    <a:lnTo>
                      <a:pt x="5632224" y="1943945"/>
                    </a:lnTo>
                    <a:lnTo>
                      <a:pt x="5636230" y="1942648"/>
                    </a:lnTo>
                    <a:cubicBezTo>
                      <a:pt x="5683968" y="1933395"/>
                      <a:pt x="5694956" y="1973725"/>
                      <a:pt x="5825418" y="1891612"/>
                    </a:cubicBezTo>
                    <a:cubicBezTo>
                      <a:pt x="5974517" y="1797769"/>
                      <a:pt x="6257008" y="1453021"/>
                      <a:pt x="6487343" y="1442971"/>
                    </a:cubicBezTo>
                    <a:cubicBezTo>
                      <a:pt x="6717677" y="1432921"/>
                      <a:pt x="6965543" y="1666135"/>
                      <a:pt x="7207424" y="1831314"/>
                    </a:cubicBezTo>
                    <a:cubicBezTo>
                      <a:pt x="7419130" y="1991780"/>
                      <a:pt x="7734512" y="2284023"/>
                      <a:pt x="8095669" y="2403789"/>
                    </a:cubicBezTo>
                    <a:cubicBezTo>
                      <a:pt x="8456826" y="2523555"/>
                      <a:pt x="8949019" y="2488692"/>
                      <a:pt x="9374367" y="2549909"/>
                    </a:cubicBezTo>
                    <a:cubicBezTo>
                      <a:pt x="9799715" y="2611126"/>
                      <a:pt x="10268580" y="2624860"/>
                      <a:pt x="10647757" y="2771090"/>
                    </a:cubicBezTo>
                    <a:cubicBezTo>
                      <a:pt x="11026934" y="2917320"/>
                      <a:pt x="11224348" y="3220251"/>
                      <a:pt x="11649428" y="3427291"/>
                    </a:cubicBezTo>
                    <a:cubicBezTo>
                      <a:pt x="12074508" y="3634331"/>
                      <a:pt x="12688270" y="3855285"/>
                      <a:pt x="13198240" y="4013330"/>
                    </a:cubicBezTo>
                    <a:cubicBezTo>
                      <a:pt x="13757259" y="4273043"/>
                      <a:pt x="14290289" y="4238466"/>
                      <a:pt x="14891349" y="4351034"/>
                    </a:cubicBezTo>
                    <a:lnTo>
                      <a:pt x="17320093" y="4716220"/>
                    </a:lnTo>
                    <a:cubicBezTo>
                      <a:pt x="17026763" y="4783790"/>
                      <a:pt x="14813301" y="4670504"/>
                      <a:pt x="13571661" y="4673899"/>
                    </a:cubicBezTo>
                    <a:cubicBezTo>
                      <a:pt x="12498382" y="4694795"/>
                      <a:pt x="11340941" y="4747881"/>
                      <a:pt x="10351824" y="4736587"/>
                    </a:cubicBezTo>
                    <a:cubicBezTo>
                      <a:pt x="9362708" y="4725293"/>
                      <a:pt x="8541916" y="4649620"/>
                      <a:pt x="7636962" y="4606137"/>
                    </a:cubicBezTo>
                    <a:cubicBezTo>
                      <a:pt x="6234805" y="4518588"/>
                      <a:pt x="6083933" y="4613918"/>
                      <a:pt x="4190888" y="4680374"/>
                    </a:cubicBezTo>
                    <a:cubicBezTo>
                      <a:pt x="1954839" y="4628414"/>
                      <a:pt x="1000659" y="4818954"/>
                      <a:pt x="332812" y="4512882"/>
                    </a:cubicBezTo>
                    <a:cubicBezTo>
                      <a:pt x="-335035" y="4206810"/>
                      <a:pt x="213795" y="3371218"/>
                      <a:pt x="183808" y="2843942"/>
                    </a:cubicBezTo>
                    <a:cubicBezTo>
                      <a:pt x="153821" y="2316666"/>
                      <a:pt x="141270" y="1875830"/>
                      <a:pt x="152893" y="1349229"/>
                    </a:cubicBezTo>
                    <a:cubicBezTo>
                      <a:pt x="164516" y="822628"/>
                      <a:pt x="-66666" y="507814"/>
                      <a:pt x="103806" y="14099"/>
                    </a:cubicBezTo>
                    <a:lnTo>
                      <a:pt x="3059551" y="0"/>
                    </a:lnTo>
                    <a:close/>
                  </a:path>
                </a:pathLst>
              </a:custGeom>
              <a:solidFill>
                <a:srgbClr val="BDA981"/>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grpSp>
            <p:nvGrpSpPr>
              <p:cNvPr id="47" name="Google Shape;47;p2"/>
              <p:cNvGrpSpPr/>
              <p:nvPr/>
            </p:nvGrpSpPr>
            <p:grpSpPr>
              <a:xfrm>
                <a:off x="3646558" y="3140930"/>
                <a:ext cx="152320" cy="164460"/>
                <a:chOff x="3245928" y="1294287"/>
                <a:chExt cx="125737" cy="128748"/>
              </a:xfrm>
            </p:grpSpPr>
            <p:sp>
              <p:nvSpPr>
                <p:cNvPr id="48" name="Google Shape;48;p2"/>
                <p:cNvSpPr/>
                <p:nvPr/>
              </p:nvSpPr>
              <p:spPr>
                <a:xfrm>
                  <a:off x="3245928" y="1306398"/>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49" name="Google Shape;49;p2"/>
                <p:cNvSpPr/>
                <p:nvPr/>
              </p:nvSpPr>
              <p:spPr>
                <a:xfrm flipH="1">
                  <a:off x="3308800" y="1294287"/>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50" name="Google Shape;50;p2"/>
              <p:cNvGrpSpPr/>
              <p:nvPr/>
            </p:nvGrpSpPr>
            <p:grpSpPr>
              <a:xfrm>
                <a:off x="3594575" y="3092462"/>
                <a:ext cx="152310" cy="163850"/>
                <a:chOff x="0" y="0"/>
                <a:chExt cx="125737" cy="128748"/>
              </a:xfrm>
            </p:grpSpPr>
            <p:sp>
              <p:nvSpPr>
                <p:cNvPr id="51" name="Google Shape;51;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52" name="Google Shape;52;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53" name="Google Shape;53;p2"/>
              <p:cNvGrpSpPr/>
              <p:nvPr/>
            </p:nvGrpSpPr>
            <p:grpSpPr>
              <a:xfrm>
                <a:off x="3697710" y="3170063"/>
                <a:ext cx="152310" cy="163850"/>
                <a:chOff x="0" y="0"/>
                <a:chExt cx="125737" cy="128748"/>
              </a:xfrm>
            </p:grpSpPr>
            <p:sp>
              <p:nvSpPr>
                <p:cNvPr id="54" name="Google Shape;54;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55" name="Google Shape;55;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56" name="Google Shape;56;p2"/>
              <p:cNvGrpSpPr/>
              <p:nvPr/>
            </p:nvGrpSpPr>
            <p:grpSpPr>
              <a:xfrm>
                <a:off x="3502974" y="3013095"/>
                <a:ext cx="152310" cy="163850"/>
                <a:chOff x="33020" y="635"/>
                <a:chExt cx="125737" cy="128748"/>
              </a:xfrm>
            </p:grpSpPr>
            <p:sp>
              <p:nvSpPr>
                <p:cNvPr id="57" name="Google Shape;57;p2"/>
                <p:cNvSpPr/>
                <p:nvPr/>
              </p:nvSpPr>
              <p:spPr>
                <a:xfrm>
                  <a:off x="33020" y="1274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58" name="Google Shape;58;p2"/>
                <p:cNvSpPr/>
                <p:nvPr/>
              </p:nvSpPr>
              <p:spPr>
                <a:xfrm flipH="1">
                  <a:off x="95892" y="63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59" name="Google Shape;59;p2"/>
              <p:cNvGrpSpPr/>
              <p:nvPr/>
            </p:nvGrpSpPr>
            <p:grpSpPr>
              <a:xfrm>
                <a:off x="3446855" y="2988305"/>
                <a:ext cx="151543" cy="163039"/>
                <a:chOff x="0" y="0"/>
                <a:chExt cx="125737" cy="128748"/>
              </a:xfrm>
            </p:grpSpPr>
            <p:sp>
              <p:nvSpPr>
                <p:cNvPr id="60" name="Google Shape;60;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61" name="Google Shape;61;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62" name="Google Shape;62;p2"/>
              <p:cNvGrpSpPr/>
              <p:nvPr/>
            </p:nvGrpSpPr>
            <p:grpSpPr>
              <a:xfrm>
                <a:off x="3547135" y="3062631"/>
                <a:ext cx="151543" cy="163039"/>
                <a:chOff x="63500" y="12065"/>
                <a:chExt cx="125737" cy="128748"/>
              </a:xfrm>
            </p:grpSpPr>
            <p:sp>
              <p:nvSpPr>
                <p:cNvPr id="63" name="Google Shape;63;p2"/>
                <p:cNvSpPr/>
                <p:nvPr/>
              </p:nvSpPr>
              <p:spPr>
                <a:xfrm>
                  <a:off x="63500" y="2417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64" name="Google Shape;64;p2"/>
                <p:cNvSpPr/>
                <p:nvPr/>
              </p:nvSpPr>
              <p:spPr>
                <a:xfrm flipH="1">
                  <a:off x="126372" y="1206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3359519" y="2913128"/>
                <a:ext cx="152320" cy="164460"/>
                <a:chOff x="3245928" y="1294287"/>
                <a:chExt cx="125737" cy="128748"/>
              </a:xfrm>
            </p:grpSpPr>
            <p:sp>
              <p:nvSpPr>
                <p:cNvPr id="66" name="Google Shape;66;p2"/>
                <p:cNvSpPr/>
                <p:nvPr/>
              </p:nvSpPr>
              <p:spPr>
                <a:xfrm>
                  <a:off x="3245928" y="1306398"/>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67" name="Google Shape;67;p2"/>
                <p:cNvSpPr/>
                <p:nvPr/>
              </p:nvSpPr>
              <p:spPr>
                <a:xfrm flipH="1">
                  <a:off x="3308800" y="1294287"/>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68" name="Google Shape;68;p2"/>
              <p:cNvGrpSpPr/>
              <p:nvPr/>
            </p:nvGrpSpPr>
            <p:grpSpPr>
              <a:xfrm>
                <a:off x="3318519" y="2874899"/>
                <a:ext cx="152310" cy="163850"/>
                <a:chOff x="0" y="0"/>
                <a:chExt cx="125737" cy="128748"/>
              </a:xfrm>
            </p:grpSpPr>
            <p:sp>
              <p:nvSpPr>
                <p:cNvPr id="69" name="Google Shape;69;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0" name="Google Shape;70;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71" name="Google Shape;71;p2"/>
              <p:cNvGrpSpPr/>
              <p:nvPr/>
            </p:nvGrpSpPr>
            <p:grpSpPr>
              <a:xfrm>
                <a:off x="3400493" y="2935074"/>
                <a:ext cx="152310" cy="163850"/>
                <a:chOff x="0" y="0"/>
                <a:chExt cx="125737" cy="128748"/>
              </a:xfrm>
            </p:grpSpPr>
            <p:sp>
              <p:nvSpPr>
                <p:cNvPr id="72" name="Google Shape;72;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3" name="Google Shape;73;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74" name="Google Shape;74;p2"/>
              <p:cNvGrpSpPr/>
              <p:nvPr/>
            </p:nvGrpSpPr>
            <p:grpSpPr>
              <a:xfrm>
                <a:off x="3207607" y="2813109"/>
                <a:ext cx="152310" cy="163850"/>
                <a:chOff x="33020" y="635"/>
                <a:chExt cx="125737" cy="128748"/>
              </a:xfrm>
            </p:grpSpPr>
            <p:sp>
              <p:nvSpPr>
                <p:cNvPr id="75" name="Google Shape;75;p2"/>
                <p:cNvSpPr/>
                <p:nvPr/>
              </p:nvSpPr>
              <p:spPr>
                <a:xfrm>
                  <a:off x="33020" y="1274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6" name="Google Shape;76;p2"/>
                <p:cNvSpPr/>
                <p:nvPr/>
              </p:nvSpPr>
              <p:spPr>
                <a:xfrm flipH="1">
                  <a:off x="95892" y="63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77" name="Google Shape;77;p2"/>
              <p:cNvGrpSpPr/>
              <p:nvPr/>
            </p:nvGrpSpPr>
            <p:grpSpPr>
              <a:xfrm>
                <a:off x="3158814" y="2777400"/>
                <a:ext cx="151543" cy="163039"/>
                <a:chOff x="0" y="0"/>
                <a:chExt cx="125737" cy="128748"/>
              </a:xfrm>
            </p:grpSpPr>
            <p:sp>
              <p:nvSpPr>
                <p:cNvPr id="78" name="Google Shape;78;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9" name="Google Shape;79;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80" name="Google Shape;80;p2"/>
              <p:cNvGrpSpPr/>
              <p:nvPr/>
            </p:nvGrpSpPr>
            <p:grpSpPr>
              <a:xfrm>
                <a:off x="3282460" y="2842320"/>
                <a:ext cx="151543" cy="163039"/>
                <a:chOff x="63500" y="12065"/>
                <a:chExt cx="125737" cy="128748"/>
              </a:xfrm>
            </p:grpSpPr>
            <p:sp>
              <p:nvSpPr>
                <p:cNvPr id="81" name="Google Shape;81;p2"/>
                <p:cNvSpPr/>
                <p:nvPr/>
              </p:nvSpPr>
              <p:spPr>
                <a:xfrm>
                  <a:off x="63500" y="2417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2" name="Google Shape;82;p2"/>
                <p:cNvSpPr/>
                <p:nvPr/>
              </p:nvSpPr>
              <p:spPr>
                <a:xfrm flipH="1">
                  <a:off x="126372" y="1206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83" name="Google Shape;83;p2"/>
              <p:cNvSpPr/>
              <p:nvPr/>
            </p:nvSpPr>
            <p:spPr>
              <a:xfrm rot="478674">
                <a:off x="7075502" y="4391183"/>
                <a:ext cx="1308475" cy="176085"/>
              </a:xfrm>
              <a:custGeom>
                <a:avLst/>
                <a:gdLst/>
                <a:ahLst/>
                <a:cxnLst/>
                <a:rect l="l" t="t" r="r" b="b"/>
                <a:pathLst>
                  <a:path w="3668110" h="914516" extrusionOk="0">
                    <a:moveTo>
                      <a:pt x="0" y="914516"/>
                    </a:moveTo>
                    <a:cubicBezTo>
                      <a:pt x="309179" y="848826"/>
                      <a:pt x="618358" y="783136"/>
                      <a:pt x="924910" y="630736"/>
                    </a:cubicBezTo>
                    <a:cubicBezTo>
                      <a:pt x="1231462" y="478336"/>
                      <a:pt x="1532758" y="-8643"/>
                      <a:pt x="1839310" y="116"/>
                    </a:cubicBezTo>
                    <a:cubicBezTo>
                      <a:pt x="2145862" y="8875"/>
                      <a:pt x="2459420" y="534392"/>
                      <a:pt x="2764220" y="683288"/>
                    </a:cubicBezTo>
                    <a:cubicBezTo>
                      <a:pt x="3069020" y="832184"/>
                      <a:pt x="3368565" y="862839"/>
                      <a:pt x="3668110" y="893495"/>
                    </a:cubicBezTo>
                  </a:path>
                </a:pathLst>
              </a:custGeom>
              <a:solidFill>
                <a:srgbClr val="BDA981"/>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84" name="Google Shape;84;p2"/>
              <p:cNvSpPr/>
              <p:nvPr/>
            </p:nvSpPr>
            <p:spPr>
              <a:xfrm>
                <a:off x="7149650" y="3758093"/>
                <a:ext cx="1239404" cy="497052"/>
              </a:xfrm>
              <a:custGeom>
                <a:avLst/>
                <a:gdLst/>
                <a:ahLst/>
                <a:cxnLst/>
                <a:rect l="l" t="t" r="r" b="b"/>
                <a:pathLst>
                  <a:path w="2232597" h="849126" extrusionOk="0">
                    <a:moveTo>
                      <a:pt x="650304" y="736247"/>
                    </a:moveTo>
                    <a:lnTo>
                      <a:pt x="0" y="452982"/>
                    </a:lnTo>
                    <a:cubicBezTo>
                      <a:pt x="101308" y="486344"/>
                      <a:pt x="325929" y="359103"/>
                      <a:pt x="429324" y="334776"/>
                    </a:cubicBezTo>
                    <a:cubicBezTo>
                      <a:pt x="532719" y="310449"/>
                      <a:pt x="565849" y="319264"/>
                      <a:pt x="620368" y="307018"/>
                    </a:cubicBezTo>
                    <a:cubicBezTo>
                      <a:pt x="674887" y="294772"/>
                      <a:pt x="724236" y="279804"/>
                      <a:pt x="756440" y="261298"/>
                    </a:cubicBezTo>
                    <a:cubicBezTo>
                      <a:pt x="788644" y="242792"/>
                      <a:pt x="812229" y="227280"/>
                      <a:pt x="813590" y="195984"/>
                    </a:cubicBezTo>
                    <a:cubicBezTo>
                      <a:pt x="814951" y="164688"/>
                      <a:pt x="783835" y="92297"/>
                      <a:pt x="764604" y="73519"/>
                    </a:cubicBezTo>
                    <a:cubicBezTo>
                      <a:pt x="745373" y="54741"/>
                      <a:pt x="690037" y="95562"/>
                      <a:pt x="698201" y="83316"/>
                    </a:cubicBezTo>
                    <a:cubicBezTo>
                      <a:pt x="736664" y="55558"/>
                      <a:pt x="776669" y="1674"/>
                      <a:pt x="813590" y="41"/>
                    </a:cubicBezTo>
                    <a:cubicBezTo>
                      <a:pt x="850511" y="-1592"/>
                      <a:pt x="884574" y="45443"/>
                      <a:pt x="919726" y="73519"/>
                    </a:cubicBezTo>
                    <a:cubicBezTo>
                      <a:pt x="954878" y="101595"/>
                      <a:pt x="989576" y="136838"/>
                      <a:pt x="1024501" y="168497"/>
                    </a:cubicBezTo>
                    <a:cubicBezTo>
                      <a:pt x="1062601" y="195711"/>
                      <a:pt x="1108638" y="253995"/>
                      <a:pt x="1172818" y="277626"/>
                    </a:cubicBezTo>
                    <a:cubicBezTo>
                      <a:pt x="1236998" y="301257"/>
                      <a:pt x="1346990" y="307563"/>
                      <a:pt x="1409583" y="310284"/>
                    </a:cubicBezTo>
                    <a:lnTo>
                      <a:pt x="1597361" y="318448"/>
                    </a:lnTo>
                    <a:cubicBezTo>
                      <a:pt x="1659954" y="321169"/>
                      <a:pt x="1748131" y="327780"/>
                      <a:pt x="1854004" y="348265"/>
                    </a:cubicBezTo>
                    <a:cubicBezTo>
                      <a:pt x="1959877" y="368750"/>
                      <a:pt x="2171365" y="352910"/>
                      <a:pt x="2232597" y="441356"/>
                    </a:cubicBezTo>
                    <a:cubicBezTo>
                      <a:pt x="2232176" y="587219"/>
                      <a:pt x="2201939" y="703263"/>
                      <a:pt x="2201518" y="849126"/>
                    </a:cubicBezTo>
                    <a:lnTo>
                      <a:pt x="650304" y="736247"/>
                    </a:lnTo>
                    <a:close/>
                  </a:path>
                </a:pathLst>
              </a:custGeom>
              <a:solidFill>
                <a:srgbClr val="8CC7F8"/>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85" name="Google Shape;85;p2"/>
              <p:cNvSpPr/>
              <p:nvPr/>
            </p:nvSpPr>
            <p:spPr>
              <a:xfrm>
                <a:off x="8252671" y="3799236"/>
                <a:ext cx="547267" cy="158433"/>
              </a:xfrm>
              <a:custGeom>
                <a:avLst/>
                <a:gdLst/>
                <a:ahLst/>
                <a:cxnLst/>
                <a:rect l="l" t="t" r="r" b="b"/>
                <a:pathLst>
                  <a:path w="3668110" h="914516" extrusionOk="0">
                    <a:moveTo>
                      <a:pt x="0" y="914516"/>
                    </a:moveTo>
                    <a:cubicBezTo>
                      <a:pt x="309179" y="848826"/>
                      <a:pt x="618358" y="783136"/>
                      <a:pt x="924910" y="630736"/>
                    </a:cubicBezTo>
                    <a:cubicBezTo>
                      <a:pt x="1231462" y="478336"/>
                      <a:pt x="1532758" y="-8643"/>
                      <a:pt x="1839310" y="116"/>
                    </a:cubicBezTo>
                    <a:cubicBezTo>
                      <a:pt x="2145862" y="8875"/>
                      <a:pt x="2459420" y="534392"/>
                      <a:pt x="2764220" y="683288"/>
                    </a:cubicBezTo>
                    <a:cubicBezTo>
                      <a:pt x="3069020" y="832184"/>
                      <a:pt x="3368565" y="862839"/>
                      <a:pt x="3668110" y="893495"/>
                    </a:cubicBezTo>
                  </a:path>
                </a:pathLst>
              </a:custGeom>
              <a:solidFill>
                <a:srgbClr val="8CC7F8"/>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86" name="Google Shape;86;p2"/>
              <p:cNvSpPr/>
              <p:nvPr/>
            </p:nvSpPr>
            <p:spPr>
              <a:xfrm>
                <a:off x="6604467" y="3824239"/>
                <a:ext cx="778192" cy="239486"/>
              </a:xfrm>
              <a:custGeom>
                <a:avLst/>
                <a:gdLst/>
                <a:ahLst/>
                <a:cxnLst/>
                <a:rect l="l" t="t" r="r" b="b"/>
                <a:pathLst>
                  <a:path w="1602071" h="334201" extrusionOk="0">
                    <a:moveTo>
                      <a:pt x="466051" y="334201"/>
                    </a:moveTo>
                    <a:cubicBezTo>
                      <a:pt x="337358" y="220637"/>
                      <a:pt x="52454" y="272320"/>
                      <a:pt x="7399" y="252868"/>
                    </a:cubicBezTo>
                    <a:cubicBezTo>
                      <a:pt x="-37656" y="233416"/>
                      <a:pt x="135306" y="229423"/>
                      <a:pt x="195722" y="217489"/>
                    </a:cubicBezTo>
                    <a:cubicBezTo>
                      <a:pt x="256138" y="205555"/>
                      <a:pt x="319773" y="190336"/>
                      <a:pt x="369893" y="181265"/>
                    </a:cubicBezTo>
                    <a:cubicBezTo>
                      <a:pt x="420013" y="172194"/>
                      <a:pt x="463531" y="175569"/>
                      <a:pt x="496440" y="163061"/>
                    </a:cubicBezTo>
                    <a:cubicBezTo>
                      <a:pt x="529349" y="150553"/>
                      <a:pt x="551877" y="124811"/>
                      <a:pt x="567349" y="106214"/>
                    </a:cubicBezTo>
                    <a:cubicBezTo>
                      <a:pt x="582821" y="87618"/>
                      <a:pt x="583274" y="69146"/>
                      <a:pt x="589271" y="51482"/>
                    </a:cubicBezTo>
                    <a:cubicBezTo>
                      <a:pt x="595268" y="33818"/>
                      <a:pt x="586650" y="2875"/>
                      <a:pt x="603331" y="229"/>
                    </a:cubicBezTo>
                    <a:cubicBezTo>
                      <a:pt x="620012" y="-2417"/>
                      <a:pt x="652796" y="18467"/>
                      <a:pt x="689359" y="35607"/>
                    </a:cubicBezTo>
                    <a:cubicBezTo>
                      <a:pt x="725922" y="52747"/>
                      <a:pt x="754901" y="63205"/>
                      <a:pt x="822710" y="103069"/>
                    </a:cubicBezTo>
                    <a:cubicBezTo>
                      <a:pt x="968029" y="149220"/>
                      <a:pt x="1036821" y="167124"/>
                      <a:pt x="1123125" y="184531"/>
                    </a:cubicBezTo>
                    <a:lnTo>
                      <a:pt x="1340536" y="207511"/>
                    </a:lnTo>
                    <a:cubicBezTo>
                      <a:pt x="1403129" y="210232"/>
                      <a:pt x="1646167" y="233054"/>
                      <a:pt x="1595063" y="247911"/>
                    </a:cubicBezTo>
                    <a:cubicBezTo>
                      <a:pt x="1543959" y="262768"/>
                      <a:pt x="1234175" y="239044"/>
                      <a:pt x="1033911" y="296652"/>
                    </a:cubicBezTo>
                    <a:cubicBezTo>
                      <a:pt x="727299" y="261619"/>
                      <a:pt x="827092" y="283645"/>
                      <a:pt x="466051" y="334201"/>
                    </a:cubicBezTo>
                    <a:close/>
                  </a:path>
                </a:pathLst>
              </a:custGeom>
              <a:solidFill>
                <a:srgbClr val="8CC7F8"/>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grpSp>
            <p:nvGrpSpPr>
              <p:cNvPr id="87" name="Google Shape;87;p2"/>
              <p:cNvGrpSpPr/>
              <p:nvPr/>
            </p:nvGrpSpPr>
            <p:grpSpPr>
              <a:xfrm>
                <a:off x="3252047" y="2817754"/>
                <a:ext cx="151543" cy="163039"/>
                <a:chOff x="63500" y="12065"/>
                <a:chExt cx="125737" cy="128748"/>
              </a:xfrm>
            </p:grpSpPr>
            <p:sp>
              <p:nvSpPr>
                <p:cNvPr id="88" name="Google Shape;88;p2"/>
                <p:cNvSpPr/>
                <p:nvPr/>
              </p:nvSpPr>
              <p:spPr>
                <a:xfrm>
                  <a:off x="63500" y="2417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9" name="Google Shape;89;p2"/>
                <p:cNvSpPr/>
                <p:nvPr/>
              </p:nvSpPr>
              <p:spPr>
                <a:xfrm flipH="1">
                  <a:off x="126372" y="1206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90" name="Google Shape;90;p2"/>
              <p:cNvGrpSpPr/>
              <p:nvPr/>
            </p:nvGrpSpPr>
            <p:grpSpPr>
              <a:xfrm>
                <a:off x="2802224" y="2936000"/>
                <a:ext cx="147040" cy="164460"/>
                <a:chOff x="3245928" y="1294287"/>
                <a:chExt cx="125737" cy="128748"/>
              </a:xfrm>
            </p:grpSpPr>
            <p:sp>
              <p:nvSpPr>
                <p:cNvPr id="91" name="Google Shape;91;p2"/>
                <p:cNvSpPr/>
                <p:nvPr/>
              </p:nvSpPr>
              <p:spPr>
                <a:xfrm>
                  <a:off x="3245928" y="1306398"/>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2" name="Google Shape;92;p2"/>
                <p:cNvSpPr/>
                <p:nvPr/>
              </p:nvSpPr>
              <p:spPr>
                <a:xfrm flipH="1">
                  <a:off x="3308800" y="1294287"/>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93" name="Google Shape;93;p2"/>
              <p:cNvGrpSpPr/>
              <p:nvPr/>
            </p:nvGrpSpPr>
            <p:grpSpPr>
              <a:xfrm>
                <a:off x="2858568" y="2868100"/>
                <a:ext cx="147031" cy="163850"/>
                <a:chOff x="0" y="0"/>
                <a:chExt cx="125737" cy="128748"/>
              </a:xfrm>
            </p:grpSpPr>
            <p:sp>
              <p:nvSpPr>
                <p:cNvPr id="94" name="Google Shape;94;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5" name="Google Shape;95;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96" name="Google Shape;96;p2"/>
              <p:cNvGrpSpPr/>
              <p:nvPr/>
            </p:nvGrpSpPr>
            <p:grpSpPr>
              <a:xfrm flipH="1">
                <a:off x="3107638" y="2771829"/>
                <a:ext cx="147031" cy="163850"/>
                <a:chOff x="0" y="0"/>
                <a:chExt cx="125737" cy="128748"/>
              </a:xfrm>
            </p:grpSpPr>
            <p:sp>
              <p:nvSpPr>
                <p:cNvPr id="97" name="Google Shape;97;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98" name="Google Shape;98;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99" name="Google Shape;99;p2"/>
              <p:cNvGrpSpPr/>
              <p:nvPr/>
            </p:nvGrpSpPr>
            <p:grpSpPr>
              <a:xfrm>
                <a:off x="2941059" y="2815580"/>
                <a:ext cx="147031" cy="163850"/>
                <a:chOff x="33020" y="635"/>
                <a:chExt cx="125737" cy="128748"/>
              </a:xfrm>
            </p:grpSpPr>
            <p:sp>
              <p:nvSpPr>
                <p:cNvPr id="100" name="Google Shape;100;p2"/>
                <p:cNvSpPr/>
                <p:nvPr/>
              </p:nvSpPr>
              <p:spPr>
                <a:xfrm>
                  <a:off x="33020" y="1274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1" name="Google Shape;101;p2"/>
                <p:cNvSpPr/>
                <p:nvPr/>
              </p:nvSpPr>
              <p:spPr>
                <a:xfrm flipH="1">
                  <a:off x="95892" y="63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02" name="Google Shape;102;p2"/>
              <p:cNvGrpSpPr/>
              <p:nvPr/>
            </p:nvGrpSpPr>
            <p:grpSpPr>
              <a:xfrm>
                <a:off x="3000090" y="2776137"/>
                <a:ext cx="146289" cy="163039"/>
                <a:chOff x="0" y="0"/>
                <a:chExt cx="125737" cy="128748"/>
              </a:xfrm>
            </p:grpSpPr>
            <p:sp>
              <p:nvSpPr>
                <p:cNvPr id="103" name="Google Shape;103;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4" name="Google Shape;104;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05" name="Google Shape;105;p2"/>
              <p:cNvGrpSpPr/>
              <p:nvPr/>
            </p:nvGrpSpPr>
            <p:grpSpPr>
              <a:xfrm>
                <a:off x="2739789" y="2979175"/>
                <a:ext cx="146289" cy="163039"/>
                <a:chOff x="63500" y="12065"/>
                <a:chExt cx="125737" cy="128748"/>
              </a:xfrm>
            </p:grpSpPr>
            <p:sp>
              <p:nvSpPr>
                <p:cNvPr id="106" name="Google Shape;106;p2"/>
                <p:cNvSpPr/>
                <p:nvPr/>
              </p:nvSpPr>
              <p:spPr>
                <a:xfrm>
                  <a:off x="63500" y="24176"/>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07" name="Google Shape;107;p2"/>
                <p:cNvSpPr/>
                <p:nvPr/>
              </p:nvSpPr>
              <p:spPr>
                <a:xfrm flipH="1">
                  <a:off x="126372" y="12065"/>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08" name="Google Shape;108;p2"/>
              <p:cNvGrpSpPr/>
              <p:nvPr/>
            </p:nvGrpSpPr>
            <p:grpSpPr>
              <a:xfrm flipH="1">
                <a:off x="2902178" y="2818975"/>
                <a:ext cx="147031" cy="163850"/>
                <a:chOff x="0" y="0"/>
                <a:chExt cx="125737" cy="128748"/>
              </a:xfrm>
            </p:grpSpPr>
            <p:sp>
              <p:nvSpPr>
                <p:cNvPr id="109" name="Google Shape;109;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0" name="Google Shape;110;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11" name="Google Shape;111;p2"/>
              <p:cNvGrpSpPr/>
              <p:nvPr/>
            </p:nvGrpSpPr>
            <p:grpSpPr>
              <a:xfrm>
                <a:off x="3790726" y="3252445"/>
                <a:ext cx="152320" cy="164460"/>
                <a:chOff x="3245928" y="1294287"/>
                <a:chExt cx="125737" cy="128748"/>
              </a:xfrm>
            </p:grpSpPr>
            <p:sp>
              <p:nvSpPr>
                <p:cNvPr id="112" name="Google Shape;112;p2"/>
                <p:cNvSpPr/>
                <p:nvPr/>
              </p:nvSpPr>
              <p:spPr>
                <a:xfrm>
                  <a:off x="3245928" y="1306398"/>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3" name="Google Shape;113;p2"/>
                <p:cNvSpPr/>
                <p:nvPr/>
              </p:nvSpPr>
              <p:spPr>
                <a:xfrm flipH="1">
                  <a:off x="3308800" y="1294287"/>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14" name="Google Shape;114;p2"/>
              <p:cNvGrpSpPr/>
              <p:nvPr/>
            </p:nvGrpSpPr>
            <p:grpSpPr>
              <a:xfrm>
                <a:off x="3738743" y="3203977"/>
                <a:ext cx="152310" cy="163850"/>
                <a:chOff x="0" y="0"/>
                <a:chExt cx="125737" cy="128748"/>
              </a:xfrm>
            </p:grpSpPr>
            <p:sp>
              <p:nvSpPr>
                <p:cNvPr id="115" name="Google Shape;115;p2"/>
                <p:cNvSpPr/>
                <p:nvPr/>
              </p:nvSpPr>
              <p:spPr>
                <a:xfrm>
                  <a:off x="0" y="12111"/>
                  <a:ext cx="63057" cy="116637"/>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6" name="Google Shape;116;p2"/>
                <p:cNvSpPr/>
                <p:nvPr/>
              </p:nvSpPr>
              <p:spPr>
                <a:xfrm flipH="1">
                  <a:off x="62872" y="0"/>
                  <a:ext cx="62865" cy="116205"/>
                </a:xfrm>
                <a:prstGeom prst="arc">
                  <a:avLst>
                    <a:gd name="adj1" fmla="val 16200000"/>
                    <a:gd name="adj2" fmla="val 0"/>
                  </a:avLst>
                </a:prstGeom>
                <a:noFill/>
                <a:ln w="9525"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pic>
          <p:nvPicPr>
            <p:cNvPr id="117" name="Google Shape;117;p2" descr="House"/>
            <p:cNvPicPr preferRelativeResize="0"/>
            <p:nvPr/>
          </p:nvPicPr>
          <p:blipFill rotWithShape="1">
            <a:blip r:embed="rId3">
              <a:alphaModFix/>
            </a:blip>
            <a:srcRect/>
            <a:stretch/>
          </p:blipFill>
          <p:spPr>
            <a:xfrm>
              <a:off x="89379" y="1746162"/>
              <a:ext cx="721648" cy="713376"/>
            </a:xfrm>
            <a:prstGeom prst="rect">
              <a:avLst/>
            </a:prstGeom>
            <a:noFill/>
            <a:ln>
              <a:noFill/>
            </a:ln>
          </p:spPr>
        </p:pic>
        <p:grpSp>
          <p:nvGrpSpPr>
            <p:cNvPr id="118" name="Google Shape;118;p2"/>
            <p:cNvGrpSpPr/>
            <p:nvPr/>
          </p:nvGrpSpPr>
          <p:grpSpPr>
            <a:xfrm>
              <a:off x="871165" y="1890762"/>
              <a:ext cx="458492" cy="453236"/>
              <a:chOff x="2806536" y="1480891"/>
              <a:chExt cx="580955" cy="580955"/>
            </a:xfrm>
          </p:grpSpPr>
          <p:pic>
            <p:nvPicPr>
              <p:cNvPr id="119" name="Google Shape;119;p2" descr="Fir tree"/>
              <p:cNvPicPr preferRelativeResize="0"/>
              <p:nvPr/>
            </p:nvPicPr>
            <p:blipFill rotWithShape="1">
              <a:blip r:embed="rId4">
                <a:alphaModFix/>
              </a:blip>
              <a:srcRect/>
              <a:stretch/>
            </p:blipFill>
            <p:spPr>
              <a:xfrm>
                <a:off x="2806536" y="1480891"/>
                <a:ext cx="580955" cy="580955"/>
              </a:xfrm>
              <a:prstGeom prst="rect">
                <a:avLst/>
              </a:prstGeom>
              <a:noFill/>
              <a:ln>
                <a:noFill/>
              </a:ln>
            </p:spPr>
          </p:pic>
          <p:sp>
            <p:nvSpPr>
              <p:cNvPr id="120" name="Google Shape;120;p2"/>
              <p:cNvSpPr/>
              <p:nvPr/>
            </p:nvSpPr>
            <p:spPr>
              <a:xfrm>
                <a:off x="3068954" y="1910715"/>
                <a:ext cx="54864" cy="137160"/>
              </a:xfrm>
              <a:prstGeom prst="rect">
                <a:avLst/>
              </a:prstGeom>
              <a:solidFill>
                <a:srgbClr val="663300"/>
              </a:solidFill>
              <a:ln>
                <a:noFill/>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grpSp>
        <p:grpSp>
          <p:nvGrpSpPr>
            <p:cNvPr id="121" name="Google Shape;121;p2"/>
            <p:cNvGrpSpPr/>
            <p:nvPr/>
          </p:nvGrpSpPr>
          <p:grpSpPr>
            <a:xfrm>
              <a:off x="1624485" y="2043048"/>
              <a:ext cx="163156" cy="284501"/>
              <a:chOff x="4583927" y="4024612"/>
              <a:chExt cx="206734" cy="364671"/>
            </a:xfrm>
          </p:grpSpPr>
          <p:cxnSp>
            <p:nvCxnSpPr>
              <p:cNvPr id="122" name="Google Shape;122;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23" name="Google Shape;123;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24" name="Google Shape;124;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25" name="Google Shape;125;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26" name="Google Shape;126;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27" name="Google Shape;127;p2"/>
            <p:cNvGrpSpPr/>
            <p:nvPr/>
          </p:nvGrpSpPr>
          <p:grpSpPr>
            <a:xfrm>
              <a:off x="1211143" y="2043048"/>
              <a:ext cx="163156" cy="284501"/>
              <a:chOff x="4583927" y="4024612"/>
              <a:chExt cx="206734" cy="364671"/>
            </a:xfrm>
          </p:grpSpPr>
          <p:cxnSp>
            <p:nvCxnSpPr>
              <p:cNvPr id="128" name="Google Shape;128;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29" name="Google Shape;129;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30" name="Google Shape;130;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31" name="Google Shape;131;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32" name="Google Shape;132;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33" name="Google Shape;133;p2"/>
            <p:cNvGrpSpPr/>
            <p:nvPr/>
          </p:nvGrpSpPr>
          <p:grpSpPr>
            <a:xfrm>
              <a:off x="1374298" y="2067536"/>
              <a:ext cx="163156" cy="284501"/>
              <a:chOff x="4583927" y="4024612"/>
              <a:chExt cx="206734" cy="364671"/>
            </a:xfrm>
          </p:grpSpPr>
          <p:cxnSp>
            <p:nvCxnSpPr>
              <p:cNvPr id="134" name="Google Shape;134;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35" name="Google Shape;135;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36" name="Google Shape;136;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37" name="Google Shape;137;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38" name="Google Shape;138;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39" name="Google Shape;139;p2"/>
            <p:cNvGrpSpPr/>
            <p:nvPr/>
          </p:nvGrpSpPr>
          <p:grpSpPr>
            <a:xfrm>
              <a:off x="1511829" y="2067536"/>
              <a:ext cx="163156" cy="284501"/>
              <a:chOff x="4583927" y="4024612"/>
              <a:chExt cx="206734" cy="364671"/>
            </a:xfrm>
          </p:grpSpPr>
          <p:cxnSp>
            <p:nvCxnSpPr>
              <p:cNvPr id="140" name="Google Shape;140;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41" name="Google Shape;141;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42" name="Google Shape;142;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43" name="Google Shape;143;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44" name="Google Shape;144;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sp>
          <p:nvSpPr>
            <p:cNvPr id="145" name="Google Shape;145;p2"/>
            <p:cNvSpPr/>
            <p:nvPr/>
          </p:nvSpPr>
          <p:spPr>
            <a:xfrm>
              <a:off x="144755" y="2333099"/>
              <a:ext cx="1560026" cy="47168"/>
            </a:xfrm>
            <a:prstGeom prst="rect">
              <a:avLst/>
            </a:prstGeom>
            <a:solidFill>
              <a:srgbClr val="00B050"/>
            </a:solidFill>
            <a:ln w="25400" cap="flat" cmpd="sng">
              <a:solidFill>
                <a:srgbClr val="00B050"/>
              </a:solidFill>
              <a:prstDash val="solid"/>
              <a:round/>
              <a:headEnd type="none" w="sm" len="sm"/>
              <a:tailEnd type="none" w="sm" len="sm"/>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grpSp>
          <p:nvGrpSpPr>
            <p:cNvPr id="146" name="Google Shape;146;p2"/>
            <p:cNvGrpSpPr/>
            <p:nvPr/>
          </p:nvGrpSpPr>
          <p:grpSpPr>
            <a:xfrm>
              <a:off x="699968" y="2199157"/>
              <a:ext cx="136721" cy="176446"/>
              <a:chOff x="1175784" y="3429000"/>
              <a:chExt cx="119616" cy="167638"/>
            </a:xfrm>
          </p:grpSpPr>
          <p:sp>
            <p:nvSpPr>
              <p:cNvPr id="147" name="Google Shape;147;p2"/>
              <p:cNvSpPr/>
              <p:nvPr/>
            </p:nvSpPr>
            <p:spPr>
              <a:xfrm>
                <a:off x="1175784" y="3550919"/>
                <a:ext cx="119616" cy="45719"/>
              </a:xfrm>
              <a:prstGeom prst="ellipse">
                <a:avLst/>
              </a:prstGeom>
              <a:solidFill>
                <a:srgbClr val="6EE8D9"/>
              </a:solidFill>
              <a:ln w="9525"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sp>
            <p:nvSpPr>
              <p:cNvPr id="148" name="Google Shape;148;p2"/>
              <p:cNvSpPr/>
              <p:nvPr/>
            </p:nvSpPr>
            <p:spPr>
              <a:xfrm>
                <a:off x="1177628" y="3451665"/>
                <a:ext cx="117772" cy="126402"/>
              </a:xfrm>
              <a:prstGeom prst="rect">
                <a:avLst/>
              </a:prstGeom>
              <a:solidFill>
                <a:srgbClr val="6EE8D9"/>
              </a:solidFill>
              <a:ln>
                <a:noFill/>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sp>
            <p:nvSpPr>
              <p:cNvPr id="149" name="Google Shape;149;p2"/>
              <p:cNvSpPr/>
              <p:nvPr/>
            </p:nvSpPr>
            <p:spPr>
              <a:xfrm>
                <a:off x="1175784" y="3429000"/>
                <a:ext cx="119616" cy="45719"/>
              </a:xfrm>
              <a:prstGeom prst="ellipse">
                <a:avLst/>
              </a:prstGeom>
              <a:solidFill>
                <a:srgbClr val="6EE8D9"/>
              </a:solidFill>
              <a:ln w="9525"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grpSp>
        <p:sp>
          <p:nvSpPr>
            <p:cNvPr id="150" name="Google Shape;150;p2"/>
            <p:cNvSpPr/>
            <p:nvPr/>
          </p:nvSpPr>
          <p:spPr>
            <a:xfrm>
              <a:off x="745879" y="2140006"/>
              <a:ext cx="22551" cy="81741"/>
            </a:xfrm>
            <a:custGeom>
              <a:avLst/>
              <a:gdLst/>
              <a:ahLst/>
              <a:cxnLst/>
              <a:rect l="l" t="t" r="r" b="b"/>
              <a:pathLst>
                <a:path w="28575" h="104775" extrusionOk="0">
                  <a:moveTo>
                    <a:pt x="0" y="0"/>
                  </a:moveTo>
                  <a:cubicBezTo>
                    <a:pt x="2646" y="4233"/>
                    <a:pt x="6359" y="7964"/>
                    <a:pt x="7938" y="12700"/>
                  </a:cubicBezTo>
                  <a:cubicBezTo>
                    <a:pt x="8996" y="15875"/>
                    <a:pt x="9257" y="19440"/>
                    <a:pt x="11113" y="22225"/>
                  </a:cubicBezTo>
                  <a:lnTo>
                    <a:pt x="17463" y="31750"/>
                  </a:lnTo>
                  <a:lnTo>
                    <a:pt x="20638" y="36512"/>
                  </a:lnTo>
                  <a:cubicBezTo>
                    <a:pt x="21167" y="38100"/>
                    <a:pt x="21477" y="39778"/>
                    <a:pt x="22225" y="41275"/>
                  </a:cubicBezTo>
                  <a:cubicBezTo>
                    <a:pt x="23078" y="42981"/>
                    <a:pt x="24648" y="44283"/>
                    <a:pt x="25400" y="46037"/>
                  </a:cubicBezTo>
                  <a:cubicBezTo>
                    <a:pt x="26693" y="49054"/>
                    <a:pt x="28216" y="59758"/>
                    <a:pt x="28575" y="61912"/>
                  </a:cubicBezTo>
                  <a:cubicBezTo>
                    <a:pt x="28046" y="70908"/>
                    <a:pt x="28325" y="79988"/>
                    <a:pt x="26988" y="88900"/>
                  </a:cubicBezTo>
                  <a:cubicBezTo>
                    <a:pt x="26642" y="91207"/>
                    <a:pt x="20367" y="97401"/>
                    <a:pt x="19050" y="98425"/>
                  </a:cubicBezTo>
                  <a:cubicBezTo>
                    <a:pt x="16038" y="100768"/>
                    <a:pt x="9525" y="104775"/>
                    <a:pt x="9525" y="104775"/>
                  </a:cubicBezTo>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400">
                <a:solidFill>
                  <a:srgbClr val="FFFFFF"/>
                </a:solidFill>
                <a:latin typeface="Calibri"/>
                <a:ea typeface="Calibri"/>
                <a:cs typeface="Calibri"/>
                <a:sym typeface="Calibri"/>
              </a:endParaRPr>
            </a:p>
          </p:txBody>
        </p:sp>
        <p:grpSp>
          <p:nvGrpSpPr>
            <p:cNvPr id="151" name="Google Shape;151;p2"/>
            <p:cNvGrpSpPr/>
            <p:nvPr/>
          </p:nvGrpSpPr>
          <p:grpSpPr>
            <a:xfrm>
              <a:off x="1749583" y="2162477"/>
              <a:ext cx="163156" cy="284501"/>
              <a:chOff x="4583927" y="4024612"/>
              <a:chExt cx="206734" cy="364671"/>
            </a:xfrm>
          </p:grpSpPr>
          <p:cxnSp>
            <p:nvCxnSpPr>
              <p:cNvPr id="152" name="Google Shape;152;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53" name="Google Shape;153;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54" name="Google Shape;154;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55" name="Google Shape;155;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56" name="Google Shape;156;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57" name="Google Shape;157;p2"/>
            <p:cNvGrpSpPr/>
            <p:nvPr/>
          </p:nvGrpSpPr>
          <p:grpSpPr>
            <a:xfrm>
              <a:off x="1826978" y="2328082"/>
              <a:ext cx="163156" cy="284501"/>
              <a:chOff x="4583927" y="4024612"/>
              <a:chExt cx="206734" cy="364671"/>
            </a:xfrm>
          </p:grpSpPr>
          <p:cxnSp>
            <p:nvCxnSpPr>
              <p:cNvPr id="158" name="Google Shape;158;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59" name="Google Shape;159;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60" name="Google Shape;160;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61" name="Google Shape;161;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62" name="Google Shape;162;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63" name="Google Shape;163;p2"/>
            <p:cNvGrpSpPr/>
            <p:nvPr/>
          </p:nvGrpSpPr>
          <p:grpSpPr>
            <a:xfrm>
              <a:off x="1947253" y="2446978"/>
              <a:ext cx="163156" cy="284501"/>
              <a:chOff x="4583927" y="4024612"/>
              <a:chExt cx="206734" cy="364671"/>
            </a:xfrm>
          </p:grpSpPr>
          <p:cxnSp>
            <p:nvCxnSpPr>
              <p:cNvPr id="164" name="Google Shape;164;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65" name="Google Shape;165;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66" name="Google Shape;166;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67" name="Google Shape;167;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68" name="Google Shape;168;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69" name="Google Shape;169;p2"/>
            <p:cNvGrpSpPr/>
            <p:nvPr/>
          </p:nvGrpSpPr>
          <p:grpSpPr>
            <a:xfrm>
              <a:off x="2067527" y="2565874"/>
              <a:ext cx="163156" cy="284501"/>
              <a:chOff x="4583927" y="4024612"/>
              <a:chExt cx="206734" cy="364671"/>
            </a:xfrm>
          </p:grpSpPr>
          <p:cxnSp>
            <p:nvCxnSpPr>
              <p:cNvPr id="170" name="Google Shape;170;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71" name="Google Shape;171;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72" name="Google Shape;172;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73" name="Google Shape;173;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74" name="Google Shape;174;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75" name="Google Shape;175;p2"/>
            <p:cNvGrpSpPr/>
            <p:nvPr/>
          </p:nvGrpSpPr>
          <p:grpSpPr>
            <a:xfrm>
              <a:off x="2187802" y="2684770"/>
              <a:ext cx="163156" cy="284501"/>
              <a:chOff x="4583927" y="4024612"/>
              <a:chExt cx="206734" cy="364671"/>
            </a:xfrm>
          </p:grpSpPr>
          <p:cxnSp>
            <p:nvCxnSpPr>
              <p:cNvPr id="176" name="Google Shape;176;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77" name="Google Shape;177;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78" name="Google Shape;178;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79" name="Google Shape;179;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80" name="Google Shape;180;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81" name="Google Shape;181;p2"/>
            <p:cNvGrpSpPr/>
            <p:nvPr/>
          </p:nvGrpSpPr>
          <p:grpSpPr>
            <a:xfrm>
              <a:off x="2308077" y="2803667"/>
              <a:ext cx="163156" cy="284501"/>
              <a:chOff x="4583927" y="4024612"/>
              <a:chExt cx="206734" cy="364671"/>
            </a:xfrm>
          </p:grpSpPr>
          <p:cxnSp>
            <p:nvCxnSpPr>
              <p:cNvPr id="182" name="Google Shape;182;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83" name="Google Shape;183;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84" name="Google Shape;184;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85" name="Google Shape;185;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86" name="Google Shape;186;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87" name="Google Shape;187;p2"/>
            <p:cNvGrpSpPr/>
            <p:nvPr/>
          </p:nvGrpSpPr>
          <p:grpSpPr>
            <a:xfrm>
              <a:off x="2428351" y="2922563"/>
              <a:ext cx="163156" cy="284501"/>
              <a:chOff x="4583927" y="4024612"/>
              <a:chExt cx="206734" cy="364671"/>
            </a:xfrm>
          </p:grpSpPr>
          <p:cxnSp>
            <p:nvCxnSpPr>
              <p:cNvPr id="188" name="Google Shape;188;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89" name="Google Shape;189;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90" name="Google Shape;190;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91" name="Google Shape;191;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92" name="Google Shape;192;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93" name="Google Shape;193;p2"/>
            <p:cNvGrpSpPr/>
            <p:nvPr/>
          </p:nvGrpSpPr>
          <p:grpSpPr>
            <a:xfrm>
              <a:off x="2548626" y="3041459"/>
              <a:ext cx="163156" cy="284501"/>
              <a:chOff x="4583927" y="4024612"/>
              <a:chExt cx="206734" cy="364671"/>
            </a:xfrm>
          </p:grpSpPr>
          <p:cxnSp>
            <p:nvCxnSpPr>
              <p:cNvPr id="194" name="Google Shape;194;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95" name="Google Shape;195;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196" name="Google Shape;196;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197" name="Google Shape;197;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198" name="Google Shape;198;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grpSp>
          <p:nvGrpSpPr>
            <p:cNvPr id="199" name="Google Shape;199;p2"/>
            <p:cNvGrpSpPr/>
            <p:nvPr/>
          </p:nvGrpSpPr>
          <p:grpSpPr>
            <a:xfrm>
              <a:off x="2668901" y="3160355"/>
              <a:ext cx="163156" cy="284501"/>
              <a:chOff x="4583927" y="4024612"/>
              <a:chExt cx="206734" cy="364671"/>
            </a:xfrm>
          </p:grpSpPr>
          <p:cxnSp>
            <p:nvCxnSpPr>
              <p:cNvPr id="200" name="Google Shape;200;p2"/>
              <p:cNvCxnSpPr/>
              <p:nvPr/>
            </p:nvCxnSpPr>
            <p:spPr>
              <a:xfrm>
                <a:off x="4583927" y="4090462"/>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201" name="Google Shape;201;p2"/>
              <p:cNvCxnSpPr/>
              <p:nvPr/>
            </p:nvCxnSpPr>
            <p:spPr>
              <a:xfrm rot="10800000" flipH="1">
                <a:off x="4687294" y="4059416"/>
                <a:ext cx="103367" cy="283515"/>
              </a:xfrm>
              <a:prstGeom prst="straightConnector1">
                <a:avLst/>
              </a:prstGeom>
              <a:noFill/>
              <a:ln w="19050" cap="flat" cmpd="sng">
                <a:solidFill>
                  <a:srgbClr val="00B050"/>
                </a:solidFill>
                <a:prstDash val="solid"/>
                <a:round/>
                <a:headEnd type="none" w="sm" len="sm"/>
                <a:tailEnd type="none" w="sm" len="sm"/>
              </a:ln>
            </p:spPr>
          </p:cxnSp>
          <p:cxnSp>
            <p:nvCxnSpPr>
              <p:cNvPr id="202" name="Google Shape;202;p2"/>
              <p:cNvCxnSpPr/>
              <p:nvPr/>
            </p:nvCxnSpPr>
            <p:spPr>
              <a:xfrm>
                <a:off x="4607378" y="4026673"/>
                <a:ext cx="101454" cy="310529"/>
              </a:xfrm>
              <a:prstGeom prst="straightConnector1">
                <a:avLst/>
              </a:prstGeom>
              <a:noFill/>
              <a:ln w="19050" cap="flat" cmpd="sng">
                <a:solidFill>
                  <a:srgbClr val="00B050"/>
                </a:solidFill>
                <a:prstDash val="solid"/>
                <a:round/>
                <a:headEnd type="none" w="sm" len="sm"/>
                <a:tailEnd type="none" w="sm" len="sm"/>
              </a:ln>
            </p:spPr>
          </p:cxnSp>
          <p:cxnSp>
            <p:nvCxnSpPr>
              <p:cNvPr id="203" name="Google Shape;203;p2"/>
              <p:cNvCxnSpPr/>
              <p:nvPr/>
            </p:nvCxnSpPr>
            <p:spPr>
              <a:xfrm flipH="1">
                <a:off x="4673051" y="4024612"/>
                <a:ext cx="65512" cy="364671"/>
              </a:xfrm>
              <a:prstGeom prst="straightConnector1">
                <a:avLst/>
              </a:prstGeom>
              <a:noFill/>
              <a:ln w="19050" cap="flat" cmpd="sng">
                <a:solidFill>
                  <a:srgbClr val="00B050"/>
                </a:solidFill>
                <a:prstDash val="solid"/>
                <a:round/>
                <a:headEnd type="none" w="sm" len="sm"/>
                <a:tailEnd type="none" w="sm" len="sm"/>
              </a:ln>
            </p:spPr>
          </p:cxnSp>
          <p:cxnSp>
            <p:nvCxnSpPr>
              <p:cNvPr id="204" name="Google Shape;204;p2"/>
              <p:cNvCxnSpPr/>
              <p:nvPr/>
            </p:nvCxnSpPr>
            <p:spPr>
              <a:xfrm>
                <a:off x="4687294" y="4032402"/>
                <a:ext cx="0" cy="304800"/>
              </a:xfrm>
              <a:prstGeom prst="straightConnector1">
                <a:avLst/>
              </a:prstGeom>
              <a:noFill/>
              <a:ln w="19050" cap="flat" cmpd="sng">
                <a:solidFill>
                  <a:srgbClr val="00B050"/>
                </a:solidFill>
                <a:prstDash val="solid"/>
                <a:round/>
                <a:headEnd type="none" w="sm" len="sm"/>
                <a:tailEnd type="none" w="sm" len="sm"/>
              </a:ln>
            </p:spPr>
          </p:cxnSp>
        </p:grpSp>
        <p:sp>
          <p:nvSpPr>
            <p:cNvPr id="205" name="Google Shape;205;p2"/>
            <p:cNvSpPr txBox="1"/>
            <p:nvPr/>
          </p:nvSpPr>
          <p:spPr>
            <a:xfrm>
              <a:off x="4155520" y="2838434"/>
              <a:ext cx="2345358" cy="773515"/>
            </a:xfrm>
            <a:prstGeom prst="rect">
              <a:avLst/>
            </a:prstGeom>
            <a:noFill/>
            <a:ln>
              <a:noFill/>
            </a:ln>
          </p:spPr>
          <p:txBody>
            <a:bodyPr spcFirstLastPara="1" wrap="square" lIns="121900" tIns="60933" rIns="121900" bIns="60933" anchor="t" anchorCtr="0">
              <a:spAutoFit/>
            </a:bodyPr>
            <a:lstStyle/>
            <a:p>
              <a:r>
                <a:rPr lang="en-US" sz="2800">
                  <a:solidFill>
                    <a:srgbClr val="FF0000"/>
                  </a:solidFill>
                  <a:latin typeface="Calibri"/>
                  <a:ea typeface="Calibri"/>
                  <a:cs typeface="Calibri"/>
                  <a:sym typeface="Calibri"/>
                </a:rPr>
                <a:t>Toe</a:t>
              </a:r>
              <a:r>
                <a:rPr lang="en-US" sz="2800">
                  <a:solidFill>
                    <a:srgbClr val="000000"/>
                  </a:solidFill>
                  <a:latin typeface="Calibri"/>
                  <a:ea typeface="Calibri"/>
                  <a:cs typeface="Calibri"/>
                  <a:sym typeface="Calibri"/>
                </a:rPr>
                <a:t>: Reduce Wave Impact </a:t>
              </a:r>
              <a:endParaRPr sz="2400"/>
            </a:p>
          </p:txBody>
        </p:sp>
        <p:sp>
          <p:nvSpPr>
            <p:cNvPr id="206" name="Google Shape;206;p2"/>
            <p:cNvSpPr txBox="1"/>
            <p:nvPr/>
          </p:nvSpPr>
          <p:spPr>
            <a:xfrm>
              <a:off x="2300790" y="2025857"/>
              <a:ext cx="2924681" cy="773515"/>
            </a:xfrm>
            <a:prstGeom prst="rect">
              <a:avLst/>
            </a:prstGeom>
            <a:noFill/>
            <a:ln>
              <a:noFill/>
            </a:ln>
          </p:spPr>
          <p:txBody>
            <a:bodyPr spcFirstLastPara="1" wrap="square" lIns="121900" tIns="60933" rIns="121900" bIns="60933" anchor="t" anchorCtr="0">
              <a:spAutoFit/>
            </a:bodyPr>
            <a:lstStyle/>
            <a:p>
              <a:r>
                <a:rPr lang="en-US" sz="2800" dirty="0">
                  <a:solidFill>
                    <a:srgbClr val="FF0000"/>
                  </a:solidFill>
                  <a:latin typeface="Calibri"/>
                  <a:ea typeface="Calibri"/>
                  <a:cs typeface="Calibri"/>
                  <a:sym typeface="Calibri"/>
                </a:rPr>
                <a:t>Slopes</a:t>
              </a:r>
              <a:r>
                <a:rPr lang="en-US" sz="2800" dirty="0">
                  <a:solidFill>
                    <a:srgbClr val="000000"/>
                  </a:solidFill>
                  <a:latin typeface="Calibri"/>
                  <a:ea typeface="Calibri"/>
                  <a:cs typeface="Calibri"/>
                  <a:sym typeface="Calibri"/>
                </a:rPr>
                <a:t>: Manage Water, </a:t>
              </a:r>
              <a:endParaRPr sz="2400" dirty="0"/>
            </a:p>
            <a:p>
              <a:r>
                <a:rPr lang="en-US" sz="2800" dirty="0">
                  <a:solidFill>
                    <a:srgbClr val="000000"/>
                  </a:solidFill>
                  <a:latin typeface="Calibri"/>
                  <a:ea typeface="Calibri"/>
                  <a:cs typeface="Calibri"/>
                  <a:sym typeface="Calibri"/>
                </a:rPr>
                <a:t>Vegetation &amp; Stability </a:t>
              </a:r>
              <a:endParaRPr sz="2400" dirty="0"/>
            </a:p>
          </p:txBody>
        </p:sp>
      </p:grpSp>
      <p:sp>
        <p:nvSpPr>
          <p:cNvPr id="207" name="Google Shape;207;p2"/>
          <p:cNvSpPr txBox="1"/>
          <p:nvPr/>
        </p:nvSpPr>
        <p:spPr>
          <a:xfrm>
            <a:off x="295110" y="1600303"/>
            <a:ext cx="3747180" cy="1415718"/>
          </a:xfrm>
          <a:prstGeom prst="rect">
            <a:avLst/>
          </a:prstGeom>
          <a:noFill/>
          <a:ln>
            <a:noFill/>
          </a:ln>
        </p:spPr>
        <p:txBody>
          <a:bodyPr spcFirstLastPara="1" wrap="square" lIns="121900" tIns="60933" rIns="121900" bIns="60933" anchor="t" anchorCtr="0">
            <a:spAutoFit/>
          </a:bodyPr>
          <a:lstStyle/>
          <a:p>
            <a:r>
              <a:rPr lang="en-US" sz="2800">
                <a:solidFill>
                  <a:srgbClr val="FF0000"/>
                </a:solidFill>
                <a:latin typeface="Calibri"/>
                <a:ea typeface="Calibri"/>
                <a:cs typeface="Calibri"/>
                <a:sym typeface="Calibri"/>
              </a:rPr>
              <a:t>Top</a:t>
            </a:r>
            <a:r>
              <a:rPr lang="en-US" sz="2800">
                <a:solidFill>
                  <a:srgbClr val="000000"/>
                </a:solidFill>
                <a:latin typeface="Calibri"/>
                <a:ea typeface="Calibri"/>
                <a:cs typeface="Calibri"/>
                <a:sym typeface="Calibri"/>
              </a:rPr>
              <a:t>: Manage Land Use,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Water &amp; Vegetation</a:t>
            </a:r>
            <a:br>
              <a:rPr lang="en-US" sz="2800">
                <a:solidFill>
                  <a:srgbClr val="000000"/>
                </a:solidFill>
                <a:latin typeface="Calibri"/>
                <a:ea typeface="Calibri"/>
                <a:cs typeface="Calibri"/>
                <a:sym typeface="Calibri"/>
              </a:rPr>
            </a:br>
            <a:endParaRPr sz="2800">
              <a:solidFill>
                <a:srgbClr val="000000"/>
              </a:solidFill>
              <a:latin typeface="Calibri"/>
              <a:ea typeface="Calibri"/>
              <a:cs typeface="Calibri"/>
              <a:sym typeface="Calibri"/>
            </a:endParaRPr>
          </a:p>
        </p:txBody>
      </p:sp>
      <p:sp>
        <p:nvSpPr>
          <p:cNvPr id="208" name="Google Shape;208;p2"/>
          <p:cNvSpPr txBox="1"/>
          <p:nvPr/>
        </p:nvSpPr>
        <p:spPr>
          <a:xfrm>
            <a:off x="7550941" y="4445099"/>
            <a:ext cx="4196691" cy="984830"/>
          </a:xfrm>
          <a:prstGeom prst="rect">
            <a:avLst/>
          </a:prstGeom>
          <a:noFill/>
          <a:ln>
            <a:noFill/>
          </a:ln>
        </p:spPr>
        <p:txBody>
          <a:bodyPr spcFirstLastPara="1" wrap="square" lIns="121900" tIns="60933" rIns="121900" bIns="60933" anchor="t" anchorCtr="0">
            <a:spAutoFit/>
          </a:bodyPr>
          <a:lstStyle/>
          <a:p>
            <a:r>
              <a:rPr lang="en-US" sz="2800" dirty="0">
                <a:solidFill>
                  <a:srgbClr val="FF0000"/>
                </a:solidFill>
                <a:latin typeface="Calibri"/>
                <a:ea typeface="Calibri"/>
                <a:cs typeface="Calibri"/>
                <a:sym typeface="Calibri"/>
              </a:rPr>
              <a:t>Beach</a:t>
            </a:r>
            <a:r>
              <a:rPr lang="en-US" sz="2800" dirty="0">
                <a:solidFill>
                  <a:srgbClr val="000000"/>
                </a:solidFill>
                <a:latin typeface="Calibri"/>
                <a:ea typeface="Calibri"/>
                <a:cs typeface="Calibri"/>
                <a:sym typeface="Calibri"/>
              </a:rPr>
              <a:t>: Manage Water, Vegetation &amp; Slope</a:t>
            </a:r>
            <a:endParaRPr sz="2400" dirty="0"/>
          </a:p>
        </p:txBody>
      </p:sp>
      <p:sp>
        <p:nvSpPr>
          <p:cNvPr id="2" name="Footer Placeholder 2">
            <a:extLst>
              <a:ext uri="{FF2B5EF4-FFF2-40B4-BE49-F238E27FC236}">
                <a16:creationId xmlns:a16="http://schemas.microsoft.com/office/drawing/2014/main" id="{C45C43EE-DF1E-C6EC-CCAD-CAA2AC3E5785}"/>
              </a:ext>
              <a:ext uri="{C183D7F6-B498-43B3-948B-1728B52AA6E4}">
                <adec:decorative xmlns:adec="http://schemas.microsoft.com/office/drawing/2017/decorative" val="1"/>
              </a:ext>
            </a:extLst>
          </p:cNvPr>
          <p:cNvSpPr>
            <a:spLocks noGrp="1"/>
          </p:cNvSpPr>
          <p:nvPr>
            <p:ph type="ftr" sz="quarter" idx="11"/>
          </p:nvPr>
        </p:nvSpPr>
        <p:spPr>
          <a:xfrm>
            <a:off x="0" y="6509172"/>
            <a:ext cx="12192000" cy="344710"/>
          </a:xfrm>
        </p:spPr>
        <p:txBody>
          <a:bodyPr/>
          <a:lstStyle/>
          <a:p>
            <a:r>
              <a:rPr lang="en-US" sz="1400" dirty="0"/>
              <a:t>Coastal Engineering at North Beach </a:t>
            </a:r>
            <a:r>
              <a:rPr lang="en-US" dirty="0"/>
              <a:t>– Part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8" name="Title 7">
            <a:extLst>
              <a:ext uri="{FF2B5EF4-FFF2-40B4-BE49-F238E27FC236}">
                <a16:creationId xmlns:a16="http://schemas.microsoft.com/office/drawing/2014/main" id="{B408D19F-BF2B-E2C4-F9D3-7EA07E2F5DE2}"/>
              </a:ext>
            </a:extLst>
          </p:cNvPr>
          <p:cNvSpPr txBox="1">
            <a:spLocks noGrp="1"/>
          </p:cNvSpPr>
          <p:nvPr>
            <p:ph type="title" idx="4294967295"/>
          </p:nvPr>
        </p:nvSpPr>
        <p:spPr>
          <a:xfrm>
            <a:off x="584200" y="712994"/>
            <a:ext cx="61003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a:ea typeface="Calibri"/>
                <a:cs typeface="Calibri"/>
                <a:sym typeface="Calibri"/>
              </a:rPr>
              <a:t>2b. Beach Grooming</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381" name="Google Shape;381;p20" descr="Two distinct beach grooming patterns at North Beach, Racine, WI.&#10;&#10;The groomed pattern closer to Lake Michigan (below the high water mark) has parallel furrows that are much deeper than the groomed portion of the beach that is beyond the high water mark."/>
          <p:cNvPicPr preferRelativeResize="0"/>
          <p:nvPr/>
        </p:nvPicPr>
        <p:blipFill rotWithShape="1">
          <a:blip r:embed="rId3">
            <a:alphaModFix/>
          </a:blip>
          <a:srcRect/>
          <a:stretch/>
        </p:blipFill>
        <p:spPr>
          <a:xfrm>
            <a:off x="5271795" y="1918710"/>
            <a:ext cx="6692900" cy="4323689"/>
          </a:xfrm>
          <a:prstGeom prst="rect">
            <a:avLst/>
          </a:prstGeom>
          <a:noFill/>
          <a:ln>
            <a:noFill/>
          </a:ln>
        </p:spPr>
      </p:pic>
      <p:sp>
        <p:nvSpPr>
          <p:cNvPr id="3" name="Google Shape;249;p7">
            <a:extLst>
              <a:ext uri="{FF2B5EF4-FFF2-40B4-BE49-F238E27FC236}">
                <a16:creationId xmlns:a16="http://schemas.microsoft.com/office/drawing/2014/main" id="{9D3715AD-6B8E-4749-5FF7-2D6972897873}"/>
              </a:ext>
            </a:extLst>
          </p:cNvPr>
          <p:cNvSpPr txBox="1"/>
          <p:nvPr/>
        </p:nvSpPr>
        <p:spPr>
          <a:xfrm>
            <a:off x="6805750" y="6168305"/>
            <a:ext cx="5226914" cy="265316"/>
          </a:xfrm>
          <a:prstGeom prst="rect">
            <a:avLst/>
          </a:prstGeom>
          <a:noFill/>
          <a:ln>
            <a:noFill/>
          </a:ln>
        </p:spPr>
        <p:txBody>
          <a:bodyPr spcFirstLastPara="1" wrap="square" lIns="121900" tIns="121900" rIns="121900" bIns="121900" anchor="t" anchorCtr="0">
            <a:noAutofit/>
          </a:bodyPr>
          <a:lstStyle/>
          <a:p>
            <a:r>
              <a:rPr lang="en-US" sz="1200" i="1" dirty="0">
                <a:solidFill>
                  <a:schemeClr val="dk2"/>
                </a:solidFill>
                <a:latin typeface="Arial"/>
                <a:ea typeface="Arial"/>
                <a:cs typeface="Arial"/>
                <a:sym typeface="Arial"/>
              </a:rPr>
              <a:t>Image Source: Julie </a:t>
            </a:r>
            <a:r>
              <a:rPr lang="en-US" sz="1200" i="1" dirty="0" err="1">
                <a:solidFill>
                  <a:schemeClr val="dk2"/>
                </a:solidFill>
                <a:latin typeface="Arial"/>
                <a:ea typeface="Arial"/>
                <a:cs typeface="Arial"/>
                <a:sym typeface="Arial"/>
              </a:rPr>
              <a:t>Kinzelman</a:t>
            </a:r>
            <a:r>
              <a:rPr lang="en-US" sz="1200" i="1" dirty="0">
                <a:solidFill>
                  <a:schemeClr val="dk2"/>
                </a:solidFill>
                <a:latin typeface="Arial"/>
                <a:ea typeface="Arial"/>
                <a:cs typeface="Arial"/>
                <a:sym typeface="Arial"/>
              </a:rPr>
              <a:t>, city of Racine Health Department</a:t>
            </a:r>
            <a:endParaRPr sz="1200" i="1" dirty="0">
              <a:solidFill>
                <a:schemeClr val="dk2"/>
              </a:solidFill>
              <a:latin typeface="Arial"/>
              <a:ea typeface="Arial"/>
              <a:cs typeface="Arial"/>
              <a:sym typeface="Arial"/>
            </a:endParaRPr>
          </a:p>
        </p:txBody>
      </p:sp>
      <p:sp>
        <p:nvSpPr>
          <p:cNvPr id="382" name="Google Shape;382;p20">
            <a:extLst>
              <a:ext uri="{C183D7F6-B498-43B3-948B-1728B52AA6E4}">
                <adec:decorative xmlns:adec="http://schemas.microsoft.com/office/drawing/2017/decorative" val="1"/>
              </a:ext>
            </a:extLst>
          </p:cNvPr>
          <p:cNvSpPr txBox="1"/>
          <p:nvPr/>
        </p:nvSpPr>
        <p:spPr>
          <a:xfrm>
            <a:off x="6655587" y="4919473"/>
            <a:ext cx="731520" cy="410379"/>
          </a:xfrm>
          <a:prstGeom prst="rect">
            <a:avLst/>
          </a:prstGeom>
          <a:solidFill>
            <a:schemeClr val="dk1"/>
          </a:solidFill>
          <a:ln>
            <a:noFill/>
          </a:ln>
        </p:spPr>
        <p:txBody>
          <a:bodyPr spcFirstLastPara="1" wrap="square" lIns="121900" tIns="60933" rIns="121900" bIns="60933" anchor="t" anchorCtr="0">
            <a:spAutoFit/>
          </a:bodyPr>
          <a:lstStyle/>
          <a:p>
            <a:r>
              <a:rPr lang="en-US" sz="1867" dirty="0">
                <a:solidFill>
                  <a:srgbClr val="000000"/>
                </a:solidFill>
                <a:highlight>
                  <a:srgbClr val="FFFF00"/>
                </a:highlight>
                <a:latin typeface="Calibri"/>
                <a:ea typeface="Calibri"/>
                <a:cs typeface="Calibri"/>
                <a:sym typeface="Calibri"/>
              </a:rPr>
              <a:t>New</a:t>
            </a:r>
            <a:endParaRPr sz="2400" dirty="0">
              <a:highlight>
                <a:srgbClr val="FFFF00"/>
              </a:highlight>
            </a:endParaRPr>
          </a:p>
        </p:txBody>
      </p:sp>
      <p:sp>
        <p:nvSpPr>
          <p:cNvPr id="383" name="Google Shape;383;p20">
            <a:extLst>
              <a:ext uri="{C183D7F6-B498-43B3-948B-1728B52AA6E4}">
                <adec:decorative xmlns:adec="http://schemas.microsoft.com/office/drawing/2017/decorative" val="1"/>
              </a:ext>
            </a:extLst>
          </p:cNvPr>
          <p:cNvSpPr txBox="1"/>
          <p:nvPr/>
        </p:nvSpPr>
        <p:spPr>
          <a:xfrm>
            <a:off x="10076688" y="3590132"/>
            <a:ext cx="731520" cy="410379"/>
          </a:xfrm>
          <a:prstGeom prst="rect">
            <a:avLst/>
          </a:prstGeom>
          <a:solidFill>
            <a:schemeClr val="dk1"/>
          </a:solidFill>
          <a:ln>
            <a:noFill/>
          </a:ln>
        </p:spPr>
        <p:txBody>
          <a:bodyPr spcFirstLastPara="1" wrap="square" lIns="121900" tIns="60933" rIns="121900" bIns="60933" anchor="t" anchorCtr="0">
            <a:spAutoFit/>
          </a:bodyPr>
          <a:lstStyle/>
          <a:p>
            <a:r>
              <a:rPr lang="en-US" sz="1867">
                <a:solidFill>
                  <a:srgbClr val="000000"/>
                </a:solidFill>
                <a:highlight>
                  <a:srgbClr val="FFFF00"/>
                </a:highlight>
                <a:latin typeface="Calibri"/>
                <a:ea typeface="Calibri"/>
                <a:cs typeface="Calibri"/>
                <a:sym typeface="Calibri"/>
              </a:rPr>
              <a:t>Old</a:t>
            </a:r>
            <a:endParaRPr sz="2400">
              <a:highlight>
                <a:srgbClr val="FFFF00"/>
              </a:highlight>
            </a:endParaRPr>
          </a:p>
        </p:txBody>
      </p:sp>
      <p:sp>
        <p:nvSpPr>
          <p:cNvPr id="384" name="Google Shape;384;p20"/>
          <p:cNvSpPr txBox="1"/>
          <p:nvPr/>
        </p:nvSpPr>
        <p:spPr>
          <a:xfrm>
            <a:off x="584200" y="2582707"/>
            <a:ext cx="4687595" cy="2996087"/>
          </a:xfrm>
          <a:prstGeom prst="rect">
            <a:avLst/>
          </a:prstGeom>
          <a:noFill/>
          <a:ln>
            <a:noFill/>
          </a:ln>
        </p:spPr>
        <p:txBody>
          <a:bodyPr spcFirstLastPara="1" wrap="square" lIns="121900" tIns="60933" rIns="121900" bIns="60933" anchor="t" anchorCtr="0">
            <a:spAutoFit/>
          </a:bodyPr>
          <a:lstStyle/>
          <a:p>
            <a:r>
              <a:rPr lang="en-US" sz="2650" dirty="0">
                <a:solidFill>
                  <a:srgbClr val="000000"/>
                </a:solidFill>
                <a:latin typeface="Calibri"/>
                <a:ea typeface="Calibri"/>
                <a:cs typeface="Calibri"/>
                <a:sym typeface="Calibri"/>
              </a:rPr>
              <a:t>Deep grooming = </a:t>
            </a:r>
            <a:endParaRPr sz="2650" dirty="0"/>
          </a:p>
          <a:p>
            <a:endParaRPr sz="2667">
              <a:solidFill>
                <a:srgbClr val="000000"/>
              </a:solidFill>
              <a:latin typeface="Calibri"/>
              <a:ea typeface="Calibri"/>
              <a:cs typeface="Calibri"/>
              <a:sym typeface="Calibri"/>
            </a:endParaRPr>
          </a:p>
          <a:p>
            <a:r>
              <a:rPr lang="en-US" sz="2650" dirty="0">
                <a:solidFill>
                  <a:srgbClr val="000000"/>
                </a:solidFill>
                <a:latin typeface="Calibri"/>
                <a:ea typeface="Calibri"/>
                <a:cs typeface="Calibri"/>
                <a:sym typeface="Calibri"/>
              </a:rPr>
              <a:t>Faster drying = </a:t>
            </a:r>
            <a:endParaRPr sz="2650" dirty="0"/>
          </a:p>
          <a:p>
            <a:endParaRPr sz="2667">
              <a:solidFill>
                <a:srgbClr val="000000"/>
              </a:solidFill>
              <a:latin typeface="Calibri"/>
              <a:ea typeface="Calibri"/>
              <a:cs typeface="Calibri"/>
              <a:sym typeface="Calibri"/>
            </a:endParaRPr>
          </a:p>
          <a:p>
            <a:r>
              <a:rPr lang="en-US" sz="2650" dirty="0">
                <a:solidFill>
                  <a:srgbClr val="000000"/>
                </a:solidFill>
                <a:latin typeface="Calibri"/>
                <a:ea typeface="Calibri"/>
                <a:cs typeface="Calibri"/>
                <a:sym typeface="Calibri"/>
              </a:rPr>
              <a:t>Less </a:t>
            </a:r>
            <a:r>
              <a:rPr lang="en-US" sz="2650" i="1" dirty="0">
                <a:solidFill>
                  <a:srgbClr val="000000"/>
                </a:solidFill>
                <a:latin typeface="Calibri"/>
                <a:ea typeface="Calibri"/>
                <a:cs typeface="Calibri"/>
                <a:sym typeface="Calibri"/>
              </a:rPr>
              <a:t>E. coli</a:t>
            </a:r>
            <a:r>
              <a:rPr lang="en-US" sz="2650" dirty="0">
                <a:solidFill>
                  <a:srgbClr val="000000"/>
                </a:solidFill>
                <a:latin typeface="Calibri"/>
                <a:ea typeface="Calibri"/>
                <a:cs typeface="Calibri"/>
                <a:sym typeface="Calibri"/>
              </a:rPr>
              <a:t> = </a:t>
            </a:r>
            <a:endParaRPr sz="2650" dirty="0"/>
          </a:p>
          <a:p>
            <a:endParaRPr sz="2667">
              <a:solidFill>
                <a:srgbClr val="000000"/>
              </a:solidFill>
              <a:latin typeface="Calibri"/>
              <a:ea typeface="Calibri"/>
              <a:cs typeface="Calibri"/>
              <a:sym typeface="Calibri"/>
            </a:endParaRPr>
          </a:p>
          <a:p>
            <a:r>
              <a:rPr lang="en-US" sz="2650" dirty="0">
                <a:solidFill>
                  <a:srgbClr val="C00000"/>
                </a:solidFill>
                <a:latin typeface="Calibri"/>
                <a:ea typeface="Calibri"/>
                <a:cs typeface="Calibri"/>
                <a:sym typeface="Calibri"/>
              </a:rPr>
              <a:t>Fewer</a:t>
            </a:r>
            <a:r>
              <a:rPr lang="en-US" sz="2650" dirty="0">
                <a:solidFill>
                  <a:srgbClr val="000000"/>
                </a:solidFill>
                <a:latin typeface="Calibri"/>
                <a:ea typeface="Calibri"/>
                <a:cs typeface="Calibri"/>
                <a:sym typeface="Calibri"/>
              </a:rPr>
              <a:t> </a:t>
            </a:r>
            <a:r>
              <a:rPr lang="en-US" sz="2650" dirty="0">
                <a:solidFill>
                  <a:srgbClr val="C00000"/>
                </a:solidFill>
                <a:latin typeface="Calibri"/>
                <a:ea typeface="Calibri"/>
                <a:cs typeface="Calibri"/>
                <a:sym typeface="Calibri"/>
              </a:rPr>
              <a:t>closed beaches!</a:t>
            </a:r>
            <a:endParaRPr sz="2650" dirty="0"/>
          </a:p>
        </p:txBody>
      </p:sp>
      <p:sp>
        <p:nvSpPr>
          <p:cNvPr id="2" name="Footer Placeholder 2">
            <a:extLst>
              <a:ext uri="{FF2B5EF4-FFF2-40B4-BE49-F238E27FC236}">
                <a16:creationId xmlns:a16="http://schemas.microsoft.com/office/drawing/2014/main" id="{97DA51C7-04A9-E7EE-5080-F126DB85B8F1}"/>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2" name="Google Shape;392;p21"/>
          <p:cNvSpPr txBox="1"/>
          <p:nvPr/>
        </p:nvSpPr>
        <p:spPr>
          <a:xfrm>
            <a:off x="235284" y="221007"/>
            <a:ext cx="6232904" cy="779711"/>
          </a:xfrm>
          <a:prstGeom prst="rect">
            <a:avLst/>
          </a:prstGeom>
          <a:noFill/>
          <a:ln>
            <a:noFill/>
          </a:ln>
        </p:spPr>
        <p:txBody>
          <a:bodyPr spcFirstLastPara="1" wrap="square" lIns="121900" tIns="60933" rIns="121900" bIns="60933" anchor="t" anchorCtr="0">
            <a:spAutoFit/>
          </a:bodyPr>
          <a:lstStyle/>
          <a:p>
            <a:r>
              <a:rPr lang="en-US" sz="4267">
                <a:solidFill>
                  <a:srgbClr val="000000"/>
                </a:solidFill>
                <a:latin typeface="Calibri"/>
                <a:ea typeface="Calibri"/>
                <a:cs typeface="Calibri"/>
                <a:sym typeface="Calibri"/>
              </a:rPr>
              <a:t>Recall the </a:t>
            </a:r>
            <a:r>
              <a:rPr lang="en-US" sz="4267">
                <a:solidFill>
                  <a:srgbClr val="C00000"/>
                </a:solidFill>
                <a:latin typeface="Calibri"/>
                <a:ea typeface="Calibri"/>
                <a:cs typeface="Calibri"/>
                <a:sym typeface="Calibri"/>
              </a:rPr>
              <a:t>Hydrologic Cycle</a:t>
            </a:r>
            <a:endParaRPr sz="2400"/>
          </a:p>
        </p:txBody>
      </p:sp>
      <p:sp>
        <p:nvSpPr>
          <p:cNvPr id="389" name="Google Shape;389;p21"/>
          <p:cNvSpPr>
            <a:spLocks noGrp="1"/>
          </p:cNvSpPr>
          <p:nvPr>
            <p:ph type="title" idx="4294967295"/>
          </p:nvPr>
        </p:nvSpPr>
        <p:spPr>
          <a:xfrm>
            <a:off x="85557" y="893516"/>
            <a:ext cx="12106443" cy="492388"/>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186055"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Pr>
              <a:t>Which type of water movement does </a:t>
            </a:r>
            <a:r>
              <a:rPr kumimoji="0" lang="en-US" sz="2400" b="0" i="0" u="none" strike="noStrike" kern="1200" cap="none" spc="0" normalizeH="0" baseline="0" noProof="0" dirty="0">
                <a:ln>
                  <a:noFill/>
                </a:ln>
                <a:solidFill>
                  <a:srgbClr val="C00000"/>
                </a:solidFill>
                <a:effectLst/>
                <a:uLnTx/>
                <a:uFillTx/>
                <a:latin typeface="Calibri"/>
                <a:ea typeface="Calibri"/>
                <a:cs typeface="Calibri"/>
                <a:sym typeface="Calibri"/>
              </a:rPr>
              <a:t>beach management practices </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Pr>
              <a:t>try to influence? </a:t>
            </a:r>
            <a:endParaRPr lang="en-US"/>
          </a:p>
        </p:txBody>
      </p:sp>
      <p:sp>
        <p:nvSpPr>
          <p:cNvPr id="394" name="Google Shape;394;p21"/>
          <p:cNvSpPr txBox="1"/>
          <p:nvPr/>
        </p:nvSpPr>
        <p:spPr>
          <a:xfrm>
            <a:off x="290579" y="1718148"/>
            <a:ext cx="4220580" cy="3447043"/>
          </a:xfrm>
          <a:prstGeom prst="rect">
            <a:avLst/>
          </a:prstGeom>
          <a:noFill/>
          <a:ln>
            <a:noFill/>
          </a:ln>
        </p:spPr>
        <p:txBody>
          <a:bodyPr spcFirstLastPara="1" wrap="square" lIns="121900" tIns="60933" rIns="121900" bIns="60933" anchor="t" anchorCtr="0">
            <a:spAutoFit/>
          </a:bodyPr>
          <a:lstStyle/>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Infiltration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Transpiration/Evaporation</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Runoff</a:t>
            </a:r>
            <a:br>
              <a:rPr lang="en-US" sz="2400" dirty="0">
                <a:solidFill>
                  <a:srgbClr val="000000"/>
                </a:solidFill>
                <a:latin typeface="Calibri"/>
                <a:ea typeface="Calibri"/>
                <a:cs typeface="Calibri"/>
                <a:sym typeface="Calibri"/>
              </a:rPr>
            </a:br>
            <a:endParaRPr sz="2400" dirty="0">
              <a:solidFill>
                <a:srgbClr val="BFBFBF"/>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Waves</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189" indent="-457189">
              <a:buClr>
                <a:srgbClr val="000000"/>
              </a:buClr>
              <a:buSzPts val="1800"/>
              <a:buFont typeface="Arial"/>
              <a:buAutoNum type="alphaUcPeriod"/>
            </a:pPr>
            <a:r>
              <a:rPr lang="en-US" sz="2400" dirty="0">
                <a:solidFill>
                  <a:srgbClr val="000000"/>
                </a:solidFill>
                <a:latin typeface="Calibri"/>
                <a:ea typeface="Calibri"/>
                <a:cs typeface="Calibri"/>
                <a:sym typeface="Calibri"/>
              </a:rPr>
              <a:t>Currents or water levels</a:t>
            </a:r>
            <a:endParaRPr sz="2400" dirty="0">
              <a:solidFill>
                <a:srgbClr val="000000"/>
              </a:solidFill>
              <a:latin typeface="Calibri"/>
              <a:ea typeface="Calibri"/>
              <a:cs typeface="Calibri"/>
              <a:sym typeface="Calibri"/>
            </a:endParaRPr>
          </a:p>
        </p:txBody>
      </p:sp>
      <p:pic>
        <p:nvPicPr>
          <p:cNvPr id="391" name="Google Shape;391;p21"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
          <p:cNvPicPr preferRelativeResize="0"/>
          <p:nvPr/>
        </p:nvPicPr>
        <p:blipFill rotWithShape="1">
          <a:blip r:embed="rId3">
            <a:alphaModFix/>
          </a:blip>
          <a:srcRect/>
          <a:stretch/>
        </p:blipFill>
        <p:spPr>
          <a:xfrm>
            <a:off x="4772349" y="1988858"/>
            <a:ext cx="7139100" cy="4350327"/>
          </a:xfrm>
          <a:prstGeom prst="rect">
            <a:avLst/>
          </a:prstGeom>
          <a:noFill/>
          <a:ln>
            <a:noFill/>
          </a:ln>
        </p:spPr>
      </p:pic>
      <p:sp>
        <p:nvSpPr>
          <p:cNvPr id="393" name="Google Shape;393;p21"/>
          <p:cNvSpPr txBox="1"/>
          <p:nvPr/>
        </p:nvSpPr>
        <p:spPr>
          <a:xfrm>
            <a:off x="206933" y="5641557"/>
            <a:ext cx="4367817" cy="697701"/>
          </a:xfrm>
          <a:prstGeom prst="rect">
            <a:avLst/>
          </a:prstGeom>
          <a:noFill/>
          <a:ln>
            <a:noFill/>
          </a:ln>
        </p:spPr>
        <p:txBody>
          <a:bodyPr spcFirstLastPara="1" wrap="square" lIns="121900" tIns="60933" rIns="121900" bIns="60933" anchor="t" anchorCtr="0">
            <a:spAutoFit/>
          </a:bodyPr>
          <a:lstStyle/>
          <a:p>
            <a:r>
              <a:rPr lang="en-US" sz="1867" i="1">
                <a:solidFill>
                  <a:srgbClr val="C00000"/>
                </a:solidFill>
                <a:latin typeface="Calibri"/>
                <a:ea typeface="Calibri"/>
                <a:cs typeface="Calibri"/>
                <a:sym typeface="Calibri"/>
              </a:rPr>
              <a:t>Hint</a:t>
            </a:r>
            <a:r>
              <a:rPr lang="en-US" sz="1867" i="1">
                <a:solidFill>
                  <a:srgbClr val="000000"/>
                </a:solidFill>
                <a:latin typeface="Calibri"/>
                <a:ea typeface="Calibri"/>
                <a:cs typeface="Calibri"/>
                <a:sym typeface="Calibri"/>
              </a:rPr>
              <a:t>: for each system, there can be more than one correct answer!</a:t>
            </a:r>
            <a:endParaRPr sz="2400"/>
          </a:p>
        </p:txBody>
      </p:sp>
      <p:sp>
        <p:nvSpPr>
          <p:cNvPr id="3" name="Footer Placeholder 2">
            <a:extLst>
              <a:ext uri="{FF2B5EF4-FFF2-40B4-BE49-F238E27FC236}">
                <a16:creationId xmlns:a16="http://schemas.microsoft.com/office/drawing/2014/main" id="{F1F31249-5F4C-447A-4920-8EBBC3D29AB0}"/>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3" name="Google Shape;403;p22"/>
          <p:cNvSpPr txBox="1">
            <a:spLocks noGrp="1"/>
          </p:cNvSpPr>
          <p:nvPr>
            <p:ph type="title" idx="4294967295"/>
          </p:nvPr>
        </p:nvSpPr>
        <p:spPr>
          <a:xfrm>
            <a:off x="5878285" y="1447631"/>
            <a:ext cx="5967495" cy="3980779"/>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Problem #3 and #4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C00000"/>
                </a:solidFill>
                <a:effectLst/>
                <a:uLnTx/>
                <a:uFillTx/>
                <a:latin typeface="Calibri"/>
                <a:ea typeface="Calibri"/>
                <a:cs typeface="Calibri"/>
                <a:sym typeface="Calibri"/>
              </a:rPr>
              <a:t>Sand everywhere, Washouts </a:t>
            </a:r>
            <a:endPar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000000"/>
                </a:solidFill>
                <a:effectLst/>
                <a:uLnTx/>
                <a:uFillTx/>
                <a:latin typeface="Calibri"/>
                <a:ea typeface="Calibri"/>
                <a:cs typeface="Calibri"/>
                <a:sym typeface="Calibri"/>
              </a:rPr>
              <a:t>Solution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0000"/>
                </a:solidFill>
                <a:effectLst/>
                <a:uLnTx/>
                <a:uFillTx/>
                <a:latin typeface="Calibri"/>
                <a:ea typeface="Calibri"/>
                <a:cs typeface="Calibri"/>
                <a:sym typeface="Calibri"/>
              </a:rPr>
              <a:t>Engineered Dune &amp; Swale</a:t>
            </a:r>
            <a:endParaRPr kumimoji="0" lang="en-US" sz="2133" b="0" i="0" u="none" strike="noStrike" kern="1200" cap="none" spc="0" normalizeH="0" baseline="0" noProof="0" dirty="0">
              <a:ln>
                <a:noFill/>
              </a:ln>
              <a:solidFill>
                <a:schemeClr val="dk2"/>
              </a:solidFill>
              <a:effectLst/>
              <a:uLnTx/>
              <a:uFillTx/>
              <a:latin typeface="Calibri"/>
              <a:ea typeface="Calibri"/>
              <a:cs typeface="Calibri"/>
              <a:sym typeface="Calibri"/>
            </a:endParaRPr>
          </a:p>
        </p:txBody>
      </p:sp>
      <p:pic>
        <p:nvPicPr>
          <p:cNvPr id="399" name="Google Shape;399;p22" descr="Graphical model of the Engineering Design Process by TeachEngineering. The graphical model steps of: 5) Create a prototype; 6) Test and evaluate the prototype; and 7) Improve and redesign as needed are highlighted."/>
          <p:cNvPicPr preferRelativeResize="0"/>
          <p:nvPr/>
        </p:nvPicPr>
        <p:blipFill rotWithShape="1">
          <a:blip r:embed="rId3">
            <a:alphaModFix/>
          </a:blip>
          <a:srcRect/>
          <a:stretch/>
        </p:blipFill>
        <p:spPr>
          <a:xfrm>
            <a:off x="416942" y="1007913"/>
            <a:ext cx="5253601" cy="5253601"/>
          </a:xfrm>
          <a:prstGeom prst="ellipse">
            <a:avLst/>
          </a:prstGeom>
          <a:noFill/>
          <a:ln>
            <a:noFill/>
          </a:ln>
        </p:spPr>
      </p:pic>
      <p:pic>
        <p:nvPicPr>
          <p:cNvPr id="400" name="Google Shape;400;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8279" y="1905001"/>
            <a:ext cx="1251820" cy="1276207"/>
          </a:xfrm>
          <a:prstGeom prst="rect">
            <a:avLst/>
          </a:prstGeom>
          <a:noFill/>
          <a:ln>
            <a:noFill/>
          </a:ln>
        </p:spPr>
      </p:pic>
      <p:pic>
        <p:nvPicPr>
          <p:cNvPr id="401" name="Google Shape;401;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46221" y="3485879"/>
            <a:ext cx="1251820" cy="1276207"/>
          </a:xfrm>
          <a:prstGeom prst="rect">
            <a:avLst/>
          </a:prstGeom>
          <a:noFill/>
          <a:ln>
            <a:noFill/>
          </a:ln>
        </p:spPr>
      </p:pic>
      <p:pic>
        <p:nvPicPr>
          <p:cNvPr id="402" name="Google Shape;402;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44190" y="4873697"/>
            <a:ext cx="1251820" cy="1276207"/>
          </a:xfrm>
          <a:prstGeom prst="rect">
            <a:avLst/>
          </a:prstGeom>
          <a:noFill/>
          <a:ln>
            <a:noFill/>
          </a:ln>
        </p:spPr>
      </p:pic>
      <p:sp>
        <p:nvSpPr>
          <p:cNvPr id="3" name="Footer Placeholder 2">
            <a:extLst>
              <a:ext uri="{FF2B5EF4-FFF2-40B4-BE49-F238E27FC236}">
                <a16:creationId xmlns:a16="http://schemas.microsoft.com/office/drawing/2014/main" id="{BF5737BC-6E6F-7592-43B7-012DEF86370C}"/>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3"/>
          <p:cNvSpPr txBox="1">
            <a:spLocks noGrp="1"/>
          </p:cNvSpPr>
          <p:nvPr>
            <p:ph type="title"/>
          </p:nvPr>
        </p:nvSpPr>
        <p:spPr>
          <a:prstGeom prst="rect">
            <a:avLst/>
          </a:prstGeom>
          <a:noFill/>
          <a:ln>
            <a:noFill/>
          </a:ln>
        </p:spPr>
        <p:txBody>
          <a:bodyPr spcFirstLastPara="1" vert="horz" wrap="square" lIns="0" tIns="11200" rIns="0" bIns="0" rtlCol="0" anchor="t" anchorCtr="0">
            <a:spAutoFit/>
          </a:bodyPr>
          <a:lstStyle/>
          <a:p>
            <a:pPr marL="11006">
              <a:spcBef>
                <a:spcPts val="88"/>
              </a:spcBef>
            </a:pPr>
            <a:r>
              <a:rPr lang="en-US" b="0" dirty="0">
                <a:solidFill>
                  <a:srgbClr val="C00000"/>
                </a:solidFill>
                <a:latin typeface="Calibri"/>
                <a:ea typeface="Calibri"/>
                <a:cs typeface="Calibri"/>
                <a:sym typeface="Calibri"/>
              </a:rPr>
              <a:t>Challenge to be addressed</a:t>
            </a:r>
            <a:br>
              <a:rPr lang="en-US" b="0" dirty="0">
                <a:latin typeface="Calibri"/>
                <a:ea typeface="Calibri"/>
                <a:cs typeface="Calibri"/>
                <a:sym typeface="Calibri"/>
              </a:rPr>
            </a:br>
            <a:endParaRPr b="0" dirty="0">
              <a:latin typeface="Calibri"/>
              <a:ea typeface="Calibri"/>
              <a:cs typeface="Calibri"/>
              <a:sym typeface="Calibri"/>
            </a:endParaRPr>
          </a:p>
        </p:txBody>
      </p:sp>
      <p:sp>
        <p:nvSpPr>
          <p:cNvPr id="409" name="Google Shape;409;p23"/>
          <p:cNvSpPr txBox="1"/>
          <p:nvPr/>
        </p:nvSpPr>
        <p:spPr>
          <a:xfrm>
            <a:off x="575565" y="1970315"/>
            <a:ext cx="4323009" cy="3569769"/>
          </a:xfrm>
          <a:prstGeom prst="rect">
            <a:avLst/>
          </a:prstGeom>
          <a:noFill/>
          <a:ln>
            <a:noFill/>
          </a:ln>
        </p:spPr>
        <p:txBody>
          <a:bodyPr spcFirstLastPara="1" wrap="square" lIns="121900" tIns="60933" rIns="121900" bIns="60933" anchor="t" anchorCtr="0">
            <a:spAutoFit/>
          </a:bodyPr>
          <a:lstStyle/>
          <a:p>
            <a:r>
              <a:rPr lang="en-US" sz="3733" dirty="0">
                <a:solidFill>
                  <a:srgbClr val="000000"/>
                </a:solidFill>
                <a:latin typeface="Calibri"/>
                <a:ea typeface="Calibri"/>
                <a:cs typeface="Calibri"/>
                <a:sym typeface="Calibri"/>
              </a:rPr>
              <a:t>Sand is everywhere and washouts are common. Challenge is how to control flow of water from </a:t>
            </a:r>
            <a:endParaRPr sz="2400" dirty="0"/>
          </a:p>
          <a:p>
            <a:r>
              <a:rPr lang="en-US" sz="3700" dirty="0">
                <a:solidFill>
                  <a:srgbClr val="000000"/>
                </a:solidFill>
                <a:latin typeface="Calibri"/>
                <a:ea typeface="Calibri"/>
                <a:cs typeface="Calibri"/>
                <a:sym typeface="Calibri"/>
              </a:rPr>
              <a:t>parking lot.</a:t>
            </a:r>
            <a:endParaRPr sz="2400" dirty="0"/>
          </a:p>
        </p:txBody>
      </p:sp>
      <p:pic>
        <p:nvPicPr>
          <p:cNvPr id="410" name="Google Shape;410;p23" descr="Satellite image of various features at North Beach, Racine, WI. Visible features include:&#10;1) Kid's Cove parking located north of Barker Street and east of Hoffert Drive. &#10;2) A dune and swale area with intersecting boardwalks and pathways lies east and north of the playground.  3) White sand beach and Lake Michigan.&#10;&#10;A blue arrow shows the direction of water runoff flow from the parking lot into the dune and swale"/>
          <p:cNvPicPr preferRelativeResize="0"/>
          <p:nvPr/>
        </p:nvPicPr>
        <p:blipFill rotWithShape="1">
          <a:blip r:embed="rId3">
            <a:alphaModFix/>
          </a:blip>
          <a:srcRect/>
          <a:stretch/>
        </p:blipFill>
        <p:spPr>
          <a:xfrm>
            <a:off x="6730093" y="5834"/>
            <a:ext cx="5467347" cy="6710261"/>
          </a:xfrm>
          <a:prstGeom prst="rect">
            <a:avLst/>
          </a:prstGeom>
          <a:noFill/>
          <a:ln>
            <a:noFill/>
          </a:ln>
        </p:spPr>
      </p:pic>
      <p:sp>
        <p:nvSpPr>
          <p:cNvPr id="411" name="Google Shape;411;p23">
            <a:extLst>
              <a:ext uri="{C183D7F6-B498-43B3-948B-1728B52AA6E4}">
                <adec:decorative xmlns:adec="http://schemas.microsoft.com/office/drawing/2017/decorative" val="1"/>
              </a:ext>
            </a:extLst>
          </p:cNvPr>
          <p:cNvSpPr txBox="1"/>
          <p:nvPr/>
        </p:nvSpPr>
        <p:spPr>
          <a:xfrm>
            <a:off x="7070271" y="2593522"/>
            <a:ext cx="1643744" cy="410379"/>
          </a:xfrm>
          <a:prstGeom prst="rect">
            <a:avLst/>
          </a:prstGeom>
          <a:solidFill>
            <a:srgbClr val="C00000"/>
          </a:solidFill>
          <a:ln>
            <a:noFill/>
          </a:ln>
        </p:spPr>
        <p:txBody>
          <a:bodyPr spcFirstLastPara="1" wrap="square" lIns="121900" tIns="60933" rIns="121900" bIns="60933" anchor="t" anchorCtr="0">
            <a:spAutoFit/>
          </a:bodyPr>
          <a:lstStyle/>
          <a:p>
            <a:r>
              <a:rPr lang="en-US" sz="1867" b="1" dirty="0">
                <a:solidFill>
                  <a:srgbClr val="FFFFFF"/>
                </a:solidFill>
                <a:latin typeface="Calibri"/>
                <a:ea typeface="Calibri"/>
                <a:cs typeface="Calibri"/>
                <a:sym typeface="Calibri"/>
              </a:rPr>
              <a:t>Parking Lot</a:t>
            </a:r>
            <a:r>
              <a:rPr lang="en-US" sz="1867" dirty="0">
                <a:solidFill>
                  <a:srgbClr val="000000"/>
                </a:solidFill>
                <a:latin typeface="Calibri"/>
                <a:ea typeface="Calibri"/>
                <a:cs typeface="Calibri"/>
                <a:sym typeface="Calibri"/>
              </a:rPr>
              <a:t>​</a:t>
            </a:r>
            <a:endParaRPr sz="2400" dirty="0"/>
          </a:p>
        </p:txBody>
      </p:sp>
      <p:sp>
        <p:nvSpPr>
          <p:cNvPr id="412" name="Google Shape;412;p23">
            <a:extLst>
              <a:ext uri="{C183D7F6-B498-43B3-948B-1728B52AA6E4}">
                <adec:decorative xmlns:adec="http://schemas.microsoft.com/office/drawing/2017/decorative" val="1"/>
              </a:ext>
            </a:extLst>
          </p:cNvPr>
          <p:cNvSpPr txBox="1"/>
          <p:nvPr/>
        </p:nvSpPr>
        <p:spPr>
          <a:xfrm>
            <a:off x="8077199" y="130629"/>
            <a:ext cx="1915887" cy="410379"/>
          </a:xfrm>
          <a:prstGeom prst="rect">
            <a:avLst/>
          </a:prstGeom>
          <a:solidFill>
            <a:srgbClr val="C00000"/>
          </a:solidFill>
          <a:ln>
            <a:noFill/>
          </a:ln>
        </p:spPr>
        <p:txBody>
          <a:bodyPr spcFirstLastPara="1" wrap="square" lIns="121900" tIns="60933" rIns="121900" bIns="60933" anchor="t" anchorCtr="0">
            <a:spAutoFit/>
          </a:bodyPr>
          <a:lstStyle/>
          <a:p>
            <a:r>
              <a:rPr lang="en-US" sz="1867" b="1">
                <a:solidFill>
                  <a:srgbClr val="FFFFFF"/>
                </a:solidFill>
                <a:latin typeface="Calibri"/>
                <a:ea typeface="Calibri"/>
                <a:cs typeface="Calibri"/>
                <a:sym typeface="Calibri"/>
              </a:rPr>
              <a:t>Swale/Wetland</a:t>
            </a:r>
            <a:r>
              <a:rPr lang="en-US" sz="1867">
                <a:solidFill>
                  <a:srgbClr val="000000"/>
                </a:solidFill>
                <a:latin typeface="Calibri"/>
                <a:ea typeface="Calibri"/>
                <a:cs typeface="Calibri"/>
                <a:sym typeface="Calibri"/>
              </a:rPr>
              <a:t>​</a:t>
            </a:r>
            <a:endParaRPr sz="2400"/>
          </a:p>
        </p:txBody>
      </p:sp>
      <p:sp>
        <p:nvSpPr>
          <p:cNvPr id="3" name="TextBox 2">
            <a:extLst>
              <a:ext uri="{FF2B5EF4-FFF2-40B4-BE49-F238E27FC236}">
                <a16:creationId xmlns:a16="http://schemas.microsoft.com/office/drawing/2014/main" id="{8300F9D4-3361-8B6B-5037-E2B0E4DC4C73}"/>
              </a:ext>
            </a:extLst>
          </p:cNvPr>
          <p:cNvSpPr txBox="1"/>
          <p:nvPr/>
        </p:nvSpPr>
        <p:spPr>
          <a:xfrm>
            <a:off x="6729046" y="6236677"/>
            <a:ext cx="5462954"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Image source: Southeastern Wisconsin Regional Planning Commission</a:t>
            </a:r>
            <a:endParaRPr lang="en-US" sz="1200" dirty="0">
              <a:cs typeface="Arial"/>
            </a:endParaRPr>
          </a:p>
        </p:txBody>
      </p:sp>
      <p:sp>
        <p:nvSpPr>
          <p:cNvPr id="2" name="Footer Placeholder 2">
            <a:extLst>
              <a:ext uri="{FF2B5EF4-FFF2-40B4-BE49-F238E27FC236}">
                <a16:creationId xmlns:a16="http://schemas.microsoft.com/office/drawing/2014/main" id="{9F7C49D8-0EC5-7CEA-1725-CA2C8140AD18}"/>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6" name="Title 5">
            <a:extLst>
              <a:ext uri="{FF2B5EF4-FFF2-40B4-BE49-F238E27FC236}">
                <a16:creationId xmlns:a16="http://schemas.microsoft.com/office/drawing/2014/main" id="{DF64BE2A-BF29-C4FD-70EA-F5849F3C67FA}"/>
              </a:ext>
            </a:extLst>
          </p:cNvPr>
          <p:cNvSpPr txBox="1">
            <a:spLocks noGrp="1"/>
          </p:cNvSpPr>
          <p:nvPr>
            <p:ph type="title" idx="4294967295"/>
          </p:nvPr>
        </p:nvSpPr>
        <p:spPr>
          <a:xfrm>
            <a:off x="888274" y="3008446"/>
            <a:ext cx="61003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a:ea typeface="Calibri"/>
                <a:cs typeface="Calibri"/>
                <a:sym typeface="Calibri"/>
              </a:rPr>
              <a:t>Let's </a:t>
            </a:r>
            <a:r>
              <a:rPr kumimoji="0" lang="en-US" sz="3600" b="0" i="0" u="none" strike="noStrike" kern="1200" cap="none" spc="0" normalizeH="0" baseline="0" noProof="0" dirty="0">
                <a:ln>
                  <a:noFill/>
                </a:ln>
                <a:solidFill>
                  <a:srgbClr val="C00000"/>
                </a:solidFill>
                <a:effectLst/>
                <a:uLnTx/>
                <a:uFillTx/>
                <a:latin typeface="Calibri"/>
                <a:ea typeface="Calibri"/>
                <a:cs typeface="Calibri"/>
                <a:sym typeface="Calibri"/>
              </a:rPr>
              <a:t>calculate</a:t>
            </a:r>
            <a:r>
              <a:rPr kumimoji="0" lang="en-US" sz="3600" b="0" i="0" u="none" strike="noStrike" kern="1200" cap="none" spc="0" normalizeH="0" baseline="0" noProof="0" dirty="0">
                <a:ln>
                  <a:noFill/>
                </a:ln>
                <a:effectLst/>
                <a:uLnTx/>
                <a:uFillTx/>
                <a:latin typeface="Calibri"/>
                <a:ea typeface="Calibri"/>
                <a:cs typeface="Calibri"/>
                <a:sym typeface="Calibri"/>
              </a:rPr>
              <a:t> the problem</a:t>
            </a:r>
            <a:r>
              <a:rPr lang="en-US" sz="3600" b="0" dirty="0">
                <a:latin typeface="Calibri"/>
                <a:ea typeface="Calibri"/>
                <a:cs typeface="Calibri"/>
                <a:sym typeface="Calibri"/>
              </a:rPr>
              <a:t>.</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17" name="Google Shape;417;p24" descr="Satellite image of various features at North Beach, Racine, WI. Visible features include:&#10;1) Kid's Cove parking located north of Barker Street and east of Hoffert Drive. &#10;2) A dune and swale area with intersecting boardwalks and pathways lies east and north of the playground.  3) White sand beach and Lake Michigan.&#10;&#10;A blue arrow shows the direction of water runoff flow from the parking lot into the dune and swale"/>
          <p:cNvPicPr preferRelativeResize="0"/>
          <p:nvPr/>
        </p:nvPicPr>
        <p:blipFill rotWithShape="1">
          <a:blip r:embed="rId3">
            <a:alphaModFix/>
          </a:blip>
          <a:srcRect/>
          <a:stretch/>
        </p:blipFill>
        <p:spPr>
          <a:xfrm>
            <a:off x="6594021" y="73870"/>
            <a:ext cx="5467347" cy="6710261"/>
          </a:xfrm>
          <a:prstGeom prst="rect">
            <a:avLst/>
          </a:prstGeom>
          <a:noFill/>
          <a:ln>
            <a:noFill/>
          </a:ln>
        </p:spPr>
      </p:pic>
      <p:sp>
        <p:nvSpPr>
          <p:cNvPr id="418" name="Google Shape;418;p24">
            <a:extLst>
              <a:ext uri="{C183D7F6-B498-43B3-948B-1728B52AA6E4}">
                <adec:decorative xmlns:adec="http://schemas.microsoft.com/office/drawing/2017/decorative" val="1"/>
              </a:ext>
            </a:extLst>
          </p:cNvPr>
          <p:cNvSpPr txBox="1"/>
          <p:nvPr/>
        </p:nvSpPr>
        <p:spPr>
          <a:xfrm>
            <a:off x="6988628" y="2762018"/>
            <a:ext cx="1643744" cy="410379"/>
          </a:xfrm>
          <a:prstGeom prst="rect">
            <a:avLst/>
          </a:prstGeom>
          <a:solidFill>
            <a:srgbClr val="C00000"/>
          </a:solidFill>
          <a:ln>
            <a:noFill/>
          </a:ln>
        </p:spPr>
        <p:txBody>
          <a:bodyPr spcFirstLastPara="1" wrap="square" lIns="121900" tIns="60933" rIns="121900" bIns="60933" anchor="t" anchorCtr="0">
            <a:spAutoFit/>
          </a:bodyPr>
          <a:lstStyle/>
          <a:p>
            <a:r>
              <a:rPr lang="en-US" sz="1867" b="1">
                <a:solidFill>
                  <a:srgbClr val="FFFFFF"/>
                </a:solidFill>
                <a:latin typeface="Calibri"/>
                <a:ea typeface="Calibri"/>
                <a:cs typeface="Calibri"/>
                <a:sym typeface="Calibri"/>
              </a:rPr>
              <a:t>Parking Lot</a:t>
            </a:r>
            <a:r>
              <a:rPr lang="en-US" sz="1867">
                <a:solidFill>
                  <a:srgbClr val="000000"/>
                </a:solidFill>
                <a:latin typeface="Calibri"/>
                <a:ea typeface="Calibri"/>
                <a:cs typeface="Calibri"/>
                <a:sym typeface="Calibri"/>
              </a:rPr>
              <a:t>​</a:t>
            </a:r>
            <a:endParaRPr sz="2400"/>
          </a:p>
        </p:txBody>
      </p:sp>
      <p:sp>
        <p:nvSpPr>
          <p:cNvPr id="419" name="Google Shape;419;p24">
            <a:extLst>
              <a:ext uri="{C183D7F6-B498-43B3-948B-1728B52AA6E4}">
                <adec:decorative xmlns:adec="http://schemas.microsoft.com/office/drawing/2017/decorative" val="1"/>
              </a:ext>
            </a:extLst>
          </p:cNvPr>
          <p:cNvSpPr txBox="1"/>
          <p:nvPr/>
        </p:nvSpPr>
        <p:spPr>
          <a:xfrm>
            <a:off x="7315201" y="26982"/>
            <a:ext cx="1915887" cy="410379"/>
          </a:xfrm>
          <a:prstGeom prst="rect">
            <a:avLst/>
          </a:prstGeom>
          <a:solidFill>
            <a:srgbClr val="C00000"/>
          </a:solidFill>
          <a:ln>
            <a:noFill/>
          </a:ln>
        </p:spPr>
        <p:txBody>
          <a:bodyPr spcFirstLastPara="1" wrap="square" lIns="121900" tIns="60933" rIns="121900" bIns="60933" anchor="t" anchorCtr="0">
            <a:spAutoFit/>
          </a:bodyPr>
          <a:lstStyle/>
          <a:p>
            <a:r>
              <a:rPr lang="en-US" sz="1867" b="1">
                <a:solidFill>
                  <a:srgbClr val="FFFFFF"/>
                </a:solidFill>
                <a:latin typeface="Calibri"/>
                <a:ea typeface="Calibri"/>
                <a:cs typeface="Calibri"/>
                <a:sym typeface="Calibri"/>
              </a:rPr>
              <a:t>Swale/Wetland</a:t>
            </a:r>
            <a:r>
              <a:rPr lang="en-US" sz="1867">
                <a:solidFill>
                  <a:srgbClr val="000000"/>
                </a:solidFill>
                <a:latin typeface="Calibri"/>
                <a:ea typeface="Calibri"/>
                <a:cs typeface="Calibri"/>
                <a:sym typeface="Calibri"/>
              </a:rPr>
              <a:t>​</a:t>
            </a:r>
            <a:endParaRPr sz="2400"/>
          </a:p>
        </p:txBody>
      </p:sp>
      <p:sp>
        <p:nvSpPr>
          <p:cNvPr id="4" name="TextBox 3">
            <a:extLst>
              <a:ext uri="{FF2B5EF4-FFF2-40B4-BE49-F238E27FC236}">
                <a16:creationId xmlns:a16="http://schemas.microsoft.com/office/drawing/2014/main" id="{43E5B726-10E8-F053-B1AA-DFD0A4DF4E56}"/>
              </a:ext>
            </a:extLst>
          </p:cNvPr>
          <p:cNvSpPr txBox="1"/>
          <p:nvPr/>
        </p:nvSpPr>
        <p:spPr>
          <a:xfrm>
            <a:off x="6588678" y="6236677"/>
            <a:ext cx="5603322"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Image source: Southeastern Wisconsin Regional Planning Commission</a:t>
            </a:r>
            <a:endParaRPr lang="en-US" sz="1200" dirty="0">
              <a:cs typeface="Arial"/>
            </a:endParaRPr>
          </a:p>
        </p:txBody>
      </p:sp>
      <p:sp>
        <p:nvSpPr>
          <p:cNvPr id="2" name="Footer Placeholder 2">
            <a:extLst>
              <a:ext uri="{FF2B5EF4-FFF2-40B4-BE49-F238E27FC236}">
                <a16:creationId xmlns:a16="http://schemas.microsoft.com/office/drawing/2014/main" id="{AB339D94-D7EA-D00B-D2EA-41AC19ABA37C}"/>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object 3">
            <a:extLst>
              <a:ext uri="{FF2B5EF4-FFF2-40B4-BE49-F238E27FC236}">
                <a16:creationId xmlns:a16="http://schemas.microsoft.com/office/drawing/2014/main" id="{CA939D63-1DB0-9111-CD69-61D2B5F2C605}"/>
              </a:ext>
            </a:extLst>
          </p:cNvPr>
          <p:cNvSpPr txBox="1">
            <a:spLocks noGrp="1"/>
          </p:cNvSpPr>
          <p:nvPr>
            <p:ph type="title" idx="4294967295"/>
          </p:nvPr>
        </p:nvSpPr>
        <p:spPr>
          <a:xfrm>
            <a:off x="246521" y="-400461"/>
            <a:ext cx="11879201" cy="1485278"/>
          </a:xfrm>
          <a:prstGeom prst="rect">
            <a:avLst/>
          </a:prstGeom>
          <a:noFill/>
          <a:ln>
            <a:noFill/>
            <a:prstDash/>
          </a:ln>
          <a:effectLst/>
        </p:spPr>
        <p:txBody>
          <a:bodyPr rot="0" spcFirstLastPara="0" vertOverflow="overflow" horzOverflow="overflow" vert="horz" wrap="square" lIns="0" tIns="12700" rIns="0" bIns="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1200" b="0"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marL="12700" marR="0" lvl="0" indent="0" algn="l" defTabSz="914400" rtl="0" eaLnBrk="1" fontAlgn="auto" latinLnBrk="0" hangingPunct="1">
              <a:lnSpc>
                <a:spcPct val="150000"/>
              </a:lnSpc>
              <a:spcBef>
                <a:spcPts val="100"/>
              </a:spcBef>
              <a:spcAft>
                <a:spcPts val="0"/>
              </a:spcAft>
              <a:buClrTx/>
              <a:buSzTx/>
              <a:buFontTx/>
              <a:buNone/>
              <a:tabLst/>
              <a:defRPr/>
            </a:pPr>
            <a:r>
              <a:rPr kumimoji="0" lang="en-US" sz="4800" b="0" i="0" u="none" strike="noStrike" kern="1200" cap="none" spc="-1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Beach</a:t>
            </a:r>
          </a:p>
          <a:p>
            <a:pPr marL="12700" marR="0" lvl="0" indent="0" algn="l" defTabSz="914400" rtl="0" eaLnBrk="1" fontAlgn="auto" latinLnBrk="0" hangingPunct="1">
              <a:lnSpc>
                <a:spcPts val="2135"/>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Causes</a:t>
            </a:r>
            <a:r>
              <a:rPr kumimoji="0" lang="en-US" sz="4800" b="0" i="0" u="none" strike="noStrike" kern="1200" cap="none" spc="-5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waves</a:t>
            </a:r>
            <a:r>
              <a:rPr kumimoji="0" lang="en-US" sz="4800" b="0" i="0" u="none" strike="noStrike" kern="1200" cap="none" spc="-5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to</a:t>
            </a:r>
            <a:r>
              <a:rPr kumimoji="0" lang="en-US" sz="4800" b="0" i="0" u="none" strike="noStrike" kern="1200" cap="none" spc="-65"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break</a:t>
            </a:r>
            <a:r>
              <a:rPr kumimoji="0" lang="en-US" sz="4800" b="0" i="0" u="none" strike="noStrike" kern="1200" cap="none" spc="-6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before</a:t>
            </a:r>
            <a:r>
              <a:rPr kumimoji="0" lang="en-US" sz="4800" b="0" i="0" u="none" strike="noStrike" kern="1200" cap="none" spc="-65"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hitting</a:t>
            </a:r>
            <a:r>
              <a:rPr kumimoji="0" lang="en-US" sz="4800" b="0" i="0" u="none" strike="noStrike" kern="1200" cap="none" spc="-65"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bluff</a:t>
            </a:r>
            <a:r>
              <a:rPr kumimoji="0" lang="en-US" sz="4800" b="0" i="0" u="none" strike="noStrike" kern="1200" cap="none" spc="-65"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1200" cap="none" spc="-25"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toe</a:t>
            </a:r>
            <a:endParaRPr kumimoji="0" lang="en-US" sz="4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16" name="Google Shape;216;p3" descr="Illustration of waves feeling the lake bottom.&#10;&#10;Deep-Water Waves&#10;Water depth is greater than one-half the wave length&#10;Waves do not “feel” the bottom&#10;Sand is not moved&#10;Circular orbits&#10;&#10;Shallow-Water Waves&#10;Water depth is less than one-half the wave length&#10;Waves “feel” the bottom&#10;Sand is moved onshore, offshore, and longshore&#10;Lakebed erosion may occur&#10;Elliptical orbits"/>
          <p:cNvPicPr preferRelativeResize="0">
            <a:picLocks noChangeAspect="1"/>
          </p:cNvPicPr>
          <p:nvPr/>
        </p:nvPicPr>
        <p:blipFill rotWithShape="1">
          <a:blip r:embed="rId3">
            <a:alphaModFix/>
          </a:blip>
          <a:srcRect/>
          <a:stretch/>
        </p:blipFill>
        <p:spPr>
          <a:xfrm>
            <a:off x="246522" y="1388508"/>
            <a:ext cx="10437427" cy="4947760"/>
          </a:xfrm>
          <a:prstGeom prst="rect">
            <a:avLst/>
          </a:prstGeom>
          <a:noFill/>
          <a:ln>
            <a:noFill/>
          </a:ln>
        </p:spPr>
      </p:pic>
      <p:sp>
        <p:nvSpPr>
          <p:cNvPr id="215" name="Google Shape;215;p3"/>
          <p:cNvSpPr txBox="1"/>
          <p:nvPr/>
        </p:nvSpPr>
        <p:spPr>
          <a:xfrm>
            <a:off x="7904055" y="6156945"/>
            <a:ext cx="4221668" cy="307722"/>
          </a:xfrm>
          <a:prstGeom prst="rect">
            <a:avLst/>
          </a:prstGeom>
          <a:noFill/>
          <a:ln>
            <a:noFill/>
          </a:ln>
        </p:spPr>
        <p:txBody>
          <a:bodyPr spcFirstLastPara="1" wrap="square" lIns="121900" tIns="60933" rIns="121900" bIns="60933" anchor="t" anchorCtr="0">
            <a:spAutoFit/>
          </a:bodyPr>
          <a:lstStyle/>
          <a:p>
            <a:r>
              <a:rPr lang="en-US" sz="1200" i="1" dirty="0">
                <a:solidFill>
                  <a:srgbClr val="000000"/>
                </a:solidFill>
                <a:latin typeface="Arial"/>
                <a:ea typeface="Arial"/>
                <a:cs typeface="Arial"/>
                <a:sym typeface="Arial"/>
              </a:rPr>
              <a:t>Image: USACE/Wisconsin Sea Grant: Living on the Coast</a:t>
            </a:r>
            <a:endParaRPr sz="2400" dirty="0"/>
          </a:p>
        </p:txBody>
      </p:sp>
      <p:sp>
        <p:nvSpPr>
          <p:cNvPr id="217" name="Google Shape;217;p3">
            <a:extLst>
              <a:ext uri="{C183D7F6-B498-43B3-948B-1728B52AA6E4}">
                <adec:decorative xmlns:adec="http://schemas.microsoft.com/office/drawing/2017/decorative" val="1"/>
              </a:ext>
            </a:extLst>
          </p:cNvPr>
          <p:cNvSpPr/>
          <p:nvPr/>
        </p:nvSpPr>
        <p:spPr>
          <a:xfrm rot="5400000">
            <a:off x="6465024" y="2855818"/>
            <a:ext cx="2359377" cy="25934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99FA9650-B47A-473C-390F-ECCCC64F20F5}"/>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a:extLst>
              <a:ext uri="{FF2B5EF4-FFF2-40B4-BE49-F238E27FC236}">
                <a16:creationId xmlns:a16="http://schemas.microsoft.com/office/drawing/2014/main" id="{F1482A79-5EDC-7CF2-FE7D-30B6A0C9DA16}"/>
              </a:ext>
            </a:extLst>
          </p:cNvPr>
          <p:cNvSpPr>
            <a:spLocks noGrp="1"/>
          </p:cNvSpPr>
          <p:nvPr>
            <p:ph type="title"/>
          </p:nvPr>
        </p:nvSpPr>
        <p:spPr/>
        <p:txBody>
          <a:bodyPr>
            <a:normAutofit fontScale="90000"/>
          </a:bodyPr>
          <a:lstStyle/>
          <a:p>
            <a:r>
              <a:rPr lang="en-US" dirty="0"/>
              <a:t>Engineering Design Process Model by </a:t>
            </a:r>
            <a:r>
              <a:rPr lang="en-US" dirty="0" err="1"/>
              <a:t>TeachEngineering</a:t>
            </a:r>
            <a:endParaRPr lang="en-US" dirty="0"/>
          </a:p>
        </p:txBody>
      </p:sp>
      <p:pic>
        <p:nvPicPr>
          <p:cNvPr id="223" name="Google Shape;223;p4" descr="Graphical model of the Engineering Design Process by TeachEngineering. The graphical model consists of seven steps represented in a circular layout. The steps are: 1) Ask: to identify the needs and constraints; 2) Research the problem; 3) Imagine possible solutions;  4) Plan by selecting a promising solution; 5) Create a prototype; 6) Test and evaluate the prototype; and 7) Improve and redesign as needed."/>
          <p:cNvPicPr preferRelativeResize="0"/>
          <p:nvPr/>
        </p:nvPicPr>
        <p:blipFill rotWithShape="1">
          <a:blip r:embed="rId3">
            <a:alphaModFix/>
          </a:blip>
          <a:srcRect/>
          <a:stretch/>
        </p:blipFill>
        <p:spPr>
          <a:xfrm>
            <a:off x="2793999" y="461101"/>
            <a:ext cx="5956300" cy="5956300"/>
          </a:xfrm>
          <a:prstGeom prst="rect">
            <a:avLst/>
          </a:prstGeom>
          <a:noFill/>
          <a:ln>
            <a:noFill/>
          </a:ln>
        </p:spPr>
      </p:pic>
      <p:sp>
        <p:nvSpPr>
          <p:cNvPr id="3" name="Footer Placeholder 2">
            <a:extLst>
              <a:ext uri="{FF2B5EF4-FFF2-40B4-BE49-F238E27FC236}">
                <a16:creationId xmlns:a16="http://schemas.microsoft.com/office/drawing/2014/main" id="{EAB97BA3-F5AD-1AEF-A664-3E82624418E0}"/>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txBox="1">
            <a:spLocks noGrp="1"/>
          </p:cNvSpPr>
          <p:nvPr>
            <p:ph type="title"/>
          </p:nvPr>
        </p:nvSpPr>
        <p:spPr>
          <a:xfrm>
            <a:off x="0" y="148192"/>
            <a:ext cx="12192000" cy="180753"/>
          </a:xfrm>
          <a:prstGeom prst="rect">
            <a:avLst/>
          </a:prstGeom>
          <a:noFill/>
          <a:ln>
            <a:noFill/>
          </a:ln>
        </p:spPr>
        <p:txBody>
          <a:bodyPr spcFirstLastPara="1" vert="horz" wrap="square" lIns="121900" tIns="121900" rIns="121900" bIns="121900" rtlCol="0" anchor="t" anchorCtr="0">
            <a:noAutofit/>
          </a:bodyPr>
          <a:lstStyle/>
          <a:p>
            <a:r>
              <a:rPr lang="en-US" sz="4800" dirty="0">
                <a:latin typeface="Calibri"/>
                <a:ea typeface="Calibri"/>
                <a:cs typeface="Calibri"/>
                <a:sym typeface="Calibri"/>
              </a:rPr>
              <a:t>North Beach — A Place of Constant Change</a:t>
            </a:r>
            <a:endParaRPr sz="4800" dirty="0">
              <a:latin typeface="Calibri"/>
              <a:ea typeface="Calibri"/>
              <a:cs typeface="Calibri"/>
              <a:sym typeface="Calibri"/>
            </a:endParaRPr>
          </a:p>
        </p:txBody>
      </p:sp>
      <p:sp>
        <p:nvSpPr>
          <p:cNvPr id="229" name="Google Shape;229;p5"/>
          <p:cNvSpPr txBox="1">
            <a:spLocks noGrp="1"/>
          </p:cNvSpPr>
          <p:nvPr>
            <p:ph type="body" idx="4294967295"/>
          </p:nvPr>
        </p:nvSpPr>
        <p:spPr>
          <a:xfrm>
            <a:off x="925513" y="1302771"/>
            <a:ext cx="11266487" cy="800100"/>
          </a:xfrm>
          <a:prstGeom prst="rect">
            <a:avLst/>
          </a:prstGeom>
          <a:noFill/>
          <a:ln>
            <a:noFill/>
          </a:ln>
        </p:spPr>
        <p:txBody>
          <a:bodyPr spcFirstLastPara="1" vert="horz" wrap="square" lIns="121900" tIns="121900" rIns="121900" bIns="121900" rtlCol="0" anchor="t" anchorCtr="0">
            <a:noAutofit/>
          </a:bodyPr>
          <a:lstStyle/>
          <a:p>
            <a:pPr marL="0" indent="0">
              <a:spcAft>
                <a:spcPts val="2133"/>
              </a:spcAft>
              <a:buNone/>
            </a:pPr>
            <a:r>
              <a:rPr lang="en-US" dirty="0">
                <a:latin typeface="Calibri"/>
                <a:ea typeface="Calibri"/>
                <a:cs typeface="Calibri"/>
                <a:sym typeface="Calibri"/>
              </a:rPr>
              <a:t>A mix of </a:t>
            </a:r>
            <a:r>
              <a:rPr lang="en-US" dirty="0">
                <a:solidFill>
                  <a:srgbClr val="C00000"/>
                </a:solidFill>
                <a:latin typeface="Calibri"/>
                <a:ea typeface="Calibri"/>
                <a:cs typeface="Calibri"/>
                <a:sym typeface="Calibri"/>
              </a:rPr>
              <a:t>natural and man-made features </a:t>
            </a:r>
            <a:r>
              <a:rPr lang="en-US" dirty="0">
                <a:latin typeface="Calibri"/>
                <a:ea typeface="Calibri"/>
                <a:cs typeface="Calibri"/>
                <a:sym typeface="Calibri"/>
              </a:rPr>
              <a:t>that make this place a great place to be!</a:t>
            </a:r>
            <a:br>
              <a:rPr lang="en-US" dirty="0">
                <a:latin typeface="Calibri"/>
                <a:ea typeface="Calibri"/>
                <a:cs typeface="Calibri"/>
                <a:sym typeface="Calibri"/>
              </a:rPr>
            </a:br>
            <a:endParaRPr dirty="0">
              <a:latin typeface="Calibri"/>
              <a:ea typeface="Calibri"/>
              <a:cs typeface="Calibri"/>
              <a:sym typeface="Calibri"/>
            </a:endParaRPr>
          </a:p>
        </p:txBody>
      </p:sp>
      <p:pic>
        <p:nvPicPr>
          <p:cNvPr id="230" name="Google Shape;230;p5" descr="View of North Beach, Racine WI.&#10;&#10;Looking across the beach toward Lake Michigan several volleyball courts, life guard stands, and bathers are visible on the beach and in the water."/>
          <p:cNvPicPr preferRelativeResize="0"/>
          <p:nvPr/>
        </p:nvPicPr>
        <p:blipFill rotWithShape="1">
          <a:blip r:embed="rId3">
            <a:alphaModFix/>
          </a:blip>
          <a:srcRect t="51788" b="10611"/>
          <a:stretch/>
        </p:blipFill>
        <p:spPr>
          <a:xfrm>
            <a:off x="0" y="3447380"/>
            <a:ext cx="12192000" cy="3057676"/>
          </a:xfrm>
          <a:prstGeom prst="rect">
            <a:avLst/>
          </a:prstGeom>
          <a:noFill/>
          <a:ln>
            <a:noFill/>
          </a:ln>
        </p:spPr>
      </p:pic>
      <p:sp>
        <p:nvSpPr>
          <p:cNvPr id="231" name="Google Shape;231;p5"/>
          <p:cNvSpPr txBox="1"/>
          <p:nvPr/>
        </p:nvSpPr>
        <p:spPr>
          <a:xfrm>
            <a:off x="8908716" y="6136399"/>
            <a:ext cx="3518568" cy="721600"/>
          </a:xfrm>
          <a:prstGeom prst="rect">
            <a:avLst/>
          </a:prstGeom>
          <a:noFill/>
          <a:ln>
            <a:noFill/>
          </a:ln>
        </p:spPr>
        <p:txBody>
          <a:bodyPr spcFirstLastPara="1" wrap="square" lIns="121900" tIns="121900" rIns="121900" bIns="121900" anchor="t" anchorCtr="0">
            <a:noAutofit/>
          </a:bodyPr>
          <a:lstStyle/>
          <a:p>
            <a:r>
              <a:rPr lang="en-US" sz="1200" b="1" i="1" dirty="0">
                <a:solidFill>
                  <a:schemeClr val="lt1"/>
                </a:solidFill>
                <a:latin typeface="Arial"/>
                <a:ea typeface="Arial"/>
                <a:cs typeface="Arial"/>
                <a:sym typeface="Arial"/>
              </a:rPr>
              <a:t>Image Source: Go Valley Kids Website</a:t>
            </a:r>
            <a:endParaRPr sz="2400" dirty="0"/>
          </a:p>
        </p:txBody>
      </p:sp>
      <p:sp>
        <p:nvSpPr>
          <p:cNvPr id="2" name="Footer Placeholder 2">
            <a:extLst>
              <a:ext uri="{FF2B5EF4-FFF2-40B4-BE49-F238E27FC236}">
                <a16:creationId xmlns:a16="http://schemas.microsoft.com/office/drawing/2014/main" id="{788881E8-4348-2E5A-13D1-777D139EE4E8}"/>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40" name="Google Shape;240;p6"/>
          <p:cNvSpPr txBox="1">
            <a:spLocks noGrp="1"/>
          </p:cNvSpPr>
          <p:nvPr>
            <p:ph type="title" idx="4294967295"/>
          </p:nvPr>
        </p:nvSpPr>
        <p:spPr>
          <a:xfrm>
            <a:off x="511628" y="205370"/>
            <a:ext cx="9886405"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Problem #1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Beach erosion</a:t>
            </a:r>
          </a:p>
        </p:txBody>
      </p:sp>
      <p:sp>
        <p:nvSpPr>
          <p:cNvPr id="236" name="Google Shape;236;p6"/>
          <p:cNvSpPr txBox="1">
            <a:spLocks noGrp="1"/>
          </p:cNvSpPr>
          <p:nvPr>
            <p:ph type="body" idx="4294967295"/>
          </p:nvPr>
        </p:nvSpPr>
        <p:spPr>
          <a:xfrm>
            <a:off x="6781800" y="5229225"/>
            <a:ext cx="5410200" cy="620713"/>
          </a:xfrm>
          <a:prstGeom prst="rect">
            <a:avLst/>
          </a:prstGeom>
          <a:noFill/>
          <a:ln>
            <a:noFill/>
          </a:ln>
        </p:spPr>
        <p:txBody>
          <a:bodyPr spcFirstLastPara="1" vert="horz" wrap="square" lIns="121900" tIns="121900" rIns="121900" bIns="121900" rtlCol="0" anchor="t" anchorCtr="0">
            <a:noAutofit/>
          </a:bodyPr>
          <a:lstStyle/>
          <a:p>
            <a:pPr marL="0" indent="0">
              <a:buNone/>
            </a:pPr>
            <a:r>
              <a:rPr lang="en-US">
                <a:solidFill>
                  <a:schemeClr val="dk2"/>
                </a:solidFill>
                <a:latin typeface="Calibri"/>
                <a:ea typeface="Calibri"/>
                <a:cs typeface="Calibri"/>
                <a:sym typeface="Calibri"/>
              </a:rPr>
              <a:t>Causes are</a:t>
            </a:r>
            <a:r>
              <a:rPr lang="en-US" b="1">
                <a:solidFill>
                  <a:schemeClr val="dk2"/>
                </a:solidFill>
                <a:latin typeface="Calibri"/>
                <a:ea typeface="Calibri"/>
                <a:cs typeface="Calibri"/>
                <a:sym typeface="Calibri"/>
              </a:rPr>
              <a:t> </a:t>
            </a:r>
            <a:r>
              <a:rPr lang="en-US">
                <a:solidFill>
                  <a:srgbClr val="C00000"/>
                </a:solidFill>
                <a:latin typeface="Calibri"/>
                <a:ea typeface="Calibri"/>
                <a:cs typeface="Calibri"/>
                <a:sym typeface="Calibri"/>
              </a:rPr>
              <a:t>waves and currents</a:t>
            </a:r>
            <a:endParaRPr>
              <a:solidFill>
                <a:srgbClr val="C00000"/>
              </a:solidFill>
              <a:latin typeface="Calibri"/>
              <a:ea typeface="Calibri"/>
              <a:cs typeface="Calibri"/>
              <a:sym typeface="Calibri"/>
            </a:endParaRPr>
          </a:p>
        </p:txBody>
      </p:sp>
      <p:pic>
        <p:nvPicPr>
          <p:cNvPr id="239" name="Google Shape;239;p6" descr="Severely eroding Zoo Beach trail, Racine, WI.&#10;&#10;The trail is closed with a blockade and a large orange traffic sign with a black arrow pointing to the left (away from Lake Michigan)."/>
          <p:cNvPicPr preferRelativeResize="0"/>
          <p:nvPr/>
        </p:nvPicPr>
        <p:blipFill rotWithShape="1">
          <a:blip r:embed="rId3">
            <a:alphaModFix/>
          </a:blip>
          <a:srcRect/>
          <a:stretch/>
        </p:blipFill>
        <p:spPr>
          <a:xfrm>
            <a:off x="6773721" y="1695919"/>
            <a:ext cx="4980176" cy="3628632"/>
          </a:xfrm>
          <a:prstGeom prst="rect">
            <a:avLst/>
          </a:prstGeom>
          <a:noFill/>
          <a:ln>
            <a:noFill/>
          </a:ln>
        </p:spPr>
      </p:pic>
      <p:sp>
        <p:nvSpPr>
          <p:cNvPr id="238" name="Google Shape;238;p6"/>
          <p:cNvSpPr txBox="1"/>
          <p:nvPr/>
        </p:nvSpPr>
        <p:spPr>
          <a:xfrm>
            <a:off x="7728857" y="5749478"/>
            <a:ext cx="4191195" cy="381252"/>
          </a:xfrm>
          <a:prstGeom prst="rect">
            <a:avLst/>
          </a:prstGeom>
          <a:noFill/>
          <a:ln>
            <a:noFill/>
          </a:ln>
        </p:spPr>
        <p:txBody>
          <a:bodyPr spcFirstLastPara="1" wrap="square" lIns="121900" tIns="121900" rIns="121900" bIns="121900" anchor="t" anchorCtr="0">
            <a:noAutofit/>
          </a:bodyPr>
          <a:lstStyle/>
          <a:p>
            <a:pPr algn="r"/>
            <a:r>
              <a:rPr lang="en-US" sz="1200" i="1" dirty="0">
                <a:solidFill>
                  <a:schemeClr val="dk2"/>
                </a:solidFill>
                <a:latin typeface="Calibri"/>
                <a:ea typeface="Calibri"/>
                <a:cs typeface="Calibri"/>
                <a:sym typeface="Calibri"/>
              </a:rPr>
              <a:t>Image Source: Christina Lieffring, Racine Journal Times</a:t>
            </a:r>
            <a:endParaRPr sz="2400" dirty="0"/>
          </a:p>
        </p:txBody>
      </p:sp>
      <p:sp>
        <p:nvSpPr>
          <p:cNvPr id="241" name="Google Shape;241;p6">
            <a:extLst>
              <a:ext uri="{C183D7F6-B498-43B3-948B-1728B52AA6E4}">
                <adec:decorative xmlns:adec="http://schemas.microsoft.com/office/drawing/2017/decorative" val="1"/>
              </a:ext>
            </a:extLst>
          </p:cNvPr>
          <p:cNvSpPr/>
          <p:nvPr/>
        </p:nvSpPr>
        <p:spPr>
          <a:xfrm>
            <a:off x="4010209" y="19304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42" name="Google Shape;242;p6">
            <a:extLst>
              <a:ext uri="{C183D7F6-B498-43B3-948B-1728B52AA6E4}">
                <adec:decorative xmlns:adec="http://schemas.microsoft.com/office/drawing/2017/decorative" val="1"/>
              </a:ext>
            </a:extLst>
          </p:cNvPr>
          <p:cNvSpPr/>
          <p:nvPr/>
        </p:nvSpPr>
        <p:spPr>
          <a:xfrm>
            <a:off x="2400298" y="10795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37" name="Google Shape;237;p6" descr="Graphical model of the Engineering Design Process by TeachEngineering. The 1) Ask: to identify the needs and constraints; and 2) Research the problem steps are highlighted."/>
          <p:cNvPicPr preferRelativeResize="0"/>
          <p:nvPr/>
        </p:nvPicPr>
        <p:blipFill rotWithShape="1">
          <a:blip r:embed="rId4">
            <a:alphaModFix/>
          </a:blip>
          <a:srcRect/>
          <a:stretch/>
        </p:blipFill>
        <p:spPr>
          <a:xfrm>
            <a:off x="366520" y="964398"/>
            <a:ext cx="5253601" cy="5253601"/>
          </a:xfrm>
          <a:prstGeom prst="ellipse">
            <a:avLst/>
          </a:prstGeom>
          <a:noFill/>
          <a:ln>
            <a:noFill/>
          </a:ln>
        </p:spPr>
      </p:pic>
      <p:pic>
        <p:nvPicPr>
          <p:cNvPr id="2" name="Google Shape;313;p13">
            <a:extLst>
              <a:ext uri="{FF2B5EF4-FFF2-40B4-BE49-F238E27FC236}">
                <a16:creationId xmlns:a16="http://schemas.microsoft.com/office/drawing/2014/main" id="{769F7E28-98BD-2481-B0D7-FA7F825B54A5}"/>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00298" y="1084104"/>
            <a:ext cx="1251820" cy="1276207"/>
          </a:xfrm>
          <a:prstGeom prst="rect">
            <a:avLst/>
          </a:prstGeom>
          <a:noFill/>
          <a:ln>
            <a:noFill/>
          </a:ln>
        </p:spPr>
      </p:pic>
      <p:pic>
        <p:nvPicPr>
          <p:cNvPr id="4" name="Google Shape;313;p13">
            <a:extLst>
              <a:ext uri="{FF2B5EF4-FFF2-40B4-BE49-F238E27FC236}">
                <a16:creationId xmlns:a16="http://schemas.microsoft.com/office/drawing/2014/main" id="{6FEA33D3-AB77-516A-9CF6-3586837648AC}"/>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87549" y="1873820"/>
            <a:ext cx="1251820" cy="1276207"/>
          </a:xfrm>
          <a:prstGeom prst="rect">
            <a:avLst/>
          </a:prstGeom>
          <a:noFill/>
          <a:ln>
            <a:noFill/>
          </a:ln>
        </p:spPr>
      </p:pic>
      <p:sp>
        <p:nvSpPr>
          <p:cNvPr id="3" name="Footer Placeholder 2">
            <a:extLst>
              <a:ext uri="{FF2B5EF4-FFF2-40B4-BE49-F238E27FC236}">
                <a16:creationId xmlns:a16="http://schemas.microsoft.com/office/drawing/2014/main" id="{174D6266-CCC1-6C35-6F74-998003971F1A}"/>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4" name="Google Shape;240;p6">
            <a:extLst>
              <a:ext uri="{FF2B5EF4-FFF2-40B4-BE49-F238E27FC236}">
                <a16:creationId xmlns:a16="http://schemas.microsoft.com/office/drawing/2014/main" id="{48D78BDE-B8C7-B73C-8DB0-53A20DC7A24C}"/>
              </a:ext>
            </a:extLst>
          </p:cNvPr>
          <p:cNvSpPr txBox="1">
            <a:spLocks noGrp="1"/>
          </p:cNvSpPr>
          <p:nvPr>
            <p:ph type="title" idx="4294967295"/>
          </p:nvPr>
        </p:nvSpPr>
        <p:spPr>
          <a:xfrm>
            <a:off x="511628" y="205370"/>
            <a:ext cx="9886405"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Problem #2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Beach closures</a:t>
            </a:r>
          </a:p>
        </p:txBody>
      </p:sp>
      <p:sp>
        <p:nvSpPr>
          <p:cNvPr id="247" name="Google Shape;247;p7"/>
          <p:cNvSpPr txBox="1">
            <a:spLocks noGrp="1"/>
          </p:cNvSpPr>
          <p:nvPr>
            <p:ph type="body" idx="4294967295"/>
          </p:nvPr>
        </p:nvSpPr>
        <p:spPr>
          <a:xfrm>
            <a:off x="6475413" y="5186363"/>
            <a:ext cx="5716587" cy="620712"/>
          </a:xfrm>
          <a:prstGeom prst="rect">
            <a:avLst/>
          </a:prstGeom>
          <a:noFill/>
          <a:ln>
            <a:noFill/>
          </a:ln>
        </p:spPr>
        <p:txBody>
          <a:bodyPr spcFirstLastPara="1" vert="horz" wrap="square" lIns="121900" tIns="121900" rIns="121900" bIns="121900" rtlCol="0" anchor="t" anchorCtr="0">
            <a:noAutofit/>
          </a:bodyPr>
          <a:lstStyle/>
          <a:p>
            <a:pPr marL="0" indent="0">
              <a:buNone/>
            </a:pPr>
            <a:r>
              <a:rPr lang="en-US">
                <a:solidFill>
                  <a:schemeClr val="dk2"/>
                </a:solidFill>
                <a:latin typeface="Calibri"/>
                <a:ea typeface="Calibri"/>
                <a:cs typeface="Calibri"/>
                <a:sym typeface="Calibri"/>
              </a:rPr>
              <a:t>Causes include</a:t>
            </a:r>
            <a:r>
              <a:rPr lang="en-US" b="1">
                <a:solidFill>
                  <a:schemeClr val="dk2"/>
                </a:solidFill>
                <a:latin typeface="Calibri"/>
                <a:ea typeface="Calibri"/>
                <a:cs typeface="Calibri"/>
                <a:sym typeface="Calibri"/>
              </a:rPr>
              <a:t> </a:t>
            </a:r>
            <a:r>
              <a:rPr lang="en-US">
                <a:solidFill>
                  <a:srgbClr val="C00000"/>
                </a:solidFill>
                <a:latin typeface="Calibri"/>
                <a:ea typeface="Calibri"/>
                <a:cs typeface="Calibri"/>
                <a:sym typeface="Calibri"/>
              </a:rPr>
              <a:t>E. coli, algal blooms, sea gull feces, litter</a:t>
            </a:r>
            <a:endParaRPr>
              <a:solidFill>
                <a:srgbClr val="C00000"/>
              </a:solidFill>
              <a:latin typeface="Calibri"/>
              <a:ea typeface="Calibri"/>
              <a:cs typeface="Calibri"/>
              <a:sym typeface="Calibri"/>
            </a:endParaRPr>
          </a:p>
        </p:txBody>
      </p:sp>
      <p:sp>
        <p:nvSpPr>
          <p:cNvPr id="251" name="Google Shape;251;p7">
            <a:extLst>
              <a:ext uri="{C183D7F6-B498-43B3-948B-1728B52AA6E4}">
                <adec:decorative xmlns:adec="http://schemas.microsoft.com/office/drawing/2017/decorative" val="1"/>
              </a:ext>
            </a:extLst>
          </p:cNvPr>
          <p:cNvSpPr/>
          <p:nvPr/>
        </p:nvSpPr>
        <p:spPr>
          <a:xfrm>
            <a:off x="4010209" y="19304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52" name="Google Shape;252;p7">
            <a:extLst>
              <a:ext uri="{C183D7F6-B498-43B3-948B-1728B52AA6E4}">
                <adec:decorative xmlns:adec="http://schemas.microsoft.com/office/drawing/2017/decorative" val="1"/>
              </a:ext>
            </a:extLst>
          </p:cNvPr>
          <p:cNvSpPr/>
          <p:nvPr/>
        </p:nvSpPr>
        <p:spPr>
          <a:xfrm>
            <a:off x="2400298" y="10795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53" name="Google Shape;253;p7" descr="Stop closed sign located at North Beach,  Racine WI.&#10;&#10;Sign states:&#10;&quot;Due to recent monitoring for E. coli bacteria serious risk of illness may be present. This area is closed to swimming.&quot;"/>
          <p:cNvPicPr preferRelativeResize="0"/>
          <p:nvPr/>
        </p:nvPicPr>
        <p:blipFill rotWithShape="1">
          <a:blip r:embed="rId3">
            <a:alphaModFix/>
          </a:blip>
          <a:srcRect/>
          <a:stretch/>
        </p:blipFill>
        <p:spPr>
          <a:xfrm>
            <a:off x="7806299" y="1766013"/>
            <a:ext cx="2709301" cy="3490607"/>
          </a:xfrm>
          <a:prstGeom prst="rect">
            <a:avLst/>
          </a:prstGeom>
          <a:noFill/>
          <a:ln>
            <a:noFill/>
          </a:ln>
        </p:spPr>
      </p:pic>
      <p:sp>
        <p:nvSpPr>
          <p:cNvPr id="249" name="Google Shape;249;p7"/>
          <p:cNvSpPr txBox="1"/>
          <p:nvPr/>
        </p:nvSpPr>
        <p:spPr>
          <a:xfrm>
            <a:off x="7806299" y="6062798"/>
            <a:ext cx="4191195" cy="381252"/>
          </a:xfrm>
          <a:prstGeom prst="rect">
            <a:avLst/>
          </a:prstGeom>
          <a:noFill/>
          <a:ln>
            <a:noFill/>
          </a:ln>
        </p:spPr>
        <p:txBody>
          <a:bodyPr spcFirstLastPara="1" wrap="square" lIns="121900" tIns="121900" rIns="121900" bIns="121900" anchor="t" anchorCtr="0">
            <a:noAutofit/>
          </a:bodyPr>
          <a:lstStyle/>
          <a:p>
            <a:pPr algn="r"/>
            <a:r>
              <a:rPr lang="en-US" sz="1200" i="1" dirty="0">
                <a:solidFill>
                  <a:schemeClr val="dk2"/>
                </a:solidFill>
                <a:latin typeface="Arial"/>
                <a:ea typeface="Arial"/>
                <a:cs typeface="Arial"/>
                <a:sym typeface="Arial"/>
              </a:rPr>
              <a:t>Image Source: Julie </a:t>
            </a:r>
            <a:r>
              <a:rPr lang="en-US" sz="1200" i="1" dirty="0" err="1">
                <a:solidFill>
                  <a:schemeClr val="dk2"/>
                </a:solidFill>
                <a:latin typeface="Arial"/>
                <a:ea typeface="Arial"/>
                <a:cs typeface="Arial"/>
                <a:sym typeface="Arial"/>
              </a:rPr>
              <a:t>Kinzelman</a:t>
            </a:r>
            <a:endParaRPr sz="1200" i="1" dirty="0">
              <a:solidFill>
                <a:schemeClr val="dk2"/>
              </a:solidFill>
              <a:latin typeface="Arial"/>
              <a:ea typeface="Arial"/>
              <a:cs typeface="Arial"/>
              <a:sym typeface="Arial"/>
            </a:endParaRPr>
          </a:p>
        </p:txBody>
      </p:sp>
      <p:pic>
        <p:nvPicPr>
          <p:cNvPr id="248" name="Google Shape;248;p7" descr="Graphical model of the Engineering Design Process by TeachEngineering. The 1) Ask: to identify the needs and constraints; and 2) Research the problem steps are highlighted."/>
          <p:cNvPicPr preferRelativeResize="0"/>
          <p:nvPr/>
        </p:nvPicPr>
        <p:blipFill rotWithShape="1">
          <a:blip r:embed="rId4">
            <a:alphaModFix/>
          </a:blip>
          <a:srcRect/>
          <a:stretch/>
        </p:blipFill>
        <p:spPr>
          <a:xfrm>
            <a:off x="366520" y="964398"/>
            <a:ext cx="5253601" cy="5253601"/>
          </a:xfrm>
          <a:prstGeom prst="ellipse">
            <a:avLst/>
          </a:prstGeom>
          <a:noFill/>
          <a:ln>
            <a:noFill/>
          </a:ln>
        </p:spPr>
      </p:pic>
      <p:pic>
        <p:nvPicPr>
          <p:cNvPr id="2" name="Google Shape;313;p13">
            <a:extLst>
              <a:ext uri="{FF2B5EF4-FFF2-40B4-BE49-F238E27FC236}">
                <a16:creationId xmlns:a16="http://schemas.microsoft.com/office/drawing/2014/main" id="{DC2D4061-DF95-BA14-AB77-459CE17495BE}"/>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00298" y="1084104"/>
            <a:ext cx="1251820" cy="1276207"/>
          </a:xfrm>
          <a:prstGeom prst="rect">
            <a:avLst/>
          </a:prstGeom>
          <a:noFill/>
          <a:ln>
            <a:noFill/>
          </a:ln>
        </p:spPr>
      </p:pic>
      <p:pic>
        <p:nvPicPr>
          <p:cNvPr id="5" name="Google Shape;313;p13">
            <a:extLst>
              <a:ext uri="{FF2B5EF4-FFF2-40B4-BE49-F238E27FC236}">
                <a16:creationId xmlns:a16="http://schemas.microsoft.com/office/drawing/2014/main" id="{010E19E3-7C0B-4B6C-5B09-88E99384480F}"/>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87549" y="1873820"/>
            <a:ext cx="1251820" cy="1276207"/>
          </a:xfrm>
          <a:prstGeom prst="rect">
            <a:avLst/>
          </a:prstGeom>
          <a:noFill/>
          <a:ln>
            <a:noFill/>
          </a:ln>
        </p:spPr>
      </p:pic>
      <p:sp>
        <p:nvSpPr>
          <p:cNvPr id="3" name="Footer Placeholder 2">
            <a:extLst>
              <a:ext uri="{FF2B5EF4-FFF2-40B4-BE49-F238E27FC236}">
                <a16:creationId xmlns:a16="http://schemas.microsoft.com/office/drawing/2014/main" id="{E56DB4B6-8127-5271-5F45-160FADAA493E}"/>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40;p6">
            <a:extLst>
              <a:ext uri="{FF2B5EF4-FFF2-40B4-BE49-F238E27FC236}">
                <a16:creationId xmlns:a16="http://schemas.microsoft.com/office/drawing/2014/main" id="{257F47F2-B647-00D1-1F6D-7530AAD55DBB}"/>
              </a:ext>
            </a:extLst>
          </p:cNvPr>
          <p:cNvSpPr txBox="1">
            <a:spLocks noGrp="1"/>
          </p:cNvSpPr>
          <p:nvPr>
            <p:ph type="title" idx="4294967295"/>
          </p:nvPr>
        </p:nvSpPr>
        <p:spPr>
          <a:xfrm>
            <a:off x="511628" y="205370"/>
            <a:ext cx="9886405"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Problem #3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Boardwalks buried by sand</a:t>
            </a:r>
          </a:p>
        </p:txBody>
      </p:sp>
      <p:sp>
        <p:nvSpPr>
          <p:cNvPr id="258" name="Google Shape;258;p8"/>
          <p:cNvSpPr txBox="1">
            <a:spLocks noGrp="1"/>
          </p:cNvSpPr>
          <p:nvPr>
            <p:ph type="body" idx="4294967295"/>
          </p:nvPr>
        </p:nvSpPr>
        <p:spPr>
          <a:xfrm>
            <a:off x="6362700" y="5186363"/>
            <a:ext cx="5829300" cy="620712"/>
          </a:xfrm>
          <a:prstGeom prst="rect">
            <a:avLst/>
          </a:prstGeom>
          <a:noFill/>
          <a:ln>
            <a:noFill/>
          </a:ln>
        </p:spPr>
        <p:txBody>
          <a:bodyPr spcFirstLastPara="1" vert="horz" wrap="square" lIns="121900" tIns="121900" rIns="121900" bIns="121900" rtlCol="0" anchor="t" anchorCtr="0">
            <a:noAutofit/>
          </a:bodyPr>
          <a:lstStyle/>
          <a:p>
            <a:pPr marL="0" indent="0">
              <a:buNone/>
            </a:pPr>
            <a:r>
              <a:rPr lang="en-US" sz="2667" dirty="0">
                <a:solidFill>
                  <a:schemeClr val="dk2"/>
                </a:solidFill>
                <a:latin typeface="Calibri"/>
                <a:ea typeface="Calibri"/>
                <a:cs typeface="Calibri"/>
                <a:sym typeface="Calibri"/>
              </a:rPr>
              <a:t>Cause is</a:t>
            </a:r>
            <a:r>
              <a:rPr lang="en-US" sz="2667" b="1" dirty="0">
                <a:solidFill>
                  <a:schemeClr val="dk2"/>
                </a:solidFill>
                <a:latin typeface="Calibri"/>
                <a:ea typeface="Calibri"/>
                <a:cs typeface="Calibri"/>
                <a:sym typeface="Calibri"/>
              </a:rPr>
              <a:t> </a:t>
            </a:r>
            <a:r>
              <a:rPr lang="en-US" sz="2667" dirty="0">
                <a:solidFill>
                  <a:srgbClr val="C00000"/>
                </a:solidFill>
                <a:latin typeface="Calibri"/>
                <a:ea typeface="Calibri"/>
                <a:cs typeface="Calibri"/>
                <a:sym typeface="Calibri"/>
              </a:rPr>
              <a:t>wind picks up sand that is not held down</a:t>
            </a:r>
            <a:endParaRPr sz="2667" dirty="0">
              <a:solidFill>
                <a:srgbClr val="C00000"/>
              </a:solidFill>
              <a:latin typeface="Calibri"/>
              <a:ea typeface="Calibri"/>
              <a:cs typeface="Calibri"/>
              <a:sym typeface="Calibri"/>
            </a:endParaRPr>
          </a:p>
        </p:txBody>
      </p:sp>
      <p:sp>
        <p:nvSpPr>
          <p:cNvPr id="262" name="Google Shape;262;p8">
            <a:extLst>
              <a:ext uri="{C183D7F6-B498-43B3-948B-1728B52AA6E4}">
                <adec:decorative xmlns:adec="http://schemas.microsoft.com/office/drawing/2017/decorative" val="1"/>
              </a:ext>
            </a:extLst>
          </p:cNvPr>
          <p:cNvSpPr/>
          <p:nvPr/>
        </p:nvSpPr>
        <p:spPr>
          <a:xfrm>
            <a:off x="4010209" y="19304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63" name="Google Shape;263;p8">
            <a:extLst>
              <a:ext uri="{C183D7F6-B498-43B3-948B-1728B52AA6E4}">
                <adec:decorative xmlns:adec="http://schemas.microsoft.com/office/drawing/2017/decorative" val="1"/>
              </a:ext>
            </a:extLst>
          </p:cNvPr>
          <p:cNvSpPr/>
          <p:nvPr/>
        </p:nvSpPr>
        <p:spPr>
          <a:xfrm>
            <a:off x="2400298" y="10795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64" name="Google Shape;264;p8" descr="Windblown sand covers a portion of a boardwalk, North Beach, Racine, WI."/>
          <p:cNvPicPr preferRelativeResize="0"/>
          <p:nvPr/>
        </p:nvPicPr>
        <p:blipFill rotWithShape="1">
          <a:blip r:embed="rId3">
            <a:alphaModFix/>
          </a:blip>
          <a:srcRect/>
          <a:stretch/>
        </p:blipFill>
        <p:spPr>
          <a:xfrm>
            <a:off x="6259285" y="1861447"/>
            <a:ext cx="5623616" cy="3164333"/>
          </a:xfrm>
          <a:prstGeom prst="rect">
            <a:avLst/>
          </a:prstGeom>
          <a:noFill/>
          <a:ln>
            <a:noFill/>
          </a:ln>
        </p:spPr>
      </p:pic>
      <p:sp>
        <p:nvSpPr>
          <p:cNvPr id="260" name="Google Shape;260;p8"/>
          <p:cNvSpPr txBox="1"/>
          <p:nvPr/>
        </p:nvSpPr>
        <p:spPr>
          <a:xfrm>
            <a:off x="7819145" y="6129386"/>
            <a:ext cx="4191195" cy="381252"/>
          </a:xfrm>
          <a:prstGeom prst="rect">
            <a:avLst/>
          </a:prstGeom>
          <a:noFill/>
          <a:ln>
            <a:noFill/>
          </a:ln>
        </p:spPr>
        <p:txBody>
          <a:bodyPr spcFirstLastPara="1" wrap="square" lIns="121900" tIns="121900" rIns="121900" bIns="121900" anchor="t" anchorCtr="0">
            <a:noAutofit/>
          </a:bodyPr>
          <a:lstStyle/>
          <a:p>
            <a:pPr algn="r"/>
            <a:r>
              <a:rPr lang="en-US" sz="1200" i="1" dirty="0">
                <a:solidFill>
                  <a:schemeClr val="dk2"/>
                </a:solidFill>
                <a:latin typeface="Arial"/>
                <a:ea typeface="Arial"/>
                <a:cs typeface="Arial"/>
                <a:sym typeface="Arial"/>
              </a:rPr>
              <a:t>Image Source: Christina </a:t>
            </a:r>
            <a:r>
              <a:rPr lang="en-US" sz="1200" i="1" dirty="0" err="1">
                <a:solidFill>
                  <a:schemeClr val="dk2"/>
                </a:solidFill>
                <a:latin typeface="Arial"/>
                <a:ea typeface="Arial"/>
                <a:cs typeface="Arial"/>
                <a:sym typeface="Arial"/>
              </a:rPr>
              <a:t>Lieffring</a:t>
            </a:r>
            <a:r>
              <a:rPr lang="en-US" sz="1200" i="1" dirty="0">
                <a:solidFill>
                  <a:schemeClr val="dk2"/>
                </a:solidFill>
                <a:latin typeface="Arial"/>
                <a:ea typeface="Arial"/>
                <a:cs typeface="Arial"/>
                <a:sym typeface="Arial"/>
              </a:rPr>
              <a:t>, Racine Journal Times</a:t>
            </a:r>
            <a:endParaRPr sz="2400" dirty="0"/>
          </a:p>
        </p:txBody>
      </p:sp>
      <p:pic>
        <p:nvPicPr>
          <p:cNvPr id="259" name="Google Shape;259;p8" descr="Graphical model of the Engineering Design Process by TeachEngineering. The 1) Ask: to identify the needs and constraints; and 2) Research the problem steps are highlighted."/>
          <p:cNvPicPr preferRelativeResize="0"/>
          <p:nvPr/>
        </p:nvPicPr>
        <p:blipFill rotWithShape="1">
          <a:blip r:embed="rId4">
            <a:alphaModFix/>
          </a:blip>
          <a:srcRect/>
          <a:stretch/>
        </p:blipFill>
        <p:spPr>
          <a:xfrm>
            <a:off x="366520" y="964398"/>
            <a:ext cx="5253601" cy="5253601"/>
          </a:xfrm>
          <a:prstGeom prst="ellipse">
            <a:avLst/>
          </a:prstGeom>
          <a:noFill/>
          <a:ln>
            <a:noFill/>
          </a:ln>
        </p:spPr>
      </p:pic>
      <p:pic>
        <p:nvPicPr>
          <p:cNvPr id="2" name="Google Shape;313;p13">
            <a:extLst>
              <a:ext uri="{FF2B5EF4-FFF2-40B4-BE49-F238E27FC236}">
                <a16:creationId xmlns:a16="http://schemas.microsoft.com/office/drawing/2014/main" id="{F2FEC127-00C6-A8CE-DD61-EE514FF97E9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00298" y="1084104"/>
            <a:ext cx="1251820" cy="1276207"/>
          </a:xfrm>
          <a:prstGeom prst="rect">
            <a:avLst/>
          </a:prstGeom>
          <a:noFill/>
          <a:ln>
            <a:noFill/>
          </a:ln>
        </p:spPr>
      </p:pic>
      <p:pic>
        <p:nvPicPr>
          <p:cNvPr id="5" name="Google Shape;313;p13">
            <a:extLst>
              <a:ext uri="{FF2B5EF4-FFF2-40B4-BE49-F238E27FC236}">
                <a16:creationId xmlns:a16="http://schemas.microsoft.com/office/drawing/2014/main" id="{DB679F47-2CF7-2662-0AAE-4391EA6371E7}"/>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87549" y="1873820"/>
            <a:ext cx="1251820" cy="1276207"/>
          </a:xfrm>
          <a:prstGeom prst="rect">
            <a:avLst/>
          </a:prstGeom>
          <a:noFill/>
          <a:ln>
            <a:noFill/>
          </a:ln>
        </p:spPr>
      </p:pic>
      <p:sp>
        <p:nvSpPr>
          <p:cNvPr id="3" name="Footer Placeholder 2">
            <a:extLst>
              <a:ext uri="{FF2B5EF4-FFF2-40B4-BE49-F238E27FC236}">
                <a16:creationId xmlns:a16="http://schemas.microsoft.com/office/drawing/2014/main" id="{B2FA8B7D-1934-014E-E75B-88A87AD4E537}"/>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r>
              <a:rPr lang="en-US" sz="1400" dirty="0"/>
              <a:t>Coastal Engineering at North Beach </a:t>
            </a:r>
            <a:r>
              <a:rPr lang="en-US" dirty="0"/>
              <a:t>– Part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4" name="Google Shape;240;p6">
            <a:extLst>
              <a:ext uri="{FF2B5EF4-FFF2-40B4-BE49-F238E27FC236}">
                <a16:creationId xmlns:a16="http://schemas.microsoft.com/office/drawing/2014/main" id="{50AA1120-F5E3-6EA9-A5BC-7F53A6D80B0B}"/>
              </a:ext>
            </a:extLst>
          </p:cNvPr>
          <p:cNvSpPr txBox="1">
            <a:spLocks noGrp="1"/>
          </p:cNvSpPr>
          <p:nvPr>
            <p:ph type="title" idx="4294967295"/>
          </p:nvPr>
        </p:nvSpPr>
        <p:spPr>
          <a:xfrm>
            <a:off x="511628" y="205370"/>
            <a:ext cx="11414761" cy="86172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a:ea typeface="Calibri"/>
                <a:cs typeface="Calibri"/>
                <a:sym typeface="Calibri"/>
              </a:rPr>
              <a:t>Problem #4 </a:t>
            </a:r>
            <a:r>
              <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rPr>
              <a:t>Washouts </a:t>
            </a:r>
            <a:r>
              <a:rPr kumimoji="0" lang="en-US" sz="4800" b="0" i="0" u="none" strike="noStrike" kern="1200" cap="none" spc="0" normalizeH="0" baseline="0" noProof="0" dirty="0">
                <a:ln>
                  <a:noFill/>
                </a:ln>
                <a:solidFill>
                  <a:schemeClr val="dk2"/>
                </a:solidFill>
                <a:effectLst/>
                <a:uLnTx/>
                <a:uFillTx/>
                <a:latin typeface="Calibri"/>
                <a:ea typeface="Calibri"/>
                <a:cs typeface="Calibri"/>
                <a:sym typeface="Calibri"/>
              </a:rPr>
              <a:t>[shoreline erosion!]</a:t>
            </a:r>
            <a:endParaRPr kumimoji="0" lang="en-US" sz="4800" b="0" i="0" u="none" strike="noStrike" kern="1200" cap="none" spc="0" normalizeH="0" baseline="0" noProof="0" dirty="0">
              <a:ln>
                <a:noFill/>
              </a:ln>
              <a:solidFill>
                <a:srgbClr val="C00000"/>
              </a:solidFill>
              <a:effectLst/>
              <a:uLnTx/>
              <a:uFillTx/>
              <a:latin typeface="Calibri"/>
              <a:ea typeface="Calibri"/>
              <a:cs typeface="Calibri"/>
              <a:sym typeface="Calibri"/>
            </a:endParaRPr>
          </a:p>
        </p:txBody>
      </p:sp>
      <p:sp>
        <p:nvSpPr>
          <p:cNvPr id="269" name="Google Shape;269;p9"/>
          <p:cNvSpPr txBox="1">
            <a:spLocks noGrp="1"/>
          </p:cNvSpPr>
          <p:nvPr>
            <p:ph type="body" idx="4294967295"/>
          </p:nvPr>
        </p:nvSpPr>
        <p:spPr>
          <a:xfrm>
            <a:off x="6362700" y="5186363"/>
            <a:ext cx="5829300" cy="620712"/>
          </a:xfrm>
          <a:prstGeom prst="rect">
            <a:avLst/>
          </a:prstGeom>
          <a:noFill/>
          <a:ln>
            <a:noFill/>
          </a:ln>
        </p:spPr>
        <p:txBody>
          <a:bodyPr spcFirstLastPara="1" vert="horz" wrap="square" lIns="121900" tIns="121900" rIns="121900" bIns="121900" rtlCol="0" anchor="t" anchorCtr="0">
            <a:noAutofit/>
          </a:bodyPr>
          <a:lstStyle/>
          <a:p>
            <a:pPr marL="0" indent="0">
              <a:buNone/>
            </a:pPr>
            <a:r>
              <a:rPr lang="en-US" sz="2667">
                <a:solidFill>
                  <a:schemeClr val="dk2"/>
                </a:solidFill>
                <a:latin typeface="Calibri"/>
                <a:ea typeface="Calibri"/>
                <a:cs typeface="Calibri"/>
                <a:sym typeface="Calibri"/>
              </a:rPr>
              <a:t>Cause is</a:t>
            </a:r>
            <a:r>
              <a:rPr lang="en-US" sz="2667" b="1">
                <a:solidFill>
                  <a:schemeClr val="dk2"/>
                </a:solidFill>
                <a:latin typeface="Calibri"/>
                <a:ea typeface="Calibri"/>
                <a:cs typeface="Calibri"/>
                <a:sym typeface="Calibri"/>
              </a:rPr>
              <a:t> </a:t>
            </a:r>
            <a:r>
              <a:rPr lang="en-US" sz="2667">
                <a:solidFill>
                  <a:srgbClr val="C00000"/>
                </a:solidFill>
                <a:latin typeface="Calibri"/>
                <a:ea typeface="Calibri"/>
                <a:cs typeface="Calibri"/>
                <a:sym typeface="Calibri"/>
              </a:rPr>
              <a:t>runoff from the back beach area</a:t>
            </a:r>
            <a:endParaRPr sz="2667">
              <a:solidFill>
                <a:srgbClr val="C00000"/>
              </a:solidFill>
              <a:latin typeface="Calibri"/>
              <a:ea typeface="Calibri"/>
              <a:cs typeface="Calibri"/>
              <a:sym typeface="Calibri"/>
            </a:endParaRPr>
          </a:p>
        </p:txBody>
      </p:sp>
      <p:sp>
        <p:nvSpPr>
          <p:cNvPr id="272" name="Google Shape;272;p9">
            <a:extLst>
              <a:ext uri="{C183D7F6-B498-43B3-948B-1728B52AA6E4}">
                <adec:decorative xmlns:adec="http://schemas.microsoft.com/office/drawing/2017/decorative" val="1"/>
              </a:ext>
            </a:extLst>
          </p:cNvPr>
          <p:cNvSpPr/>
          <p:nvPr/>
        </p:nvSpPr>
        <p:spPr>
          <a:xfrm>
            <a:off x="4010209" y="19304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273" name="Google Shape;273;p9">
            <a:extLst>
              <a:ext uri="{C183D7F6-B498-43B3-948B-1728B52AA6E4}">
                <adec:decorative xmlns:adec="http://schemas.microsoft.com/office/drawing/2017/decorative" val="1"/>
              </a:ext>
            </a:extLst>
          </p:cNvPr>
          <p:cNvSpPr/>
          <p:nvPr/>
        </p:nvSpPr>
        <p:spPr>
          <a:xfrm>
            <a:off x="2400298" y="1079500"/>
            <a:ext cx="1206500" cy="1232841"/>
          </a:xfrm>
          <a:prstGeom prst="ellipse">
            <a:avLst/>
          </a:prstGeom>
          <a:noFill/>
          <a:ln w="28575"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274" name="Google Shape;274;p9" descr="A significant amount of sand has been eroded away resulting in a &quot;washout&quot; or area of sand that is at a lower elevation than the level of sand on either side of the washout."/>
          <p:cNvPicPr preferRelativeResize="0"/>
          <p:nvPr/>
        </p:nvPicPr>
        <p:blipFill rotWithShape="1">
          <a:blip r:embed="rId3">
            <a:alphaModFix/>
          </a:blip>
          <a:srcRect l="5504" r="5505"/>
          <a:stretch/>
        </p:blipFill>
        <p:spPr>
          <a:xfrm>
            <a:off x="6235699" y="1778000"/>
            <a:ext cx="5067300" cy="3408525"/>
          </a:xfrm>
          <a:prstGeom prst="rect">
            <a:avLst/>
          </a:prstGeom>
          <a:noFill/>
          <a:ln>
            <a:noFill/>
          </a:ln>
        </p:spPr>
      </p:pic>
      <p:pic>
        <p:nvPicPr>
          <p:cNvPr id="270" name="Google Shape;270;p9" descr="Graphical model of the Engineering Design Process by TeachEngineering. The 1) Ask: to identify the needs and constraints; and 2) Research the problem steps are highlighted."/>
          <p:cNvPicPr preferRelativeResize="0"/>
          <p:nvPr/>
        </p:nvPicPr>
        <p:blipFill rotWithShape="1">
          <a:blip r:embed="rId4">
            <a:alphaModFix/>
          </a:blip>
          <a:srcRect/>
          <a:stretch/>
        </p:blipFill>
        <p:spPr>
          <a:xfrm>
            <a:off x="366520" y="964398"/>
            <a:ext cx="5253601" cy="5253601"/>
          </a:xfrm>
          <a:prstGeom prst="ellipse">
            <a:avLst/>
          </a:prstGeom>
          <a:noFill/>
          <a:ln>
            <a:noFill/>
          </a:ln>
        </p:spPr>
      </p:pic>
      <p:sp>
        <p:nvSpPr>
          <p:cNvPr id="7" name="Google Shape;249;p7">
            <a:extLst>
              <a:ext uri="{FF2B5EF4-FFF2-40B4-BE49-F238E27FC236}">
                <a16:creationId xmlns:a16="http://schemas.microsoft.com/office/drawing/2014/main" id="{D6724C69-1415-9E6E-5BB4-9765C7B2EABA}"/>
              </a:ext>
            </a:extLst>
          </p:cNvPr>
          <p:cNvSpPr txBox="1"/>
          <p:nvPr/>
        </p:nvSpPr>
        <p:spPr>
          <a:xfrm>
            <a:off x="7027333" y="6062798"/>
            <a:ext cx="4970161" cy="442258"/>
          </a:xfrm>
          <a:prstGeom prst="rect">
            <a:avLst/>
          </a:prstGeom>
          <a:noFill/>
          <a:ln>
            <a:noFill/>
          </a:ln>
        </p:spPr>
        <p:txBody>
          <a:bodyPr spcFirstLastPara="1" wrap="square" lIns="121900" tIns="121900" rIns="121900" bIns="121900" anchor="t" anchorCtr="0">
            <a:noAutofit/>
          </a:bodyPr>
          <a:lstStyle/>
          <a:p>
            <a:r>
              <a:rPr lang="en-US" sz="1200" i="1" dirty="0">
                <a:solidFill>
                  <a:schemeClr val="dk2"/>
                </a:solidFill>
                <a:latin typeface="Arial"/>
                <a:ea typeface="Arial"/>
                <a:cs typeface="Arial"/>
                <a:sym typeface="Arial"/>
              </a:rPr>
              <a:t>Image Source: Julie </a:t>
            </a:r>
            <a:r>
              <a:rPr lang="en-US" sz="1200" i="1" dirty="0" err="1">
                <a:solidFill>
                  <a:schemeClr val="dk2"/>
                </a:solidFill>
                <a:latin typeface="Arial"/>
                <a:ea typeface="Arial"/>
                <a:cs typeface="Arial"/>
                <a:sym typeface="Arial"/>
              </a:rPr>
              <a:t>Kinzelman</a:t>
            </a:r>
            <a:r>
              <a:rPr lang="en-US" sz="1200" i="1" dirty="0">
                <a:solidFill>
                  <a:schemeClr val="dk2"/>
                </a:solidFill>
                <a:latin typeface="Arial"/>
                <a:ea typeface="Arial"/>
                <a:cs typeface="Arial"/>
                <a:sym typeface="Arial"/>
              </a:rPr>
              <a:t>, city of Racine Health Department</a:t>
            </a:r>
            <a:endParaRPr sz="1200" i="1" dirty="0">
              <a:solidFill>
                <a:schemeClr val="dk2"/>
              </a:solidFill>
              <a:latin typeface="Arial"/>
              <a:ea typeface="Arial"/>
              <a:cs typeface="Arial"/>
              <a:sym typeface="Arial"/>
            </a:endParaRPr>
          </a:p>
        </p:txBody>
      </p:sp>
      <p:pic>
        <p:nvPicPr>
          <p:cNvPr id="2" name="Google Shape;313;p13">
            <a:extLst>
              <a:ext uri="{FF2B5EF4-FFF2-40B4-BE49-F238E27FC236}">
                <a16:creationId xmlns:a16="http://schemas.microsoft.com/office/drawing/2014/main" id="{EAB25466-B05A-1D6F-BC79-B423314C74F8}"/>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00298" y="1084104"/>
            <a:ext cx="1251820" cy="1276207"/>
          </a:xfrm>
          <a:prstGeom prst="rect">
            <a:avLst/>
          </a:prstGeom>
          <a:noFill/>
          <a:ln>
            <a:noFill/>
          </a:ln>
        </p:spPr>
      </p:pic>
      <p:pic>
        <p:nvPicPr>
          <p:cNvPr id="5" name="Google Shape;313;p13">
            <a:extLst>
              <a:ext uri="{FF2B5EF4-FFF2-40B4-BE49-F238E27FC236}">
                <a16:creationId xmlns:a16="http://schemas.microsoft.com/office/drawing/2014/main" id="{8CF260FB-28A4-9F6B-D5A7-BB28C8ED0EA0}"/>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87549" y="1873820"/>
            <a:ext cx="1251820" cy="1276207"/>
          </a:xfrm>
          <a:prstGeom prst="rect">
            <a:avLst/>
          </a:prstGeom>
          <a:noFill/>
          <a:ln>
            <a:noFill/>
          </a:ln>
        </p:spPr>
      </p:pic>
      <p:sp>
        <p:nvSpPr>
          <p:cNvPr id="3" name="Footer Placeholder 2">
            <a:extLst>
              <a:ext uri="{FF2B5EF4-FFF2-40B4-BE49-F238E27FC236}">
                <a16:creationId xmlns:a16="http://schemas.microsoft.com/office/drawing/2014/main" id="{893CC6CE-A924-87F1-B6BE-EB374D9CC865}"/>
              </a:ext>
              <a:ext uri="{C183D7F6-B498-43B3-948B-1728B52AA6E4}">
                <adec:decorative xmlns:adec="http://schemas.microsoft.com/office/drawing/2017/decorative" val="1"/>
              </a:ext>
            </a:extLst>
          </p:cNvPr>
          <p:cNvSpPr>
            <a:spLocks noGrp="1"/>
          </p:cNvSpPr>
          <p:nvPr>
            <p:ph type="ftr" sz="quarter" idx="11"/>
          </p:nvPr>
        </p:nvSpPr>
        <p:spPr>
          <a:xfrm>
            <a:off x="0" y="6505056"/>
            <a:ext cx="12192000" cy="3529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Red Hat Text" panose="02010303040201060303" pitchFamily="2" charset="0"/>
                <a:cs typeface="Red Hat Text" panose="02010303040201060303" pitchFamily="2" charset="0"/>
              </a:rPr>
              <a:t>Coastal Engineering at North Beach – Part 1</a:t>
            </a: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3142</TotalTime>
  <Words>2861</Words>
  <Application>Microsoft Office PowerPoint</Application>
  <PresentationFormat>Widescreen</PresentationFormat>
  <Paragraphs>235</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Helvetica</vt:lpstr>
      <vt:lpstr>Lato</vt:lpstr>
      <vt:lpstr>Red Hat Display</vt:lpstr>
      <vt:lpstr>Times New Roman</vt:lpstr>
      <vt:lpstr>lesson-2-template</vt:lpstr>
      <vt:lpstr>Coastal Engineering at North Beach  Part 1</vt:lpstr>
      <vt:lpstr>Protecting the Coast — A Top-Down Approach </vt:lpstr>
      <vt:lpstr>Beach Causes waves to break before hitting bluff toe</vt:lpstr>
      <vt:lpstr>Engineering Design Process Model by TeachEngineering</vt:lpstr>
      <vt:lpstr>North Beach — A Place of Constant Change</vt:lpstr>
      <vt:lpstr>Problem #1 Beach erosion</vt:lpstr>
      <vt:lpstr>Problem #2 Beach closures</vt:lpstr>
      <vt:lpstr>Problem #3 Boardwalks buried by sand</vt:lpstr>
      <vt:lpstr>Problem #4 Washouts [shoreline erosion!]</vt:lpstr>
      <vt:lpstr>Problem #4 Washouts [bluff top runoff]</vt:lpstr>
      <vt:lpstr>Imagine and Plan SOLUTIONS!</vt:lpstr>
      <vt:lpstr>Plan and Create SOLUTIONS!</vt:lpstr>
      <vt:lpstr>Let’s look at five solutions at North Beach</vt:lpstr>
      <vt:lpstr>Recall the Hydrologic Cycle</vt:lpstr>
      <vt:lpstr>Problem #1 Erosion  Solution #1 Installed Engineered Gray Structures</vt:lpstr>
      <vt:lpstr>Gray Infrastructure at North Beach</vt:lpstr>
      <vt:lpstr>Which type of water movement does engineered gray infrastructure try to influence?  </vt:lpstr>
      <vt:lpstr>Problem # 2 Beach closures  Solution #2 Beach Management Practices [ Beach Slope Maintenance + Beach Grooming ]</vt:lpstr>
      <vt:lpstr>2a. Beach Slope Maintenance</vt:lpstr>
      <vt:lpstr>2b. Beach Grooming</vt:lpstr>
      <vt:lpstr>Which type of water movement does beach management practices try to influence? </vt:lpstr>
      <vt:lpstr>Problem #3 and #4  Sand everywhere, Washouts   Solution #3 Engineered Dune &amp; Swale</vt:lpstr>
      <vt:lpstr>Challenge to be addressed </vt:lpstr>
      <vt:lpstr>Let's calculate the problem.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Coastal Engineering at North Beach - Part 1</dc:title>
  <dc:subject/>
  <dc:creator>Wisconsin Sea Grant;Ginny Carlton</dc:creator>
  <cp:keywords/>
  <dc:description/>
  <cp:lastModifiedBy>Ginny Carlton</cp:lastModifiedBy>
  <cp:revision>227</cp:revision>
  <dcterms:created xsi:type="dcterms:W3CDTF">2024-07-16T17:27:48Z</dcterms:created>
  <dcterms:modified xsi:type="dcterms:W3CDTF">2026-02-19T18:27:58Z</dcterms:modified>
  <cp:category/>
</cp:coreProperties>
</file>