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24"/>
  </p:notesMasterIdLst>
  <p:handoutMasterIdLst>
    <p:handoutMasterId r:id="rId25"/>
  </p:handoutMasterIdLst>
  <p:sldIdLst>
    <p:sldId id="275" r:id="rId2"/>
    <p:sldId id="387" r:id="rId3"/>
    <p:sldId id="388" r:id="rId4"/>
    <p:sldId id="389" r:id="rId5"/>
    <p:sldId id="390" r:id="rId6"/>
    <p:sldId id="391" r:id="rId7"/>
    <p:sldId id="392" r:id="rId8"/>
    <p:sldId id="393" r:id="rId9"/>
    <p:sldId id="394" r:id="rId10"/>
    <p:sldId id="395" r:id="rId11"/>
    <p:sldId id="396" r:id="rId12"/>
    <p:sldId id="397" r:id="rId13"/>
    <p:sldId id="398" r:id="rId14"/>
    <p:sldId id="399" r:id="rId15"/>
    <p:sldId id="400" r:id="rId16"/>
    <p:sldId id="401" r:id="rId17"/>
    <p:sldId id="402" r:id="rId18"/>
    <p:sldId id="403" r:id="rId19"/>
    <p:sldId id="404" r:id="rId20"/>
    <p:sldId id="405" r:id="rId21"/>
    <p:sldId id="406" r:id="rId22"/>
    <p:sldId id="40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DF601D-57DB-997B-8E15-CE2AAEF67309}" name="Adam Bechle" initials="AB" userId="m6dbfxMc6AL7OKBDT2i0dFIKXQbNlI52cJ1G7lDqrf0=" providerId="None"/>
  <p188:author id="{01B3021E-E267-383D-AECF-B915DE4217B8}" name="Elizabeth White" initials="EW" userId="DcaNPlbhXZ+wpAOjMvZjmzVvMoNYqq0UMSeBWqmvqgc=" providerId="None"/>
  <p188:author id="{1D39161F-DFC5-2925-7C08-BE58405E9CA4}" name="Ginny Carlton" initials="GC" userId="b3c111b55f5d181a" providerId="Windows Live"/>
  <p188:author id="{0EAA2691-4005-2327-4EEB-1CFA00609606}" name="Adam Bechle" initials="AB" userId="S::bechle@wisc.edu::238f2cfc-be0f-47b1-81e9-0992a36a929a" providerId="AD"/>
  <p188:author id="{FF7ECFBB-7F03-3AB1-6E49-F92B4A24DFC9}" name="Ginny Carlton" initials="GC" userId="S::vcarlton@wisc.edu::560f39a4-b96c-41f3-afe9-8d655cd159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C9F0"/>
    <a:srgbClr val="0098D6"/>
    <a:srgbClr val="D2B586"/>
    <a:srgbClr val="77787B"/>
    <a:srgbClr val="F04923"/>
    <a:srgbClr val="555556"/>
    <a:srgbClr val="005A90"/>
    <a:srgbClr val="0076BB"/>
    <a:srgbClr val="292B29"/>
    <a:srgbClr val="C50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31D9EC-C35A-4443-978E-0AE8F8B65C9A}" v="4" dt="2026-02-11T19:57:26.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4" autoAdjust="0"/>
    <p:restoredTop sz="69088" autoAdjust="0"/>
  </p:normalViewPr>
  <p:slideViewPr>
    <p:cSldViewPr snapToGrid="0" snapToObjects="1">
      <p:cViewPr varScale="1">
        <p:scale>
          <a:sx n="43" d="100"/>
          <a:sy n="43" d="100"/>
        </p:scale>
        <p:origin x="768"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38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White" userId="DcaNPlbhXZ+wpAOjMvZjmzVvMoNYqq0UMSeBWqmvqgc=" providerId="None" clId="Web-{30AA3016-4E96-440A-A544-2B9DF876961F}"/>
    <pc:docChg chg="mod modSld">
      <pc:chgData name="Elizabeth White" userId="DcaNPlbhXZ+wpAOjMvZjmzVvMoNYqq0UMSeBWqmvqgc=" providerId="None" clId="Web-{30AA3016-4E96-440A-A544-2B9DF876961F}" dt="2026-01-23T20:24:38.749" v="46"/>
      <pc:docMkLst>
        <pc:docMk/>
      </pc:docMkLst>
      <pc:sldChg chg="modSp">
        <pc:chgData name="Elizabeth White" userId="DcaNPlbhXZ+wpAOjMvZjmzVvMoNYqq0UMSeBWqmvqgc=" providerId="None" clId="Web-{30AA3016-4E96-440A-A544-2B9DF876961F}" dt="2026-01-23T20:01:25.234" v="2" actId="20577"/>
        <pc:sldMkLst>
          <pc:docMk/>
          <pc:sldMk cId="0" sldId="389"/>
        </pc:sldMkLst>
        <pc:spChg chg="mod">
          <ac:chgData name="Elizabeth White" userId="DcaNPlbhXZ+wpAOjMvZjmzVvMoNYqq0UMSeBWqmvqgc=" providerId="None" clId="Web-{30AA3016-4E96-440A-A544-2B9DF876961F}" dt="2026-01-23T20:01:25.234" v="2" actId="20577"/>
          <ac:spMkLst>
            <pc:docMk/>
            <pc:sldMk cId="0" sldId="389"/>
            <ac:spMk id="57" creationId="{00000000-0000-0000-0000-000000000000}"/>
          </ac:spMkLst>
        </pc:spChg>
      </pc:sldChg>
      <pc:sldChg chg="modSp modNotes">
        <pc:chgData name="Elizabeth White" userId="DcaNPlbhXZ+wpAOjMvZjmzVvMoNYqq0UMSeBWqmvqgc=" providerId="None" clId="Web-{30AA3016-4E96-440A-A544-2B9DF876961F}" dt="2026-01-23T20:03:02.440" v="6"/>
        <pc:sldMkLst>
          <pc:docMk/>
          <pc:sldMk cId="0" sldId="390"/>
        </pc:sldMkLst>
        <pc:spChg chg="mod">
          <ac:chgData name="Elizabeth White" userId="DcaNPlbhXZ+wpAOjMvZjmzVvMoNYqq0UMSeBWqmvqgc=" providerId="None" clId="Web-{30AA3016-4E96-440A-A544-2B9DF876961F}" dt="2026-01-23T20:02:04.188" v="4" actId="20577"/>
          <ac:spMkLst>
            <pc:docMk/>
            <pc:sldMk cId="0" sldId="390"/>
            <ac:spMk id="70" creationId="{00000000-0000-0000-0000-000000000000}"/>
          </ac:spMkLst>
        </pc:spChg>
      </pc:sldChg>
      <pc:sldChg chg="modNotes">
        <pc:chgData name="Elizabeth White" userId="DcaNPlbhXZ+wpAOjMvZjmzVvMoNYqq0UMSeBWqmvqgc=" providerId="None" clId="Web-{30AA3016-4E96-440A-A544-2B9DF876961F}" dt="2026-01-23T20:04:19.536" v="8"/>
        <pc:sldMkLst>
          <pc:docMk/>
          <pc:sldMk cId="0" sldId="392"/>
        </pc:sldMkLst>
      </pc:sldChg>
      <pc:sldChg chg="modNotes">
        <pc:chgData name="Elizabeth White" userId="DcaNPlbhXZ+wpAOjMvZjmzVvMoNYqq0UMSeBWqmvqgc=" providerId="None" clId="Web-{30AA3016-4E96-440A-A544-2B9DF876961F}" dt="2026-01-23T20:07:37.727" v="10"/>
        <pc:sldMkLst>
          <pc:docMk/>
          <pc:sldMk cId="0" sldId="394"/>
        </pc:sldMkLst>
      </pc:sldChg>
      <pc:sldChg chg="modNotes">
        <pc:chgData name="Elizabeth White" userId="DcaNPlbhXZ+wpAOjMvZjmzVvMoNYqq0UMSeBWqmvqgc=" providerId="None" clId="Web-{30AA3016-4E96-440A-A544-2B9DF876961F}" dt="2026-01-23T20:12:39.968" v="21"/>
        <pc:sldMkLst>
          <pc:docMk/>
          <pc:sldMk cId="0" sldId="397"/>
        </pc:sldMkLst>
      </pc:sldChg>
      <pc:sldChg chg="modNotes">
        <pc:chgData name="Elizabeth White" userId="DcaNPlbhXZ+wpAOjMvZjmzVvMoNYqq0UMSeBWqmvqgc=" providerId="None" clId="Web-{30AA3016-4E96-440A-A544-2B9DF876961F}" dt="2026-01-23T20:15:33.029" v="28"/>
        <pc:sldMkLst>
          <pc:docMk/>
          <pc:sldMk cId="0" sldId="400"/>
        </pc:sldMkLst>
      </pc:sldChg>
      <pc:sldChg chg="modNotes">
        <pc:chgData name="Elizabeth White" userId="DcaNPlbhXZ+wpAOjMvZjmzVvMoNYqq0UMSeBWqmvqgc=" providerId="None" clId="Web-{30AA3016-4E96-440A-A544-2B9DF876961F}" dt="2026-01-23T20:18:15.881" v="33"/>
        <pc:sldMkLst>
          <pc:docMk/>
          <pc:sldMk cId="0" sldId="402"/>
        </pc:sldMkLst>
      </pc:sldChg>
      <pc:sldChg chg="modNotes">
        <pc:chgData name="Elizabeth White" userId="DcaNPlbhXZ+wpAOjMvZjmzVvMoNYqq0UMSeBWqmvqgc=" providerId="None" clId="Web-{30AA3016-4E96-440A-A544-2B9DF876961F}" dt="2026-01-23T20:20:51.104" v="39"/>
        <pc:sldMkLst>
          <pc:docMk/>
          <pc:sldMk cId="0" sldId="405"/>
        </pc:sldMkLst>
      </pc:sldChg>
      <pc:sldChg chg="modNotes">
        <pc:chgData name="Elizabeth White" userId="DcaNPlbhXZ+wpAOjMvZjmzVvMoNYqq0UMSeBWqmvqgc=" providerId="None" clId="Web-{30AA3016-4E96-440A-A544-2B9DF876961F}" dt="2026-01-23T20:24:38.749" v="46"/>
        <pc:sldMkLst>
          <pc:docMk/>
          <pc:sldMk cId="0" sldId="407"/>
        </pc:sldMkLst>
      </pc:sldChg>
    </pc:docChg>
  </pc:docChgLst>
  <pc:docChgLst>
    <pc:chgData name="Adam Bechle" userId="m6dbfxMc6AL7OKBDT2i0dFIKXQbNlI52cJ1G7lDqrf0=" providerId="None" clId="Web-{6031D9EC-C35A-4443-978E-0AE8F8B65C9A}"/>
    <pc:docChg chg="modSld">
      <pc:chgData name="Adam Bechle" userId="m6dbfxMc6AL7OKBDT2i0dFIKXQbNlI52cJ1G7lDqrf0=" providerId="None" clId="Web-{6031D9EC-C35A-4443-978E-0AE8F8B65C9A}" dt="2026-02-11T16:06:38.703" v="51"/>
      <pc:docMkLst>
        <pc:docMk/>
      </pc:docMkLst>
      <pc:sldChg chg="modNotes">
        <pc:chgData name="Adam Bechle" userId="m6dbfxMc6AL7OKBDT2i0dFIKXQbNlI52cJ1G7lDqrf0=" providerId="None" clId="Web-{6031D9EC-C35A-4443-978E-0AE8F8B65C9A}" dt="2026-02-11T16:06:38.703" v="51"/>
        <pc:sldMkLst>
          <pc:docMk/>
          <pc:sldMk cId="0" sldId="3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698BC5-C7A1-3B0E-9377-D8D8A5868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3FEB50-B249-D967-C3A9-143E6A5BC1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ED2E04-F34B-B944-9514-DCF2CF3644F6}" type="datetimeFigureOut">
              <a:rPr lang="en-US" smtClean="0"/>
              <a:t>2/13/2026</a:t>
            </a:fld>
            <a:endParaRPr lang="en-US"/>
          </a:p>
        </p:txBody>
      </p:sp>
      <p:sp>
        <p:nvSpPr>
          <p:cNvPr id="4" name="Footer Placeholder 3">
            <a:extLst>
              <a:ext uri="{FF2B5EF4-FFF2-40B4-BE49-F238E27FC236}">
                <a16:creationId xmlns:a16="http://schemas.microsoft.com/office/drawing/2014/main" id="{3A2F88BD-4F98-C7DB-58C4-10B6CC000E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4366DA-E14D-6DFE-EBC4-B4CC235627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9BD7FA-ABA2-8549-9E7A-86639CAF8383}" type="slidenum">
              <a:rPr lang="en-US" smtClean="0"/>
              <a:t>‹#›</a:t>
            </a:fld>
            <a:endParaRPr lang="en-US"/>
          </a:p>
        </p:txBody>
      </p:sp>
    </p:spTree>
    <p:extLst>
      <p:ext uri="{BB962C8B-B14F-4D97-AF65-F5344CB8AC3E}">
        <p14:creationId xmlns:p14="http://schemas.microsoft.com/office/powerpoint/2010/main" val="230629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21671-7E6C-7746-AF0D-CD197AFDFB61}"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0FB02-D9C2-6A4D-8A7B-43D279C71DB2}" type="slidenum">
              <a:rPr lang="en-US" smtClean="0"/>
              <a:t>‹#›</a:t>
            </a:fld>
            <a:endParaRPr lang="en-US"/>
          </a:p>
        </p:txBody>
      </p:sp>
    </p:spTree>
    <p:extLst>
      <p:ext uri="{BB962C8B-B14F-4D97-AF65-F5344CB8AC3E}">
        <p14:creationId xmlns:p14="http://schemas.microsoft.com/office/powerpoint/2010/main" val="2492903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producerjb/4364326087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x.com/ExplorerJB"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solidFill>
                  <a:srgbClr val="444444"/>
                </a:solidFill>
                <a:hlinkClick r:id="rId3">
                  <a:extLst>
                    <a:ext uri="{A12FA001-AC4F-418D-AE19-62706E023703}">
                      <ahyp:hlinkClr xmlns:ahyp="http://schemas.microsoft.com/office/drawing/2018/hyperlinkcolor" val="tx"/>
                    </a:ext>
                  </a:extLst>
                </a:hlinkClick>
              </a:rPr>
              <a:t>https://www.flickr.com/photos/producerjb/43643260870</a:t>
            </a:r>
            <a:r>
              <a:rPr lang="en-US" dirty="0"/>
              <a:t> Racine Breakwater Lighthouse</a:t>
            </a:r>
            <a:endParaRPr lang="en-US" dirty="0">
              <a:solidFill>
                <a:srgbClr val="444444"/>
              </a:solidFill>
            </a:endParaRPr>
          </a:p>
          <a:p>
            <a:r>
              <a:rPr lang="en-US" dirty="0"/>
              <a:t>JB the Explorer  took this photo of the Racine Breakwater Lighthouse in July of 2017 while at the Racine Harbor.</a:t>
            </a:r>
            <a:endParaRPr lang="en-US" dirty="0">
              <a:solidFill>
                <a:srgbClr val="444444"/>
              </a:solidFill>
            </a:endParaRPr>
          </a:p>
          <a:p>
            <a:r>
              <a:rPr lang="en-US" dirty="0"/>
              <a:t>This lighthouse was first lit in November of 1901.</a:t>
            </a:r>
            <a:endParaRPr lang="en-US" dirty="0">
              <a:solidFill>
                <a:srgbClr val="444444"/>
              </a:solidFill>
            </a:endParaRPr>
          </a:p>
          <a:p>
            <a:r>
              <a:rPr lang="en-US" dirty="0"/>
              <a:t>In the distance, you can see the Wind Point Lighthouse.</a:t>
            </a:r>
            <a:endParaRPr lang="en-US" dirty="0">
              <a:solidFill>
                <a:srgbClr val="444444"/>
              </a:solidFill>
            </a:endParaRPr>
          </a:p>
          <a:p>
            <a:endParaRPr lang="en-US" dirty="0">
              <a:solidFill>
                <a:srgbClr val="444444"/>
              </a:solidFill>
            </a:endParaRPr>
          </a:p>
          <a:p>
            <a:r>
              <a:rPr lang="en-US" dirty="0"/>
              <a:t>Image used with written permission by JB the Explorer as provided via JB's Native </a:t>
            </a:r>
            <a:r>
              <a:rPr lang="en-US" dirty="0" err="1"/>
              <a:t>Garden@PlantNativeWI</a:t>
            </a:r>
            <a:endParaRPr lang="en-US" dirty="0">
              <a:solidFill>
                <a:srgbClr val="444444"/>
              </a:solidFill>
            </a:endParaRPr>
          </a:p>
          <a:p>
            <a:r>
              <a:rPr lang="en-US" dirty="0"/>
              <a:t>Previously on Twitter and now on X </a:t>
            </a:r>
            <a:r>
              <a:rPr lang="en-US" dirty="0">
                <a:solidFill>
                  <a:srgbClr val="444444"/>
                </a:solidFill>
                <a:hlinkClick r:id="rId4"/>
              </a:rPr>
              <a:t>@ExplorerJB</a:t>
            </a:r>
            <a:endParaRPr lang="en-US" dirty="0"/>
          </a:p>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1</a:t>
            </a:fld>
            <a:endParaRPr lang="en-US"/>
          </a:p>
        </p:txBody>
      </p:sp>
    </p:spTree>
    <p:extLst>
      <p:ext uri="{BB962C8B-B14F-4D97-AF65-F5344CB8AC3E}">
        <p14:creationId xmlns:p14="http://schemas.microsoft.com/office/powerpoint/2010/main" val="69570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US" dirty="0"/>
              <a:t>Image source: U.S. Army Corps of Engineers</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US" sz="1200" b="0" i="0" u="none" strike="noStrike" cap="none" dirty="0">
                <a:solidFill>
                  <a:srgbClr val="000000"/>
                </a:solidFill>
                <a:latin typeface="+mn-lt"/>
                <a:ea typeface="Arial"/>
                <a:cs typeface="Arial"/>
                <a:sym typeface="Arial"/>
              </a:rPr>
              <a:t>The English Street outfall</a:t>
            </a:r>
            <a:r>
              <a:rPr lang="en-US" sz="1200" dirty="0">
                <a:latin typeface="+mn-lt"/>
              </a:rPr>
              <a:t> used </a:t>
            </a:r>
            <a:r>
              <a:rPr lang="en-US" sz="1200" b="0" i="0" u="none" strike="noStrike" cap="none" dirty="0">
                <a:solidFill>
                  <a:srgbClr val="000000"/>
                </a:solidFill>
                <a:latin typeface="+mn-lt"/>
                <a:ea typeface="Arial"/>
                <a:cs typeface="Arial"/>
                <a:sym typeface="Arial"/>
              </a:rPr>
              <a:t>to discharge untreated stormwater directly to the beach. This untreated stormwater often was high in harmful bacteria (</a:t>
            </a:r>
            <a:r>
              <a:rPr lang="en-US" sz="1200" b="0" i="1" u="none" strike="noStrike" cap="none" dirty="0">
                <a:solidFill>
                  <a:srgbClr val="000000"/>
                </a:solidFill>
                <a:latin typeface="+mn-lt"/>
                <a:ea typeface="Arial"/>
                <a:cs typeface="Arial"/>
                <a:sym typeface="Arial"/>
              </a:rPr>
              <a:t>E. coli</a:t>
            </a:r>
            <a:r>
              <a:rPr lang="en-US" sz="1200" b="0" i="0" u="none" strike="noStrike" cap="none" dirty="0">
                <a:solidFill>
                  <a:srgbClr val="000000"/>
                </a:solidFill>
                <a:latin typeface="+mn-lt"/>
                <a:ea typeface="Arial"/>
                <a:cs typeface="Arial"/>
                <a:sym typeface="Arial"/>
              </a:rPr>
              <a:t>) and had a negative impact on water quality at the beach. In 2001, this outfall was reconstructed to remove pollutants from the runoff before it gets to the beach.</a:t>
            </a:r>
            <a:r>
              <a:rPr lang="en-US" sz="1200" dirty="0">
                <a:latin typeface="+mn-lt"/>
              </a:rPr>
              <a:t> </a:t>
            </a:r>
            <a:endParaRPr sz="1200" dirty="0">
              <a:latin typeface="+mn-lt"/>
            </a:endParaRPr>
          </a:p>
          <a:p>
            <a:pPr marL="139700" marR="0" lvl="0" indent="0" algn="l">
              <a:lnSpc>
                <a:spcPct val="100000"/>
              </a:lnSpc>
              <a:spcBef>
                <a:spcPts val="0"/>
              </a:spcBef>
              <a:spcAft>
                <a:spcPts val="0"/>
              </a:spcAft>
              <a:buSzPts val="1400"/>
              <a:buNone/>
            </a:pPr>
            <a:endParaRPr lang="en-US" dirty="0">
              <a:ea typeface="Calibri" panose="020F0502020204030204"/>
              <a:cs typeface="Calibri" panose="020F0502020204030204"/>
            </a:endParaRPr>
          </a:p>
          <a:p>
            <a:r>
              <a:rPr lang="en-US" dirty="0"/>
              <a:t>In 2001, The English Street Infiltration basin was constructed at the English Street outfall with the goal to remove pollutants from the runoff before it gets to the beach. The English Street Infiltration Basin is a series of constructed wetland cells which slowly pass water through, allowing further particle settling, filtration of the water by the vegetation, and infiltration of water to the groundwater.</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pPr marL="139700">
              <a:buSzPts val="1400"/>
            </a:pPr>
            <a:endParaRPr lang="en-US" dirty="0">
              <a:ea typeface="Calibri" panose="020F0502020204030204"/>
              <a:cs typeface="Calibri" panose="020F0502020204030204"/>
            </a:endParaRPr>
          </a:p>
          <a:p>
            <a:pPr marL="139700">
              <a:buSzPts val="1400"/>
            </a:pPr>
            <a:endParaRPr lang="en-US" dirty="0">
              <a:ea typeface="Calibri" panose="020F0502020204030204"/>
              <a:cs typeface="Calibri" panose="020F05020202040302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r>
              <a:rPr lang="en-US" dirty="0"/>
              <a:t>Compared to the North Beach dune and swale wetland, the English Street Infiltration Basin handles a lot more runoff since it drains a much larger area – entire neighborhoods vs. a single parking lot. That means the English Street Infiltration Basin is quite a bit larger and more sophisticated.</a:t>
            </a:r>
            <a:endParaRPr dirty="0"/>
          </a:p>
          <a:p>
            <a:pPr marL="139700" lvl="0" indent="0" algn="l" rtl="0">
              <a:lnSpc>
                <a:spcPct val="100000"/>
              </a:lnSpc>
              <a:spcBef>
                <a:spcPts val="0"/>
              </a:spcBef>
              <a:spcAft>
                <a:spcPts val="0"/>
              </a:spcAft>
              <a:buSzPts val="1400"/>
              <a:buNone/>
            </a:pPr>
            <a:endParaRPr dirty="0"/>
          </a:p>
          <a:p>
            <a:pPr marL="139700" lvl="0" indent="0" algn="l" rtl="0">
              <a:lnSpc>
                <a:spcPct val="100000"/>
              </a:lnSpc>
              <a:spcBef>
                <a:spcPts val="0"/>
              </a:spcBef>
              <a:spcAft>
                <a:spcPts val="0"/>
              </a:spcAft>
              <a:buSzPts val="1400"/>
              <a:buNone/>
            </a:pPr>
            <a:r>
              <a:rPr lang="en-US" dirty="0"/>
              <a:t>The lush vegetation within the constructed wetland slows the movement of water which promotes settling of sediments and other materials that had been carried in the water.  Additionally, as we talked about earlier, the plants can transpire water back into the atmosphere.</a:t>
            </a:r>
          </a:p>
          <a:p>
            <a:pPr marL="139700" lvl="0" indent="0" algn="l" rtl="0">
              <a:lnSpc>
                <a:spcPct val="100000"/>
              </a:lnSpc>
              <a:spcBef>
                <a:spcPts val="0"/>
              </a:spcBef>
              <a:spcAft>
                <a:spcPts val="0"/>
              </a:spcAft>
              <a:buSzPts val="1400"/>
              <a:buNone/>
            </a:pPr>
            <a:endParaRPr lang="en-US" dirty="0"/>
          </a:p>
          <a:p>
            <a:pPr marL="13970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solidFill>
                  <a:schemeClr val="dk2"/>
                </a:solidFill>
                <a:latin typeface="+mn-lt"/>
                <a:ea typeface="Calibri"/>
                <a:cs typeface="Calibri"/>
                <a:sym typeface="Calibri"/>
              </a:rPr>
              <a:t>Image Source: </a:t>
            </a:r>
            <a:r>
              <a:rPr lang="en-US" sz="1200" i="1" dirty="0">
                <a:solidFill>
                  <a:srgbClr val="000000"/>
                </a:solidFill>
                <a:latin typeface="+mn-lt"/>
                <a:ea typeface="Calibri"/>
                <a:cs typeface="Calibri"/>
                <a:sym typeface="Calibri"/>
              </a:rPr>
              <a:t> </a:t>
            </a:r>
            <a:r>
              <a:rPr lang="en-US" sz="1200" dirty="0">
                <a:solidFill>
                  <a:schemeClr val="dk2"/>
                </a:solidFill>
                <a:latin typeface="+mn-lt"/>
                <a:ea typeface="Calibri"/>
                <a:cs typeface="Calibri"/>
                <a:sym typeface="Calibri"/>
              </a:rPr>
              <a:t>Capt. Dennis Carr, Wisconsin Wing, Civil Air Patrol</a:t>
            </a:r>
            <a:endParaRPr lang="en-US" sz="2000" dirty="0"/>
          </a:p>
          <a:p>
            <a:pPr marL="13970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None/>
            </a:pPr>
            <a:r>
              <a:rPr lang="en-US" dirty="0"/>
              <a:t>(a) it exists (b) it’s bigger than the dune-swale wetland because it treats more water and (c) they will learn more about it in the Healthy Beaches field trip in the spring. </a:t>
            </a:r>
            <a:endParaRPr dirty="0"/>
          </a:p>
          <a:p>
            <a:pPr marL="139700" lvl="0" indent="0" algn="l" rtl="0">
              <a:lnSpc>
                <a:spcPct val="100000"/>
              </a:lnSpc>
              <a:spcBef>
                <a:spcPts val="0"/>
              </a:spcBef>
              <a:spcAft>
                <a:spcPts val="0"/>
              </a:spcAft>
              <a:buSzPts val="1400"/>
              <a:buNone/>
            </a:pPr>
            <a:r>
              <a:rPr lang="en-US" dirty="0"/>
              <a: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US" dirty="0"/>
              <a:t>This green infrastructure system influences infiltration rates, transpiration rates and runoff. </a:t>
            </a:r>
          </a:p>
          <a:p>
            <a:pPr marL="139700" lvl="0" indent="0" algn="l" rtl="0">
              <a:lnSpc>
                <a:spcPct val="100000"/>
              </a:lnSpc>
              <a:spcBef>
                <a:spcPts val="0"/>
              </a:spcBef>
              <a:spcAft>
                <a:spcPts val="0"/>
              </a:spcAft>
              <a:buSzPts val="1400"/>
              <a:buNone/>
            </a:pPr>
            <a:endParaRPr lang="en-US" dirty="0"/>
          </a:p>
          <a:p>
            <a:pPr marL="139700" marR="0" lvl="0" indent="0" algn="l" defTabSz="914400" rtl="0" eaLnBrk="1" fontAlgn="auto" latinLnBrk="0" hangingPunct="1">
              <a:lnSpc>
                <a:spcPct val="100000"/>
              </a:lnSpc>
              <a:spcBef>
                <a:spcPts val="0"/>
              </a:spcBef>
              <a:spcAft>
                <a:spcPts val="0"/>
              </a:spcAft>
              <a:buClrTx/>
              <a:buSzPts val="1400"/>
              <a:buFontTx/>
              <a:buNone/>
              <a:tabLst/>
              <a:defRPr/>
            </a:pPr>
            <a:r>
              <a:rPr lang="en-US" dirty="0"/>
              <a:t>Image source: U.S. Army Corps of Engineers</a:t>
            </a:r>
          </a:p>
          <a:p>
            <a:pPr marL="139700" lvl="0" indent="0" algn="l" rtl="0">
              <a:lnSpc>
                <a:spcPct val="100000"/>
              </a:lnSpc>
              <a:spcBef>
                <a:spcPts val="0"/>
              </a:spcBef>
              <a:spcAft>
                <a:spcPts val="0"/>
              </a:spcAft>
              <a:buSzPts val="1400"/>
              <a:buNone/>
            </a:pPr>
            <a:endParaRPr dirty="0"/>
          </a:p>
          <a:p>
            <a:pPr marL="13970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US" dirty="0"/>
              <a:t> </a:t>
            </a:r>
            <a:endParaRPr dirty="0"/>
          </a:p>
          <a:p>
            <a:pPr marL="139700" marR="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r>
              <a:rPr lang="en-US" sz="1200" dirty="0">
                <a:latin typeface="+mn-lt"/>
              </a:rPr>
              <a:t>When</a:t>
            </a:r>
            <a:r>
              <a:rPr lang="en-US" sz="1200" b="0" i="0" u="none" strike="noStrike" cap="none" dirty="0">
                <a:solidFill>
                  <a:srgbClr val="000000"/>
                </a:solidFill>
                <a:latin typeface="+mn-lt"/>
                <a:ea typeface="Arial"/>
                <a:cs typeface="Arial"/>
                <a:sym typeface="Arial"/>
              </a:rPr>
              <a:t> the Lake Michigan Pathway was constructed in 2006, the bluff was planted with a variety of native vegetation </a:t>
            </a:r>
            <a:r>
              <a:rPr lang="en-US" sz="1200" dirty="0">
                <a:latin typeface="+mn-lt"/>
              </a:rPr>
              <a:t>species. The roots of these plants hold</a:t>
            </a:r>
            <a:r>
              <a:rPr lang="en-US" sz="1200" b="0" i="0" u="none" strike="noStrike" cap="none" dirty="0">
                <a:solidFill>
                  <a:srgbClr val="000000"/>
                </a:solidFill>
                <a:latin typeface="+mn-lt"/>
                <a:ea typeface="Arial"/>
                <a:cs typeface="Arial"/>
                <a:sym typeface="Arial"/>
              </a:rPr>
              <a:t> the soil </a:t>
            </a:r>
            <a:r>
              <a:rPr lang="en-US" sz="1200" dirty="0">
                <a:latin typeface="+mn-lt"/>
              </a:rPr>
              <a:t>on</a:t>
            </a:r>
            <a:r>
              <a:rPr lang="en-US" sz="1200" b="0" i="0" u="none" strike="noStrike" cap="none" dirty="0">
                <a:solidFill>
                  <a:srgbClr val="000000"/>
                </a:solidFill>
                <a:latin typeface="+mn-lt"/>
                <a:ea typeface="Arial"/>
                <a:cs typeface="Arial"/>
                <a:sym typeface="Arial"/>
              </a:rPr>
              <a:t> the bluff </a:t>
            </a:r>
            <a:r>
              <a:rPr lang="en-US" sz="1200" dirty="0">
                <a:latin typeface="+mn-lt"/>
              </a:rPr>
              <a:t>in place thereby acting against</a:t>
            </a:r>
            <a:r>
              <a:rPr lang="en-US" sz="1200" b="0" i="0" u="none" strike="noStrike" cap="none" dirty="0">
                <a:solidFill>
                  <a:srgbClr val="000000"/>
                </a:solidFill>
                <a:latin typeface="+mn-lt"/>
                <a:ea typeface="Arial"/>
                <a:cs typeface="Arial"/>
                <a:sym typeface="Arial"/>
              </a:rPr>
              <a:t> </a:t>
            </a:r>
            <a:r>
              <a:rPr lang="en-US" sz="1200" dirty="0">
                <a:latin typeface="+mn-lt"/>
              </a:rPr>
              <a:t>the force of erosion. The plant roots also allow water</a:t>
            </a:r>
            <a:r>
              <a:rPr lang="en-US" sz="1200" b="0" i="0" u="none" strike="noStrike" cap="none" dirty="0">
                <a:solidFill>
                  <a:srgbClr val="000000"/>
                </a:solidFill>
                <a:latin typeface="+mn-lt"/>
                <a:ea typeface="Arial"/>
                <a:cs typeface="Arial"/>
                <a:sym typeface="Arial"/>
              </a:rPr>
              <a:t> to </a:t>
            </a:r>
            <a:r>
              <a:rPr lang="en-US" sz="1200" dirty="0">
                <a:latin typeface="+mn-lt"/>
              </a:rPr>
              <a:t>infiltrate, which reduces</a:t>
            </a:r>
            <a:r>
              <a:rPr lang="en-US" sz="1200" b="0" i="0" u="none" strike="noStrike" cap="none" dirty="0">
                <a:solidFill>
                  <a:srgbClr val="000000"/>
                </a:solidFill>
                <a:latin typeface="+mn-lt"/>
                <a:ea typeface="Arial"/>
                <a:cs typeface="Arial"/>
                <a:sym typeface="Arial"/>
              </a:rPr>
              <a:t> runoff to the beach. </a:t>
            </a:r>
            <a:endParaRPr sz="1200" dirty="0">
              <a:latin typeface="+mn-lt"/>
            </a:endParaRPr>
          </a:p>
          <a:p>
            <a:pPr marL="139700" lvl="0" indent="0" algn="l" rtl="0">
              <a:lnSpc>
                <a:spcPct val="100000"/>
              </a:lnSpc>
              <a:spcBef>
                <a:spcPts val="0"/>
              </a:spcBef>
              <a:spcAft>
                <a:spcPts val="0"/>
              </a:spcAft>
              <a:buSzPts val="1400"/>
              <a:buNone/>
            </a:pPr>
            <a:endParaRPr sz="1200" b="0" i="0" u="none" strike="noStrike" cap="none" dirty="0">
              <a:solidFill>
                <a:srgbClr val="000000"/>
              </a:solidFill>
              <a:latin typeface="+mn-lt"/>
              <a:ea typeface="Arial"/>
              <a:cs typeface="Arial"/>
              <a:sym typeface="Arial"/>
            </a:endParaRPr>
          </a:p>
          <a:p>
            <a:pPr marL="139700" marR="0" lvl="0" indent="0" algn="l" rtl="0">
              <a:lnSpc>
                <a:spcPct val="100000"/>
              </a:lnSpc>
              <a:spcBef>
                <a:spcPts val="0"/>
              </a:spcBef>
              <a:spcAft>
                <a:spcPts val="0"/>
              </a:spcAft>
              <a:buClr>
                <a:srgbClr val="000000"/>
              </a:buClr>
              <a:buSzPts val="1400"/>
              <a:buFont typeface="Arial"/>
              <a:buNone/>
            </a:pPr>
            <a:r>
              <a:rPr lang="en-US" sz="1200" dirty="0">
                <a:latin typeface="+mn-lt"/>
              </a:rPr>
              <a:t>This image on the right shows the bluff vegetation as viewed from an airplane. Even in the fall and winter months when the plants are not actively growing, their roots continue to help hold the bank's soil in place. </a:t>
            </a:r>
          </a:p>
          <a:p>
            <a:pPr marL="139700" marR="0" lvl="0" indent="0" algn="l" rtl="0">
              <a:lnSpc>
                <a:spcPct val="100000"/>
              </a:lnSpc>
              <a:spcBef>
                <a:spcPts val="0"/>
              </a:spcBef>
              <a:spcAft>
                <a:spcPts val="0"/>
              </a:spcAft>
              <a:buClr>
                <a:srgbClr val="000000"/>
              </a:buClr>
              <a:buSzPts val="1400"/>
              <a:buFont typeface="Arial"/>
              <a:buNone/>
            </a:pPr>
            <a:endParaRPr lang="en-US" sz="1200" u="sng" dirty="0">
              <a:latin typeface="+mn-lt"/>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dirty="0">
                <a:latin typeface="+mn-lt"/>
              </a:rPr>
              <a:t>Image source: city of Racine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dirty="0">
                <a:latin typeface="+mn-lt"/>
              </a:rPr>
              <a:t>Aerial image source: </a:t>
            </a:r>
            <a:r>
              <a:rPr lang="en-US" sz="1200" dirty="0">
                <a:solidFill>
                  <a:schemeClr val="dk2"/>
                </a:solidFill>
                <a:latin typeface="+mn-lt"/>
                <a:ea typeface="Calibri"/>
                <a:cs typeface="Calibri"/>
                <a:sym typeface="Calibri"/>
              </a:rPr>
              <a:t>Image Source: </a:t>
            </a:r>
            <a:r>
              <a:rPr lang="en-US" sz="1200" i="1" dirty="0">
                <a:solidFill>
                  <a:srgbClr val="000000"/>
                </a:solidFill>
                <a:latin typeface="+mn-lt"/>
                <a:ea typeface="Calibri"/>
                <a:cs typeface="Calibri"/>
                <a:sym typeface="Calibri"/>
              </a:rPr>
              <a:t> </a:t>
            </a:r>
            <a:r>
              <a:rPr lang="en-US" sz="1200" dirty="0">
                <a:solidFill>
                  <a:schemeClr val="dk2"/>
                </a:solidFill>
                <a:latin typeface="+mn-lt"/>
                <a:ea typeface="Calibri"/>
                <a:cs typeface="Calibri"/>
                <a:sym typeface="Calibri"/>
              </a:rPr>
              <a:t>Capt. Dennis Carr, Wisconsin Wing, Civil Air Patrol</a:t>
            </a:r>
            <a:endParaRPr lang="en-US" sz="2000" dirty="0"/>
          </a:p>
          <a:p>
            <a:pPr marL="139700" marR="0" lvl="0" indent="0" algn="l" rtl="0">
              <a:lnSpc>
                <a:spcPct val="100000"/>
              </a:lnSpc>
              <a:spcBef>
                <a:spcPts val="0"/>
              </a:spcBef>
              <a:spcAft>
                <a:spcPts val="0"/>
              </a:spcAft>
              <a:buClr>
                <a:srgbClr val="000000"/>
              </a:buClr>
              <a:buSzPts val="1400"/>
              <a:buFont typeface="Arial"/>
              <a:buNone/>
            </a:pPr>
            <a:endParaRPr sz="1200" u="sng" dirty="0">
              <a:latin typeface="+mn-lt"/>
            </a:endParaRPr>
          </a:p>
          <a:p>
            <a:pPr marL="139700" lvl="0" indent="0" algn="l" rtl="0">
              <a:lnSpc>
                <a:spcPct val="100000"/>
              </a:lnSpc>
              <a:spcBef>
                <a:spcPts val="0"/>
              </a:spcBef>
              <a:spcAft>
                <a:spcPts val="0"/>
              </a:spcAft>
              <a:buSzPts val="1400"/>
              <a:buNone/>
            </a:pPr>
            <a:r>
              <a:rPr lang="en-US" dirty="0"/>
              <a:t> </a:t>
            </a:r>
            <a:endParaRPr sz="18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a:p>
            <a:pPr marL="13970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US" dirty="0"/>
              <a:t>So, which type of water movement does native vegetation planted on a bluff try to influence?</a:t>
            </a:r>
            <a:br>
              <a:rPr lang="en-US" dirty="0"/>
            </a:br>
            <a:br>
              <a:rPr lang="en-US" dirty="0"/>
            </a:br>
            <a:r>
              <a:rPr lang="en-US" dirty="0"/>
              <a:t>Answer: The native vegetation on the bluff influences infiltration rates, transpiration rates and runoff. </a:t>
            </a:r>
          </a:p>
          <a:p>
            <a:pPr marL="139700" lvl="0" indent="0" algn="l" rtl="0">
              <a:lnSpc>
                <a:spcPct val="100000"/>
              </a:lnSpc>
              <a:spcBef>
                <a:spcPts val="0"/>
              </a:spcBef>
              <a:spcAft>
                <a:spcPts val="0"/>
              </a:spcAft>
              <a:buSzPts val="1400"/>
              <a:buNone/>
            </a:pPr>
            <a:endParaRPr lang="en-US" dirty="0"/>
          </a:p>
          <a:p>
            <a:pPr marL="139700" marR="0" lvl="0" indent="0" algn="l" defTabSz="914400" rtl="0" eaLnBrk="1" fontAlgn="auto" latinLnBrk="0" hangingPunct="1">
              <a:lnSpc>
                <a:spcPct val="100000"/>
              </a:lnSpc>
              <a:spcBef>
                <a:spcPts val="0"/>
              </a:spcBef>
              <a:spcAft>
                <a:spcPts val="0"/>
              </a:spcAft>
              <a:buClrTx/>
              <a:buSzPts val="1400"/>
              <a:buFontTx/>
              <a:buNone/>
              <a:tabLst/>
              <a:defRPr/>
            </a:pPr>
            <a:r>
              <a:rPr lang="en-US" dirty="0"/>
              <a:t>Image source: U.S. Army Corps of Engineers</a:t>
            </a:r>
          </a:p>
          <a:p>
            <a:pPr marL="139700" lvl="0" indent="0" algn="l" rtl="0">
              <a:lnSpc>
                <a:spcPct val="100000"/>
              </a:lnSpc>
              <a:spcBef>
                <a:spcPts val="0"/>
              </a:spcBef>
              <a:spcAft>
                <a:spcPts val="0"/>
              </a:spcAft>
              <a:buSzPts val="1400"/>
              <a:buNone/>
            </a:pPr>
            <a:endParaRPr dirty="0"/>
          </a:p>
          <a:p>
            <a:pPr marL="139700" marR="0" lvl="0" indent="0" algn="l" rtl="0">
              <a:lnSpc>
                <a:spcPct val="100000"/>
              </a:lnSpc>
              <a:spcBef>
                <a:spcPts val="0"/>
              </a:spcBef>
              <a:spcAft>
                <a:spcPts val="0"/>
              </a:spcAft>
              <a:buClr>
                <a:srgbClr val="000000"/>
              </a:buClr>
              <a:buSzPts val="1400"/>
              <a:buFont typeface="Arial"/>
              <a:buNone/>
            </a:pPr>
            <a:endParaRPr dirty="0"/>
          </a:p>
          <a:p>
            <a:pPr marL="13970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None/>
            </a:pPr>
            <a:r>
              <a:rPr lang="en-US" dirty="0">
                <a:latin typeface="Calibri"/>
                <a:ea typeface="Calibri"/>
                <a:cs typeface="Calibri"/>
                <a:sym typeface="Calibri"/>
              </a:rPr>
              <a:t>If students didn't include transpiration in their response, a reminder of the transpiration activity of the previous lesson may be used to reinforce the important role plants play in the hydrologic cycle.</a:t>
            </a:r>
            <a:endParaRPr dirty="0"/>
          </a:p>
          <a:p>
            <a:pPr marL="457200" lvl="0" indent="-317500" algn="l" rtl="0">
              <a:lnSpc>
                <a:spcPct val="100000"/>
              </a:lnSpc>
              <a:spcBef>
                <a:spcPts val="0"/>
              </a:spcBef>
              <a:spcAft>
                <a:spcPts val="0"/>
              </a:spcAft>
              <a:buSzPts val="1400"/>
              <a:buNone/>
            </a:pPr>
            <a:r>
              <a:rPr lang="en-US" dirty="0">
                <a:latin typeface="Calibri"/>
                <a:ea typeface="Calibri"/>
                <a:cs typeface="Calibri"/>
                <a:sym typeface="Calibri"/>
              </a:rPr>
              <a:t>If students did include transpiration in their response, you can state that even though plants may transpire less in the winter than in the summer when they are actively growing, water that moves back to the atmosphere through the transpiration process is not going to move across the landscape as runoff.</a:t>
            </a:r>
          </a:p>
          <a:p>
            <a:pPr marL="457200" lvl="0" indent="-317500" algn="l" rtl="0">
              <a:lnSpc>
                <a:spcPct val="100000"/>
              </a:lnSpc>
              <a:spcBef>
                <a:spcPts val="0"/>
              </a:spcBef>
              <a:spcAft>
                <a:spcPts val="0"/>
              </a:spcAft>
              <a:buSzPts val="1400"/>
              <a:buNone/>
            </a:pPr>
            <a:endParaRPr lang="en-US" dirty="0">
              <a:latin typeface="Calibri"/>
              <a:ea typeface="Calibri"/>
              <a:cs typeface="Calibri"/>
              <a:sym typeface="Calibri"/>
            </a:endParaRPr>
          </a:p>
          <a:p>
            <a:pPr marL="457200" lvl="0" indent="-317500" algn="l" rtl="0">
              <a:lnSpc>
                <a:spcPct val="100000"/>
              </a:lnSpc>
              <a:spcBef>
                <a:spcPts val="0"/>
              </a:spcBef>
              <a:spcAft>
                <a:spcPts val="0"/>
              </a:spcAft>
              <a:buSzPts val="1400"/>
              <a:buNone/>
            </a:pPr>
            <a:r>
              <a:rPr lang="en-US" dirty="0">
                <a:latin typeface="Calibri"/>
                <a:ea typeface="Calibri"/>
                <a:cs typeface="Calibri"/>
                <a:sym typeface="Calibri"/>
              </a:rPr>
              <a:t>Image source: Gardening Know How</a:t>
            </a:r>
          </a:p>
          <a:p>
            <a:pPr marL="457200" marR="0" lvl="0" indent="-317500" algn="l" defTabSz="914400" rtl="0" eaLnBrk="1" fontAlgn="auto" latinLnBrk="0" hangingPunct="1">
              <a:lnSpc>
                <a:spcPct val="100000"/>
              </a:lnSpc>
              <a:spcBef>
                <a:spcPts val="0"/>
              </a:spcBef>
              <a:spcAft>
                <a:spcPts val="0"/>
              </a:spcAft>
              <a:buClrTx/>
              <a:buSzPts val="1400"/>
              <a:buFontTx/>
              <a:buNone/>
              <a:tabLst/>
              <a:defRPr/>
            </a:pPr>
            <a:r>
              <a:rPr lang="en-US" sz="1200" dirty="0">
                <a:solidFill>
                  <a:schemeClr val="dk2"/>
                </a:solidFill>
                <a:latin typeface="+mn-lt"/>
                <a:ea typeface="Calibri"/>
                <a:cs typeface="Calibri"/>
                <a:sym typeface="Calibri"/>
              </a:rPr>
              <a:t>Image Source: </a:t>
            </a:r>
            <a:r>
              <a:rPr lang="en-US" sz="1200" i="1" dirty="0">
                <a:solidFill>
                  <a:srgbClr val="000000"/>
                </a:solidFill>
                <a:latin typeface="+mn-lt"/>
                <a:ea typeface="Calibri"/>
                <a:cs typeface="Calibri"/>
                <a:sym typeface="Calibri"/>
              </a:rPr>
              <a:t> </a:t>
            </a:r>
            <a:r>
              <a:rPr lang="en-US" sz="1200" dirty="0">
                <a:solidFill>
                  <a:schemeClr val="dk2"/>
                </a:solidFill>
                <a:latin typeface="+mn-lt"/>
                <a:ea typeface="Calibri"/>
                <a:cs typeface="Calibri"/>
                <a:sym typeface="Calibri"/>
              </a:rPr>
              <a:t>Capt. Dennis Carr, Wisconsin Wing, Civil Air Patrol</a:t>
            </a:r>
            <a:endParaRPr lang="en-US" sz="2000" dirty="0"/>
          </a:p>
          <a:p>
            <a:pPr marL="457200" lvl="0" indent="-317500" algn="l" rtl="0">
              <a:lnSpc>
                <a:spcPct val="100000"/>
              </a:lnSpc>
              <a:spcBef>
                <a:spcPts val="0"/>
              </a:spcBef>
              <a:spcAft>
                <a:spcPts val="0"/>
              </a:spcAft>
              <a:buSzPts val="1400"/>
              <a:buNone/>
            </a:pPr>
            <a:endParaRPr dirty="0"/>
          </a:p>
          <a:p>
            <a:pPr marL="13970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a:p>
            <a:pPr marL="139700" lvl="0" indent="0" algn="l" rtl="0">
              <a:lnSpc>
                <a:spcPct val="100000"/>
              </a:lnSpc>
              <a:spcBef>
                <a:spcPts val="0"/>
              </a:spcBef>
              <a:spcAft>
                <a:spcPts val="0"/>
              </a:spcAft>
              <a:buSzPts val="1400"/>
              <a:buNone/>
            </a:pPr>
            <a:r>
              <a:rPr lang="en-US" dirty="0"/>
              <a:t>5 Great solutions!</a:t>
            </a:r>
            <a:endParaRPr dirty="0"/>
          </a:p>
          <a:p>
            <a:pPr marL="1397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None/>
            </a:pPr>
            <a:r>
              <a:rPr lang="en-US" dirty="0">
                <a:latin typeface="Calibri"/>
                <a:ea typeface="Calibri"/>
                <a:cs typeface="Calibri"/>
                <a:sym typeface="Calibri"/>
              </a:rPr>
              <a:t>Look at that!</a:t>
            </a:r>
          </a:p>
          <a:p>
            <a:pPr marL="457200" lvl="0" indent="-317500" algn="l" rtl="0">
              <a:lnSpc>
                <a:spcPct val="100000"/>
              </a:lnSpc>
              <a:spcBef>
                <a:spcPts val="0"/>
              </a:spcBef>
              <a:spcAft>
                <a:spcPts val="0"/>
              </a:spcAft>
              <a:buSzPts val="1400"/>
              <a:buNone/>
            </a:pPr>
            <a:endParaRPr lang="en-US" dirty="0">
              <a:latin typeface="Calibri"/>
              <a:ea typeface="Calibri"/>
              <a:cs typeface="Calibri"/>
              <a:sym typeface="Calibri"/>
            </a:endParaRPr>
          </a:p>
          <a:p>
            <a:pPr marL="457200" lvl="0" indent="-317500" algn="l" rtl="0">
              <a:lnSpc>
                <a:spcPct val="100000"/>
              </a:lnSpc>
              <a:spcBef>
                <a:spcPts val="0"/>
              </a:spcBef>
              <a:spcAft>
                <a:spcPts val="0"/>
              </a:spcAft>
              <a:buSzPts val="1400"/>
              <a:buNone/>
            </a:pPr>
            <a:r>
              <a:rPr lang="en-US" dirty="0">
                <a:latin typeface="Calibri"/>
                <a:ea typeface="Calibri"/>
                <a:cs typeface="Calibri"/>
                <a:sym typeface="Calibri"/>
              </a:rPr>
              <a:t>Images: see other slides for image sources.</a:t>
            </a:r>
            <a:endParaRPr dirty="0"/>
          </a:p>
          <a:p>
            <a:pPr marL="13970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a:p>
            <a:pPr marL="0" lvl="0" indent="0" algn="l" rtl="0">
              <a:lnSpc>
                <a:spcPct val="100000"/>
              </a:lnSpc>
              <a:spcBef>
                <a:spcPts val="0"/>
              </a:spcBef>
              <a:spcAft>
                <a:spcPts val="0"/>
              </a:spcAft>
              <a:buSzPts val="1400"/>
              <a:buNone/>
            </a:pPr>
            <a:r>
              <a:rPr lang="en-US" dirty="0"/>
              <a:t>Remember: we are looking at our field site, North Beach, and the ways it is a place of constant change.  Some of these changes are natural, some are man-made.</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Image Source: https://govalleykids.com/beach-day-road-trip-north-beach/</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Clr>
                <a:srgbClr val="000000"/>
              </a:buClr>
              <a:buSzPts val="1400"/>
            </a:pPr>
            <a:r>
              <a:rPr lang="en-US" dirty="0"/>
              <a:t>The hydrologic cycle was key to understanding the causes of many of the problems at North Beach. Precipitation and runoff caused erosion, washouts, and pollution. Engineers used the water cycle to lower the amount of runoff that was causing problems at North Beach. Engineers designed solutions that would increase infiltration, transpiration, and evaporation. These solutions lower the amount of runoff that can reach North Beach and Lake Michigan.</a:t>
            </a:r>
          </a:p>
          <a:p>
            <a:pPr marL="139700">
              <a:buClr>
                <a:srgbClr val="000000"/>
              </a:buClr>
              <a:buSzPts val="1400"/>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US" dirty="0"/>
              <a:t>Image source: U.S. Army Corps of Engineers</a:t>
            </a:r>
          </a:p>
          <a:p>
            <a:pPr marL="139700">
              <a:buClr>
                <a:srgbClr val="000000"/>
              </a:buClr>
              <a:buSzPts val="1400"/>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Remember: </a:t>
            </a:r>
            <a:endParaRPr/>
          </a:p>
          <a:p>
            <a:pPr marL="0" lvl="0" indent="0" algn="l" rtl="0">
              <a:lnSpc>
                <a:spcPct val="100000"/>
              </a:lnSpc>
              <a:spcBef>
                <a:spcPts val="0"/>
              </a:spcBef>
              <a:spcAft>
                <a:spcPts val="0"/>
              </a:spcAft>
              <a:buSzPts val="1400"/>
              <a:buNone/>
            </a:pPr>
            <a:r>
              <a:rPr lang="en-US" b="1"/>
              <a:t>Gray infrastructure </a:t>
            </a:r>
            <a:r>
              <a:rPr lang="en-US"/>
              <a:t>refers to </a:t>
            </a:r>
            <a:r>
              <a:rPr lang="en-US" u="sng"/>
              <a:t>structures</a:t>
            </a:r>
            <a:r>
              <a:rPr lang="en-US"/>
              <a:t> such as dams, seawalls, roads, pipes or water treatment plants.</a:t>
            </a:r>
            <a:endParaRPr/>
          </a:p>
          <a:p>
            <a:pPr marL="0" lvl="0" indent="0" algn="l" rtl="0">
              <a:lnSpc>
                <a:spcPct val="100000"/>
              </a:lnSpc>
              <a:spcBef>
                <a:spcPts val="0"/>
              </a:spcBef>
              <a:spcAft>
                <a:spcPts val="0"/>
              </a:spcAft>
              <a:buSzPts val="1400"/>
              <a:buNone/>
            </a:pPr>
            <a:r>
              <a:rPr lang="en-US" b="1"/>
              <a:t>Green infrastructure </a:t>
            </a:r>
            <a:r>
              <a:rPr lang="en-US"/>
              <a:t>is a set of practices that incorporates </a:t>
            </a:r>
            <a:r>
              <a:rPr lang="en-US" u="sng"/>
              <a:t>natural features to manage stormwater runoff</a:t>
            </a:r>
            <a:r>
              <a:rPr lang="en-US"/>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400"/>
            </a:pPr>
            <a:r>
              <a:rPr lang="en-US" dirty="0"/>
              <a:t>We do not have time to discuss all the imagined solutions and all the plans that were put forward to solve the problems at North Beach. If you want to learn more you can read the "Vision for North Beach Park" report. When we go on our field trip to North Beach, we will get to observe some of the engineered solutions!</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lvl="0" indent="0" algn="l" rtl="0">
              <a:lnSpc>
                <a:spcPct val="100000"/>
              </a:lnSpc>
              <a:spcBef>
                <a:spcPts val="0"/>
              </a:spcBef>
              <a:spcAft>
                <a:spcPts val="0"/>
              </a:spcAft>
              <a:buSzPts val="1400"/>
              <a:buNone/>
            </a:pPr>
            <a:r>
              <a:rPr lang="en-US" dirty="0"/>
              <a:t>Source: https://cityofracine.org/uploadedFiles/_MainSiteContent/Departments/Health/_Documents/Laboratory/NBReport_FINAL_Rev.10.2016(Reduced).pdf</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Image source: city of Racine</a:t>
            </a: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a:p>
            <a:pPr marL="139700" lvl="0" indent="0" algn="l" rtl="0">
              <a:lnSpc>
                <a:spcPct val="100000"/>
              </a:lnSpc>
              <a:spcBef>
                <a:spcPts val="0"/>
              </a:spcBef>
              <a:spcAft>
                <a:spcPts val="0"/>
              </a:spcAft>
              <a:buSzPts val="1400"/>
              <a:buNone/>
            </a:pPr>
            <a:r>
              <a:rPr lang="en-US"/>
              <a:t>Again, we are looking at how coastal engineers solve these four problems that this constant change creates…</a:t>
            </a:r>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US"/>
              <a:t>Before we did our calculations, we were looking at our solution number 3 – the engineered dune and swale at North Beach.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US" dirty="0"/>
              <a:t>We just calculated the amount of rainwater that annually falls on the parking lot.  What were your results? Why might our answers not be identical?</a:t>
            </a:r>
            <a:br>
              <a:rPr lang="en-US" dirty="0"/>
            </a:br>
            <a:br>
              <a:rPr lang="en-US" dirty="0"/>
            </a:br>
            <a:r>
              <a:rPr lang="en-US" dirty="0"/>
              <a:t>We also just calculated the size of a rain garden that would be needed if we used a seven percent scaling factor.  What were your results? Why might our answers not be identical?</a:t>
            </a:r>
            <a:br>
              <a:rPr lang="en-US" dirty="0"/>
            </a:br>
            <a:br>
              <a:rPr lang="en-US" dirty="0"/>
            </a:br>
            <a:r>
              <a:rPr lang="en-US" dirty="0"/>
              <a:t>What are your results when you made the calculation using a twenty percent scaling factor? </a:t>
            </a:r>
            <a:endParaRPr b="1" dirty="0"/>
          </a:p>
          <a:p>
            <a:pPr marL="139700" lvl="0" indent="0" algn="l" rtl="0">
              <a:lnSpc>
                <a:spcPct val="100000"/>
              </a:lnSpc>
              <a:spcBef>
                <a:spcPts val="0"/>
              </a:spcBef>
              <a:spcAft>
                <a:spcPts val="0"/>
              </a:spcAft>
              <a:buSzPts val="1400"/>
              <a:buNone/>
            </a:pPr>
            <a:br>
              <a:rPr lang="en-US" dirty="0">
                <a:cs typeface="+mn-lt"/>
              </a:rPr>
            </a:br>
            <a:br>
              <a:rPr lang="en-US" dirty="0">
                <a:cs typeface="+mn-lt"/>
              </a:rPr>
            </a:br>
            <a:r>
              <a:rPr lang="en-US" dirty="0"/>
              <a:t>Obviously when a seven percent scaling factor is used, the amount of land needed for a rain garden is less than if we decided to install a rain garden based on the twenty percent scaling factor. The dune and swale wetland that the city of Racine built isn’t exactly a rain garden but it does many of the same things as a rain garden – it captures runoff so it can infiltrate the water and have plants </a:t>
            </a:r>
            <a:r>
              <a:rPr lang="en-US" dirty="0" err="1"/>
              <a:t>evapotranspirate</a:t>
            </a:r>
            <a:r>
              <a:rPr lang="en-US" dirty="0"/>
              <a:t> the water.</a:t>
            </a:r>
            <a:endParaRPr dirty="0"/>
          </a:p>
          <a:p>
            <a:pPr marL="139700" lvl="0" indent="0" algn="l" rtl="0">
              <a:lnSpc>
                <a:spcPct val="100000"/>
              </a:lnSpc>
              <a:spcBef>
                <a:spcPts val="0"/>
              </a:spcBef>
              <a:spcAft>
                <a:spcPts val="0"/>
              </a:spcAft>
              <a:buSzPts val="1400"/>
              <a:buNone/>
            </a:pPr>
            <a:endParaRPr dirty="0"/>
          </a:p>
          <a:p>
            <a:pPr marL="139700" lvl="0" indent="0" algn="l" rtl="0">
              <a:lnSpc>
                <a:spcPct val="100000"/>
              </a:lnSpc>
              <a:spcBef>
                <a:spcPts val="0"/>
              </a:spcBef>
              <a:spcAft>
                <a:spcPts val="0"/>
              </a:spcAft>
              <a:buSzPts val="1400"/>
              <a:buNone/>
            </a:pPr>
            <a:r>
              <a:rPr lang="en-US" dirty="0"/>
              <a:t>Earlier we said that one of the constraints engineers must consider is where to put any engineered solutions they want to install. </a:t>
            </a:r>
            <a:br>
              <a:rPr lang="en-US" dirty="0"/>
            </a:br>
            <a:br>
              <a:rPr lang="en-US" dirty="0"/>
            </a:br>
            <a:r>
              <a:rPr lang="en-US" dirty="0"/>
              <a:t>Where do you think a rain garden should be placed to handle the rainwater that falls on the Kids Cove playground parking lot?  Why do you think that location would be a good place?</a:t>
            </a:r>
            <a:endParaRPr dirty="0"/>
          </a:p>
          <a:p>
            <a:pPr marL="139700" lvl="0" indent="0" algn="l" rtl="0">
              <a:lnSpc>
                <a:spcPct val="100000"/>
              </a:lnSpc>
              <a:spcBef>
                <a:spcPts val="0"/>
              </a:spcBef>
              <a:spcAft>
                <a:spcPts val="0"/>
              </a:spcAft>
              <a:buSzPts val="1400"/>
              <a:buNone/>
            </a:pPr>
            <a:endParaRPr dirty="0"/>
          </a:p>
          <a:p>
            <a:pPr marL="139700" lvl="0" indent="0" algn="l" rtl="0">
              <a:lnSpc>
                <a:spcPct val="100000"/>
              </a:lnSpc>
              <a:spcBef>
                <a:spcPts val="0"/>
              </a:spcBef>
              <a:spcAft>
                <a:spcPts val="0"/>
              </a:spcAft>
              <a:buSzPts val="1400"/>
              <a:buNone/>
            </a:pPr>
            <a:endParaRPr dirty="0"/>
          </a:p>
          <a:p>
            <a:pPr marL="139700" marR="0" lvl="0" indent="0" algn="l" rtl="0">
              <a:lnSpc>
                <a:spcPct val="100000"/>
              </a:lnSpc>
              <a:spcBef>
                <a:spcPts val="0"/>
              </a:spcBef>
              <a:spcAft>
                <a:spcPts val="0"/>
              </a:spcAft>
              <a:buSzPts val="14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a:buSzPts val="1400"/>
            </a:pPr>
            <a:r>
              <a:rPr lang="en-US" dirty="0"/>
              <a:t>This is what North Beach looked like in 2005 right when the city started making the dune and swale wetland. If the goal is to treat runoff from the parking lot near Kids Cove Playground, where do you think they could build this wetland?</a:t>
            </a:r>
            <a:br>
              <a:rPr lang="en-US" dirty="0"/>
            </a:br>
            <a:endParaRPr lang="en-US" dirty="0"/>
          </a:p>
          <a:p>
            <a:pPr marL="139700">
              <a:buSzPts val="1400"/>
            </a:pPr>
            <a:r>
              <a:rPr lang="en-US" dirty="0"/>
              <a:t>Image source: </a:t>
            </a:r>
            <a:r>
              <a:rPr lang="en-US" sz="1200" i="1" dirty="0">
                <a:solidFill>
                  <a:srgbClr val="000000"/>
                </a:solidFill>
                <a:latin typeface="+mn-lt"/>
                <a:ea typeface="Calibri"/>
                <a:cs typeface="Calibri"/>
                <a:sym typeface="Calibri"/>
              </a:rPr>
              <a:t>Sources: Esri, HERE, Garmin, Intermap, increment P Corp., GEBCO, USGS, FAO, NPS, NRCAN, GeoBase,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US" dirty="0"/>
              <a:t>The top corner of the parking lot was chosen as the location to make the dune and swale wetland. This was the only open space near the parking lot. It is downhill of the parking lot so water will drain from the parking lot into the wetland.</a:t>
            </a:r>
            <a:endParaRPr dirty="0"/>
          </a:p>
          <a:p>
            <a:pPr marL="139700" lvl="0" indent="0" algn="l" rtl="0">
              <a:lnSpc>
                <a:spcPct val="100000"/>
              </a:lnSpc>
              <a:spcBef>
                <a:spcPts val="0"/>
              </a:spcBef>
              <a:spcAft>
                <a:spcPts val="0"/>
              </a:spcAft>
              <a:buSzPts val="1400"/>
              <a:buNone/>
            </a:pPr>
            <a:endParaRPr dirty="0"/>
          </a:p>
          <a:p>
            <a:pPr marL="139700" lvl="0" indent="0" algn="l" rtl="0">
              <a:lnSpc>
                <a:spcPct val="100000"/>
              </a:lnSpc>
              <a:spcBef>
                <a:spcPts val="0"/>
              </a:spcBef>
              <a:spcAft>
                <a:spcPts val="0"/>
              </a:spcAft>
              <a:buSzPts val="1400"/>
              <a:buNone/>
            </a:pPr>
            <a:r>
              <a:rPr lang="en-US" dirty="0"/>
              <a:t>Using the map scale, we can see how close our calculated rain garden area is to the actual size of the wetland today.</a:t>
            </a:r>
          </a:p>
          <a:p>
            <a:pPr marL="139700" lvl="0" indent="0" algn="l" rtl="0">
              <a:lnSpc>
                <a:spcPct val="100000"/>
              </a:lnSpc>
              <a:spcBef>
                <a:spcPts val="0"/>
              </a:spcBef>
              <a:spcAft>
                <a:spcPts val="0"/>
              </a:spcAft>
              <a:buSzPts val="1400"/>
              <a:buNone/>
            </a:pPr>
            <a:endParaRPr lang="en-US" dirty="0"/>
          </a:p>
          <a:p>
            <a:pPr marL="139700" marR="0" lvl="0" indent="0" algn="l" defTabSz="914400" rtl="0" eaLnBrk="1" fontAlgn="auto" latinLnBrk="0" hangingPunct="1">
              <a:lnSpc>
                <a:spcPct val="100000"/>
              </a:lnSpc>
              <a:spcBef>
                <a:spcPts val="0"/>
              </a:spcBef>
              <a:spcAft>
                <a:spcPts val="0"/>
              </a:spcAft>
              <a:buClrTx/>
              <a:buSzPts val="1400"/>
              <a:buFontTx/>
              <a:buNone/>
              <a:tabLst/>
              <a:defRPr/>
            </a:pPr>
            <a:r>
              <a:rPr lang="en-US" dirty="0"/>
              <a:t>Image source: </a:t>
            </a:r>
            <a:r>
              <a:rPr lang="en-US" sz="1200" dirty="0">
                <a:solidFill>
                  <a:srgbClr val="000000"/>
                </a:solidFill>
                <a:latin typeface="Arial"/>
                <a:ea typeface="Arial"/>
                <a:cs typeface="Arial"/>
                <a:sym typeface="Arial"/>
              </a:rPr>
              <a:t>Esri, HERE, Garmin, Intermap, increment P Corp., GEBCO, USGS, FAO, NPS, NRCAN, GeoBase, IGN, </a:t>
            </a:r>
            <a:r>
              <a:rPr lang="en-US" sz="1200" dirty="0" err="1">
                <a:solidFill>
                  <a:srgbClr val="000000"/>
                </a:solidFill>
                <a:latin typeface="Arial"/>
                <a:ea typeface="Arial"/>
                <a:cs typeface="Arial"/>
                <a:sym typeface="Arial"/>
              </a:rPr>
              <a:t>Kadaster</a:t>
            </a:r>
            <a:r>
              <a:rPr lang="en-US" sz="1200" dirty="0">
                <a:solidFill>
                  <a:srgbClr val="000000"/>
                </a:solidFill>
                <a:latin typeface="Arial"/>
                <a:ea typeface="Arial"/>
                <a:cs typeface="Arial"/>
                <a:sym typeface="Arial"/>
              </a:rPr>
              <a:t> NL, Ordnance Survey, Esri</a:t>
            </a:r>
            <a:endParaRPr lang="en-US" sz="2400"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US" dirty="0"/>
              <a:t>The wetland has a complicated shape which is hard to calculate the exact area of. Oftentimes, engineers need to make estimates to get a rough idea of what they are working with rather than spending a lot of time to do complex measurements. We’ll do that here to estimate the area of the wetland.</a:t>
            </a:r>
            <a:br>
              <a:rPr lang="en-US" dirty="0"/>
            </a:br>
            <a:r>
              <a:rPr lang="en-US" dirty="0"/>
              <a:t>To estimate the area of the wetland, we’ll simplify it to a rectangle. The wetland is roughly 100 feet by 60 feet. If we multiply the lengths of the sides, we can estimate the area to be about 6,000 square feet.</a:t>
            </a:r>
            <a:endParaRPr dirty="0"/>
          </a:p>
          <a:p>
            <a:pPr marL="139700" lvl="0" indent="0" algn="l" rtl="0">
              <a:lnSpc>
                <a:spcPct val="100000"/>
              </a:lnSpc>
              <a:spcBef>
                <a:spcPts val="0"/>
              </a:spcBef>
              <a:spcAft>
                <a:spcPts val="0"/>
              </a:spcAft>
              <a:buSzPts val="1400"/>
              <a:buNone/>
            </a:pPr>
            <a:r>
              <a:rPr lang="en-US" dirty="0"/>
              <a:t>How close is that to your calculated rain garden sizes? What scaling factor was closer to the actual wetland size?</a:t>
            </a:r>
          </a:p>
          <a:p>
            <a:pPr marL="139700" lvl="0" indent="0" algn="l" rtl="0">
              <a:lnSpc>
                <a:spcPct val="100000"/>
              </a:lnSpc>
              <a:spcBef>
                <a:spcPts val="0"/>
              </a:spcBef>
              <a:spcAft>
                <a:spcPts val="0"/>
              </a:spcAft>
              <a:buSzPts val="1400"/>
              <a:buNone/>
            </a:pPr>
            <a:endParaRPr lang="en-US" dirty="0"/>
          </a:p>
          <a:p>
            <a:pPr marL="139700" marR="0" lvl="0" indent="0" algn="l" defTabSz="914400" rtl="0" eaLnBrk="1" fontAlgn="auto" latinLnBrk="0" hangingPunct="1">
              <a:lnSpc>
                <a:spcPct val="100000"/>
              </a:lnSpc>
              <a:spcBef>
                <a:spcPts val="0"/>
              </a:spcBef>
              <a:spcAft>
                <a:spcPts val="0"/>
              </a:spcAft>
              <a:buClrTx/>
              <a:buSzPts val="1400"/>
              <a:buFontTx/>
              <a:buNone/>
              <a:tabLst/>
              <a:defRPr/>
            </a:pPr>
            <a:r>
              <a:rPr lang="en-US" dirty="0"/>
              <a:t>Image </a:t>
            </a:r>
            <a:r>
              <a:rPr lang="en-US" sz="1200" dirty="0">
                <a:solidFill>
                  <a:srgbClr val="000000"/>
                </a:solidFill>
                <a:latin typeface="Arial"/>
                <a:ea typeface="Arial"/>
                <a:cs typeface="Arial"/>
                <a:sym typeface="Arial"/>
              </a:rPr>
              <a:t>Sources: Esri, HERE, Garmin, Intermap, increment P Corp., GEBCO, USGS, FAO, NPS, NRCAN, GeoBase, IGN, </a:t>
            </a:r>
            <a:r>
              <a:rPr lang="en-US" sz="1200" dirty="0" err="1">
                <a:solidFill>
                  <a:srgbClr val="000000"/>
                </a:solidFill>
                <a:latin typeface="Arial"/>
                <a:ea typeface="Arial"/>
                <a:cs typeface="Arial"/>
                <a:sym typeface="Arial"/>
              </a:rPr>
              <a:t>Kadaster</a:t>
            </a:r>
            <a:r>
              <a:rPr lang="en-US" sz="1200" dirty="0">
                <a:solidFill>
                  <a:srgbClr val="000000"/>
                </a:solidFill>
                <a:latin typeface="Arial"/>
                <a:ea typeface="Arial"/>
                <a:cs typeface="Arial"/>
                <a:sym typeface="Arial"/>
              </a:rPr>
              <a:t> NL, Ordnance Survey, Esri</a:t>
            </a:r>
            <a:endParaRPr lang="en-US" sz="2400" dirty="0">
              <a:solidFill>
                <a:srgbClr val="000000"/>
              </a:solidFill>
              <a:latin typeface="Arial"/>
              <a:ea typeface="Arial"/>
              <a:cs typeface="Arial"/>
              <a:sym typeface="Arial"/>
            </a:endParaRPr>
          </a:p>
          <a:p>
            <a:pPr marL="1397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rtl="0">
              <a:lnSpc>
                <a:spcPct val="100000"/>
              </a:lnSpc>
              <a:spcBef>
                <a:spcPts val="0"/>
              </a:spcBef>
              <a:spcAft>
                <a:spcPts val="0"/>
              </a:spcAft>
              <a:buClr>
                <a:srgbClr val="000000"/>
              </a:buClr>
              <a:buSzPts val="1400"/>
              <a:buFont typeface="Arial"/>
              <a:buNone/>
            </a:pPr>
            <a:r>
              <a:rPr lang="en-US" sz="1200" dirty="0">
                <a:latin typeface="+mn-lt"/>
              </a:rPr>
              <a:t>BEFORE Large rain events would lead to stormwater runoff flowing over the swimming beach, leaving wet areas and washouts.</a:t>
            </a:r>
            <a:endParaRPr sz="1200" dirty="0">
              <a:latin typeface="+mn-lt"/>
            </a:endParaRPr>
          </a:p>
          <a:p>
            <a:pPr marL="139700" lvl="0" indent="0" algn="l" rtl="0">
              <a:lnSpc>
                <a:spcPct val="100000"/>
              </a:lnSpc>
              <a:spcBef>
                <a:spcPts val="0"/>
              </a:spcBef>
              <a:spcAft>
                <a:spcPts val="0"/>
              </a:spcAft>
              <a:buSzPts val="1400"/>
              <a:buNone/>
            </a:pPr>
            <a:r>
              <a:rPr lang="en-US" sz="1200" b="0" i="0" u="none" strike="noStrike" cap="none" dirty="0">
                <a:solidFill>
                  <a:srgbClr val="000000"/>
                </a:solidFill>
                <a:latin typeface="+mn-lt"/>
                <a:ea typeface="Arial"/>
                <a:cs typeface="Arial"/>
                <a:sym typeface="Arial"/>
              </a:rPr>
              <a:t> </a:t>
            </a:r>
            <a:endParaRPr sz="1200" b="1" i="0" u="none" strike="noStrike" cap="none" dirty="0">
              <a:solidFill>
                <a:srgbClr val="000000"/>
              </a:solidFill>
              <a:latin typeface="+mn-lt"/>
              <a:ea typeface="Arial"/>
              <a:cs typeface="Arial"/>
              <a:sym typeface="Arial"/>
            </a:endParaRPr>
          </a:p>
          <a:p>
            <a:pPr marL="13970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mn-lt"/>
                <a:ea typeface="Arial"/>
                <a:cs typeface="Arial"/>
                <a:sym typeface="Arial"/>
              </a:rPr>
              <a:t>AFTER This </a:t>
            </a:r>
            <a:r>
              <a:rPr lang="en-US" sz="1200" dirty="0">
                <a:latin typeface="+mn-lt"/>
              </a:rPr>
              <a:t>constructed wetland</a:t>
            </a:r>
            <a:r>
              <a:rPr lang="en-US" sz="1200" b="0" i="0" u="none" strike="noStrike" cap="none" dirty="0">
                <a:solidFill>
                  <a:srgbClr val="000000"/>
                </a:solidFill>
                <a:latin typeface="+mn-lt"/>
                <a:ea typeface="Arial"/>
                <a:cs typeface="Arial"/>
                <a:sym typeface="Arial"/>
              </a:rPr>
              <a:t> consists of dunes with </a:t>
            </a:r>
            <a:r>
              <a:rPr lang="en-US" sz="1200" dirty="0">
                <a:latin typeface="+mn-lt"/>
              </a:rPr>
              <a:t>swales—where the water collects—between them.</a:t>
            </a:r>
            <a:r>
              <a:rPr lang="en-US" sz="1200" b="0" i="0" u="none" strike="noStrike" cap="none" dirty="0">
                <a:solidFill>
                  <a:srgbClr val="000000"/>
                </a:solidFill>
                <a:latin typeface="+mn-lt"/>
                <a:ea typeface="Arial"/>
                <a:cs typeface="Arial"/>
                <a:sym typeface="Arial"/>
              </a:rPr>
              <a:t> Capturing and infiltrating runoff in this wetland reduces the amount of runoff that reaches the beach. The engineered dune and swale wetland system can be seen capturing runoff from the main North Beach parking lot. </a:t>
            </a:r>
            <a:endParaRPr sz="1200" dirty="0">
              <a:latin typeface="+mn-lt"/>
            </a:endParaRPr>
          </a:p>
          <a:p>
            <a:pPr marL="139700" lvl="0" indent="0" algn="l" rtl="0">
              <a:lnSpc>
                <a:spcPct val="100000"/>
              </a:lnSpc>
              <a:spcBef>
                <a:spcPts val="0"/>
              </a:spcBef>
              <a:spcAft>
                <a:spcPts val="0"/>
              </a:spcAft>
              <a:buSzPts val="1400"/>
              <a:buNone/>
            </a:pPr>
            <a:endParaRPr lang="en-US" sz="1200" i="1" dirty="0">
              <a:latin typeface="+mn-lt"/>
            </a:endParaRPr>
          </a:p>
          <a:p>
            <a:pPr marL="139700" lvl="0" indent="0" algn="l" rtl="0">
              <a:lnSpc>
                <a:spcPct val="100000"/>
              </a:lnSpc>
              <a:spcBef>
                <a:spcPts val="0"/>
              </a:spcBef>
              <a:spcAft>
                <a:spcPts val="0"/>
              </a:spcAft>
              <a:buSzPts val="1400"/>
              <a:buNone/>
            </a:pPr>
            <a:r>
              <a:rPr lang="en-US" sz="1200" i="0" dirty="0">
                <a:latin typeface="+mn-lt"/>
              </a:rPr>
              <a:t>Image source: City of Racine </a:t>
            </a:r>
            <a:endParaRPr sz="1200" i="0" dirty="0">
              <a:latin typeface="+mn-lt"/>
            </a:endParaRPr>
          </a:p>
          <a:p>
            <a:pPr marL="139700" marR="0" lvl="0" indent="0" algn="l" rtl="0">
              <a:lnSpc>
                <a:spcPct val="100000"/>
              </a:lnSpc>
              <a:spcBef>
                <a:spcPts val="0"/>
              </a:spcBef>
              <a:spcAft>
                <a:spcPts val="0"/>
              </a:spcAft>
              <a:buSzPts val="1400"/>
              <a:buNone/>
            </a:pPr>
            <a:endParaRPr b="1" dirty="0"/>
          </a:p>
          <a:p>
            <a:pPr marL="139700" lvl="0" indent="0" algn="l" rtl="0">
              <a:lnSpc>
                <a:spcPct val="100000"/>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_ligh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Tree>
    <p:extLst>
      <p:ext uri="{BB962C8B-B14F-4D97-AF65-F5344CB8AC3E}">
        <p14:creationId xmlns:p14="http://schemas.microsoft.com/office/powerpoint/2010/main" val="1694029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1880756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tx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FDC5FCF3-F5B7-E967-D679-9013BC04E2C3}"/>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D742B9-F2BE-EC5A-BCF0-E5DE5EE2D80C}"/>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59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354491D6-E5D5-8E44-ACE0-B8D7C96E218D}"/>
              </a:ext>
              <a:ext uri="{C183D7F6-B498-43B3-948B-1728B52AA6E4}">
                <adec:decorative xmlns:adec="http://schemas.microsoft.com/office/drawing/2017/decorative" val="1"/>
              </a:ext>
            </a:extLst>
          </p:cNvPr>
          <p:cNvSpPr/>
          <p:nvPr/>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BFB218C-C7F2-F484-A5CB-A851F331768B}"/>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17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_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856EFDCA-0F37-B65D-EA97-DDFF7EC0B0CD}"/>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BCD25FC1-0A66-371C-124E-93E0BC1650C0}"/>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B6CC19D-A499-C349-FC60-237062EB2918}"/>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818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457200"/>
            <a:ext cx="10668000" cy="1066800"/>
          </a:xfrm>
        </p:spPr>
        <p:txBody>
          <a:bodyPr>
            <a:normAutofit/>
          </a:bodyPr>
          <a:lstStyle>
            <a:lvl1pPr>
              <a:defRPr sz="3400" b="1" i="0">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4" name="Footer Placeholder 3"/>
          <p:cNvSpPr>
            <a:spLocks noGrp="1"/>
          </p:cNvSpPr>
          <p:nvPr>
            <p:ph type="ftr" sz="quarter" idx="11"/>
          </p:nvPr>
        </p:nvSpPr>
        <p:spPr>
          <a:xfrm>
            <a:off x="0" y="6505056"/>
            <a:ext cx="12192000" cy="352943"/>
          </a:xfrm>
          <a:solidFill>
            <a:srgbClr val="555556"/>
          </a:solidFill>
        </p:spPr>
        <p:txBody>
          <a:bodyPr/>
          <a:lstStyle>
            <a:lvl1pPr algn="l">
              <a:defRPr>
                <a:latin typeface="+mn-lt"/>
              </a:defRPr>
            </a:lvl1pPr>
          </a:lstStyle>
          <a:p>
            <a:r>
              <a:rPr lang="en-US"/>
              <a:t>Coastal Processes Demonstration: The Wave Tank</a:t>
            </a:r>
            <a:endParaRPr lang="en-US" dirty="0"/>
          </a:p>
        </p:txBody>
      </p:sp>
    </p:spTree>
    <p:extLst>
      <p:ext uri="{BB962C8B-B14F-4D97-AF65-F5344CB8AC3E}">
        <p14:creationId xmlns:p14="http://schemas.microsoft.com/office/powerpoint/2010/main" val="2565870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40FCD5-C184-661A-65E4-F02AC705DA2C}"/>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57200"/>
            <a:ext cx="10668000" cy="1066800"/>
          </a:xfrm>
        </p:spPr>
        <p:txBody>
          <a:bodyPr>
            <a:normAutofit/>
          </a:bodyPr>
          <a:lstStyle>
            <a:lvl1pPr>
              <a:defRPr sz="3400" b="1" i="0">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4" name="Footer Placeholder 3"/>
          <p:cNvSpPr>
            <a:spLocks noGrp="1"/>
          </p:cNvSpPr>
          <p:nvPr>
            <p:ph type="ftr" sz="quarter" idx="11"/>
          </p:nvPr>
        </p:nvSpPr>
        <p:spPr>
          <a:xfrm>
            <a:off x="0" y="6505056"/>
            <a:ext cx="12192000" cy="352943"/>
          </a:xfrm>
          <a:solidFill>
            <a:srgbClr val="555556"/>
          </a:solidFill>
        </p:spPr>
        <p:txBody>
          <a:bodyPr/>
          <a:lstStyle>
            <a:lvl1pPr algn="l">
              <a:defRPr/>
            </a:lvl1pPr>
          </a:lstStyle>
          <a:p>
            <a:r>
              <a:rPr lang="en-US"/>
              <a:t>Coastal Processes Demonstration: The Wave Tank</a:t>
            </a:r>
            <a:endParaRPr lang="en-US" dirty="0"/>
          </a:p>
        </p:txBody>
      </p:sp>
      <p:sp>
        <p:nvSpPr>
          <p:cNvPr id="5" name="Rectangle 4">
            <a:extLst>
              <a:ext uri="{FF2B5EF4-FFF2-40B4-BE49-F238E27FC236}">
                <a16:creationId xmlns:a16="http://schemas.microsoft.com/office/drawing/2014/main" id="{0205E45F-0A0C-13F5-60D5-42E42356E642}"/>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0C3516-15DA-9746-1B5D-EB5DDBE2A95F}"/>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358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 y="6505056"/>
            <a:ext cx="12192001" cy="352944"/>
          </a:xfrm>
          <a:solidFill>
            <a:srgbClr val="555556"/>
          </a:solidFill>
        </p:spPr>
        <p:txBody>
          <a:bodyPr/>
          <a:lstStyle>
            <a:lvl1pPr algn="l">
              <a:defRPr>
                <a:latin typeface="+mn-lt"/>
              </a:defRPr>
            </a:lvl1pPr>
          </a:lstStyle>
          <a:p>
            <a:r>
              <a:rPr lang="en-US"/>
              <a:t>Coastal Processes Demonstration: The Wave Tank</a:t>
            </a:r>
          </a:p>
        </p:txBody>
      </p:sp>
      <p:sp>
        <p:nvSpPr>
          <p:cNvPr id="2" name="Title 1">
            <a:extLst>
              <a:ext uri="{FF2B5EF4-FFF2-40B4-BE49-F238E27FC236}">
                <a16:creationId xmlns:a16="http://schemas.microsoft.com/office/drawing/2014/main" id="{0540D614-EDF6-8AD1-02DA-1BBA71DA1744}"/>
              </a:ext>
            </a:extLst>
          </p:cNvPr>
          <p:cNvSpPr>
            <a:spLocks noGrp="1"/>
          </p:cNvSpPr>
          <p:nvPr>
            <p:ph type="title" hasCustomPrompt="1"/>
          </p:nvPr>
        </p:nvSpPr>
        <p:spPr>
          <a:xfrm>
            <a:off x="0" y="-180753"/>
            <a:ext cx="10668000" cy="180753"/>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Blank Slide</a:t>
            </a:r>
          </a:p>
        </p:txBody>
      </p:sp>
    </p:spTree>
    <p:extLst>
      <p:ext uri="{BB962C8B-B14F-4D97-AF65-F5344CB8AC3E}">
        <p14:creationId xmlns:p14="http://schemas.microsoft.com/office/powerpoint/2010/main" val="1354168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304491-A3C0-C7C4-7EE8-FAE5B2FD9376}"/>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a:solidFill>
            <a:srgbClr val="555556"/>
          </a:solidFill>
        </p:spPr>
        <p:txBody>
          <a:bodyPr/>
          <a:lstStyle>
            <a:lvl1pPr algn="l">
              <a:defRPr/>
            </a:lvl1pPr>
          </a:lstStyle>
          <a:p>
            <a:r>
              <a:rPr lang="en-US"/>
              <a:t>Coastal Processes Demonstration: The Wave Tank</a:t>
            </a:r>
          </a:p>
        </p:txBody>
      </p:sp>
      <p:sp>
        <p:nvSpPr>
          <p:cNvPr id="2" name="Title 1">
            <a:extLst>
              <a:ext uri="{FF2B5EF4-FFF2-40B4-BE49-F238E27FC236}">
                <a16:creationId xmlns:a16="http://schemas.microsoft.com/office/drawing/2014/main" id="{0540D614-EDF6-8AD1-02DA-1BBA71DA1744}"/>
              </a:ext>
            </a:extLst>
          </p:cNvPr>
          <p:cNvSpPr>
            <a:spLocks noGrp="1"/>
          </p:cNvSpPr>
          <p:nvPr>
            <p:ph type="title" hasCustomPrompt="1"/>
          </p:nvPr>
        </p:nvSpPr>
        <p:spPr>
          <a:xfrm>
            <a:off x="0" y="-180753"/>
            <a:ext cx="10668000" cy="180753"/>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Blank Slide</a:t>
            </a:r>
          </a:p>
        </p:txBody>
      </p:sp>
      <p:sp>
        <p:nvSpPr>
          <p:cNvPr id="5" name="Rectangle 4">
            <a:extLst>
              <a:ext uri="{FF2B5EF4-FFF2-40B4-BE49-F238E27FC236}">
                <a16:creationId xmlns:a16="http://schemas.microsoft.com/office/drawing/2014/main" id="{F3910EE9-65E2-EE58-DA6C-093CD54FE9B9}"/>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5F035F-CEE1-14CC-A400-2D55FBF918F7}"/>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146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304491-A3C0-C7C4-7EE8-FAE5B2FD9376}"/>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40D614-EDF6-8AD1-02DA-1BBA71DA1744}"/>
              </a:ext>
            </a:extLst>
          </p:cNvPr>
          <p:cNvSpPr>
            <a:spLocks noGrp="1"/>
          </p:cNvSpPr>
          <p:nvPr>
            <p:ph type="title" hasCustomPrompt="1"/>
          </p:nvPr>
        </p:nvSpPr>
        <p:spPr>
          <a:xfrm>
            <a:off x="0" y="-180753"/>
            <a:ext cx="10668000" cy="180753"/>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Blank Slide</a:t>
            </a:r>
          </a:p>
        </p:txBody>
      </p:sp>
    </p:spTree>
    <p:extLst>
      <p:ext uri="{BB962C8B-B14F-4D97-AF65-F5344CB8AC3E}">
        <p14:creationId xmlns:p14="http://schemas.microsoft.com/office/powerpoint/2010/main" val="338322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Wisconsin Sea Grant logo in white text on an orange background">
            <a:extLst>
              <a:ext uri="{FF2B5EF4-FFF2-40B4-BE49-F238E27FC236}">
                <a16:creationId xmlns:a16="http://schemas.microsoft.com/office/drawing/2014/main" id="{9442AFA6-CAED-D743-9BD0-FB7276EC21DE}"/>
              </a:ext>
            </a:extLst>
          </p:cNvPr>
          <p:cNvPicPr>
            <a:picLocks noChangeAspect="1"/>
          </p:cNvPicPr>
          <p:nvPr/>
        </p:nvPicPr>
        <p:blipFill>
          <a:blip r:embed="rId2"/>
          <a:srcRect/>
          <a:stretch/>
        </p:blipFill>
        <p:spPr>
          <a:xfrm>
            <a:off x="5161548" y="2639930"/>
            <a:ext cx="2139741" cy="1872275"/>
          </a:xfrm>
          <a:prstGeom prst="rect">
            <a:avLst/>
          </a:prstGeom>
        </p:spPr>
      </p:pic>
      <p:sp>
        <p:nvSpPr>
          <p:cNvPr id="2" name="Title 1">
            <a:extLst>
              <a:ext uri="{FF2B5EF4-FFF2-40B4-BE49-F238E27FC236}">
                <a16:creationId xmlns:a16="http://schemas.microsoft.com/office/drawing/2014/main" id="{A878A76A-7D1D-3E85-0AC5-9B02E65F248E}"/>
              </a:ext>
            </a:extLst>
          </p:cNvPr>
          <p:cNvSpPr>
            <a:spLocks noGrp="1"/>
          </p:cNvSpPr>
          <p:nvPr>
            <p:ph type="title" hasCustomPrompt="1"/>
          </p:nvPr>
        </p:nvSpPr>
        <p:spPr>
          <a:xfrm>
            <a:off x="0" y="-180060"/>
            <a:ext cx="10668000" cy="170121"/>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effectLst/>
                <a:latin typeface="Helvetica" pitchFamily="2" charset="0"/>
              </a:rPr>
              <a:t>Orange Closing Sign</a:t>
            </a:r>
          </a:p>
        </p:txBody>
      </p:sp>
      <p:sp>
        <p:nvSpPr>
          <p:cNvPr id="5" name="Rectangle 4">
            <a:extLst>
              <a:ext uri="{FF2B5EF4-FFF2-40B4-BE49-F238E27FC236}">
                <a16:creationId xmlns:a16="http://schemas.microsoft.com/office/drawing/2014/main" id="{B71F313B-AA51-F456-A1D7-937544C0AB8A}"/>
              </a:ext>
              <a:ext uri="{C183D7F6-B498-43B3-948B-1728B52AA6E4}">
                <adec:decorative xmlns:adec="http://schemas.microsoft.com/office/drawing/2017/decorative" val="1"/>
              </a:ext>
            </a:extLst>
          </p:cNvPr>
          <p:cNvSpPr/>
          <p:nvPr/>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22900485-81C9-613C-0BE3-7F5C29B86143}"/>
              </a:ext>
            </a:extLst>
          </p:cNvPr>
          <p:cNvPicPr>
            <a:picLocks noChangeAspect="1"/>
          </p:cNvPicPr>
          <p:nvPr/>
        </p:nvPicPr>
        <p:blipFill>
          <a:blip r:embed="rId2"/>
          <a:srcRect/>
          <a:stretch/>
        </p:blipFill>
        <p:spPr>
          <a:xfrm>
            <a:off x="5161548" y="2639930"/>
            <a:ext cx="2139741" cy="1872275"/>
          </a:xfrm>
          <a:prstGeom prst="rect">
            <a:avLst/>
          </a:prstGeom>
        </p:spPr>
      </p:pic>
      <p:sp>
        <p:nvSpPr>
          <p:cNvPr id="7" name="Rectangle 6">
            <a:extLst>
              <a:ext uri="{FF2B5EF4-FFF2-40B4-BE49-F238E27FC236}">
                <a16:creationId xmlns:a16="http://schemas.microsoft.com/office/drawing/2014/main" id="{EF8FBEA3-CBB3-034A-0438-A9781EDC4BEB}"/>
              </a:ext>
              <a:ext uri="{C183D7F6-B498-43B3-948B-1728B52AA6E4}">
                <adec:decorative xmlns:adec="http://schemas.microsoft.com/office/drawing/2017/decorative" val="1"/>
              </a:ext>
            </a:extLst>
          </p:cNvPr>
          <p:cNvSpPr/>
          <p:nvPr userDrawn="1"/>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n orange background">
            <a:extLst>
              <a:ext uri="{FF2B5EF4-FFF2-40B4-BE49-F238E27FC236}">
                <a16:creationId xmlns:a16="http://schemas.microsoft.com/office/drawing/2014/main" id="{8B408211-5A4D-626B-41D3-EA44E98CA96A}"/>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179616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_ligh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
        <p:nvSpPr>
          <p:cNvPr id="4" name="Text Placeholder 2">
            <a:extLst>
              <a:ext uri="{FF2B5EF4-FFF2-40B4-BE49-F238E27FC236}">
                <a16:creationId xmlns:a16="http://schemas.microsoft.com/office/drawing/2014/main" id="{995EAFAB-6182-D22C-B840-5FCAEE17A0E3}"/>
              </a:ext>
            </a:extLst>
          </p:cNvPr>
          <p:cNvSpPr>
            <a:spLocks noGrp="1"/>
          </p:cNvSpPr>
          <p:nvPr>
            <p:ph type="body" sz="quarter" idx="13"/>
          </p:nvPr>
        </p:nvSpPr>
        <p:spPr>
          <a:xfrm>
            <a:off x="851889" y="5953913"/>
            <a:ext cx="10311412" cy="701876"/>
          </a:xfrm>
        </p:spPr>
        <p:txBody>
          <a:bodyPr anchor="b">
            <a:noAutofit/>
          </a:bodyPr>
          <a:lstStyle>
            <a:lvl1pPr marL="0" indent="0">
              <a:buNone/>
              <a:defRPr>
                <a:solidFill>
                  <a:schemeClr val="bg1"/>
                </a:solidFill>
              </a:defRPr>
            </a:lvl1pPr>
          </a:lstStyle>
          <a:p>
            <a:pPr lvl="0">
              <a:lnSpc>
                <a:spcPct val="120000"/>
              </a:lnSpc>
              <a:spcBef>
                <a:spcPts val="0"/>
              </a:spcBef>
              <a:spcAft>
                <a:spcPts val="500"/>
              </a:spcAft>
            </a:pPr>
            <a:r>
              <a:rPr lang="en-US" sz="800" b="0"/>
              <a:t>Click to edit Master text styles</a:t>
            </a:r>
          </a:p>
        </p:txBody>
      </p:sp>
      <p:pic>
        <p:nvPicPr>
          <p:cNvPr id="5" name="Picture 4">
            <a:extLst>
              <a:ext uri="{FF2B5EF4-FFF2-40B4-BE49-F238E27FC236}">
                <a16:creationId xmlns:a16="http://schemas.microsoft.com/office/drawing/2014/main" id="{A0A05B08-FC21-4E3A-3191-CE397DA36DF9}"/>
              </a:ext>
              <a:ext uri="{C183D7F6-B498-43B3-948B-1728B52AA6E4}">
                <adec:decorative xmlns:adec="http://schemas.microsoft.com/office/drawing/2017/decorative" val="1"/>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Marker/>
                    </a14:imgEffect>
                    <a14:imgEffect>
                      <a14:saturation sat="0"/>
                    </a14:imgEffect>
                  </a14:imgLayer>
                </a14:imgProps>
              </a:ext>
            </a:extLst>
          </a:blip>
          <a:stretch>
            <a:fillRect/>
          </a:stretch>
        </p:blipFill>
        <p:spPr>
          <a:xfrm>
            <a:off x="10977049" y="5128139"/>
            <a:ext cx="1133175" cy="495764"/>
          </a:xfrm>
          <a:prstGeom prst="rect">
            <a:avLst/>
          </a:prstGeom>
        </p:spPr>
      </p:pic>
      <p:sp>
        <p:nvSpPr>
          <p:cNvPr id="3" name="Rectangle 2">
            <a:extLst>
              <a:ext uri="{FF2B5EF4-FFF2-40B4-BE49-F238E27FC236}">
                <a16:creationId xmlns:a16="http://schemas.microsoft.com/office/drawing/2014/main" id="{8F7597B0-9779-EBBB-CDA9-F2B066DA023E}"/>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38FC05-A3F6-6989-71BB-E73D67BFE716}"/>
              </a:ext>
              <a:ext uri="{C183D7F6-B498-43B3-948B-1728B52AA6E4}">
                <adec:decorative xmlns:adec="http://schemas.microsoft.com/office/drawing/2017/decorative" val="1"/>
              </a:ext>
            </a:extLst>
          </p:cNvPr>
          <p:cNvSpPr/>
          <p:nvPr userDrawn="1"/>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069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Black Closing Slide</a:t>
            </a:r>
          </a:p>
        </p:txBody>
      </p:sp>
      <p:pic>
        <p:nvPicPr>
          <p:cNvPr id="5" name="Picture 4" descr="University of Wisconsin Sea Grant logo in white text on a gray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161548" y="2639930"/>
            <a:ext cx="2139741" cy="1872275"/>
          </a:xfrm>
          <a:prstGeom prst="rect">
            <a:avLst/>
          </a:prstGeom>
        </p:spPr>
      </p:pic>
      <p:sp>
        <p:nvSpPr>
          <p:cNvPr id="3" name="Rectangle 2">
            <a:extLst>
              <a:ext uri="{FF2B5EF4-FFF2-40B4-BE49-F238E27FC236}">
                <a16:creationId xmlns:a16="http://schemas.microsoft.com/office/drawing/2014/main" id="{020E9614-33FD-1A33-FE78-8A8A0EE59EAF}"/>
              </a:ext>
              <a:ext uri="{C183D7F6-B498-43B3-948B-1728B52AA6E4}">
                <adec:decorative xmlns:adec="http://schemas.microsoft.com/office/drawing/2017/decorative" val="1"/>
              </a:ext>
            </a:extLst>
          </p:cNvPr>
          <p:cNvSpPr/>
          <p:nvPr/>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 gray background">
            <a:extLst>
              <a:ext uri="{FF2B5EF4-FFF2-40B4-BE49-F238E27FC236}">
                <a16:creationId xmlns:a16="http://schemas.microsoft.com/office/drawing/2014/main" id="{24B8EF2D-74F0-E6AA-DB81-BDDBC83867E5}"/>
              </a:ext>
            </a:extLst>
          </p:cNvPr>
          <p:cNvPicPr>
            <a:picLocks noChangeAspect="1"/>
          </p:cNvPicPr>
          <p:nvPr/>
        </p:nvPicPr>
        <p:blipFill>
          <a:blip r:embed="rId2"/>
          <a:srcRect/>
          <a:stretch/>
        </p:blipFill>
        <p:spPr>
          <a:xfrm>
            <a:off x="5161548" y="2639930"/>
            <a:ext cx="2139741" cy="1872275"/>
          </a:xfrm>
          <a:prstGeom prst="rect">
            <a:avLst/>
          </a:prstGeom>
        </p:spPr>
      </p:pic>
      <p:sp>
        <p:nvSpPr>
          <p:cNvPr id="7" name="Rectangle 6">
            <a:extLst>
              <a:ext uri="{FF2B5EF4-FFF2-40B4-BE49-F238E27FC236}">
                <a16:creationId xmlns:a16="http://schemas.microsoft.com/office/drawing/2014/main" id="{C8885DBC-0C28-35C9-CA2E-A9EA1A391544}"/>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 gray background">
            <a:extLst>
              <a:ext uri="{FF2B5EF4-FFF2-40B4-BE49-F238E27FC236}">
                <a16:creationId xmlns:a16="http://schemas.microsoft.com/office/drawing/2014/main" id="{3D6060F8-FDFA-9B03-AFCE-6827E3C05527}"/>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365273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b="1" dirty="0">
                <a:solidFill>
                  <a:srgbClr val="181818"/>
                </a:solidFill>
                <a:effectLst/>
                <a:latin typeface="Arial" panose="020B0604020202020204" pitchFamily="34" charset="0"/>
              </a:rPr>
              <a:t>White Closing Slide</a:t>
            </a:r>
            <a:endParaRPr lang="en-US" dirty="0">
              <a:solidFill>
                <a:srgbClr val="181818"/>
              </a:solidFill>
              <a:effectLst/>
              <a:latin typeface="Arial" panose="020B0604020202020204" pitchFamily="34" charset="0"/>
            </a:endParaRPr>
          </a:p>
        </p:txBody>
      </p:sp>
      <p:pic>
        <p:nvPicPr>
          <p:cNvPr id="5" name="Picture 4" descr="University of Wisconsin Sea Grant logo in white text on an orange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295281" y="2639930"/>
            <a:ext cx="1872275" cy="1872275"/>
          </a:xfrm>
          <a:prstGeom prst="rect">
            <a:avLst/>
          </a:prstGeom>
        </p:spPr>
      </p:pic>
      <p:sp>
        <p:nvSpPr>
          <p:cNvPr id="3" name="Rectangle 2">
            <a:extLst>
              <a:ext uri="{FF2B5EF4-FFF2-40B4-BE49-F238E27FC236}">
                <a16:creationId xmlns:a16="http://schemas.microsoft.com/office/drawing/2014/main" id="{BD7EDD83-5CB3-01A6-25AC-573FEF3A086D}"/>
              </a:ext>
              <a:ext uri="{C183D7F6-B498-43B3-948B-1728B52AA6E4}">
                <adec:decorative xmlns:adec="http://schemas.microsoft.com/office/drawing/2017/decorative" val="1"/>
              </a:ext>
            </a:extLst>
          </p:cNvPr>
          <p:cNvSpPr/>
          <p:nvPr/>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55DB2A53-E213-BE24-3E97-E376C1B9DF7F}"/>
              </a:ext>
            </a:extLst>
          </p:cNvPr>
          <p:cNvPicPr>
            <a:picLocks noChangeAspect="1"/>
          </p:cNvPicPr>
          <p:nvPr/>
        </p:nvPicPr>
        <p:blipFill>
          <a:blip r:embed="rId2"/>
          <a:srcRect/>
          <a:stretch/>
        </p:blipFill>
        <p:spPr>
          <a:xfrm>
            <a:off x="5295281" y="2639930"/>
            <a:ext cx="1872275" cy="1872275"/>
          </a:xfrm>
          <a:prstGeom prst="rect">
            <a:avLst/>
          </a:prstGeom>
        </p:spPr>
      </p:pic>
      <p:sp>
        <p:nvSpPr>
          <p:cNvPr id="7" name="Rectangle 6">
            <a:extLst>
              <a:ext uri="{FF2B5EF4-FFF2-40B4-BE49-F238E27FC236}">
                <a16:creationId xmlns:a16="http://schemas.microsoft.com/office/drawing/2014/main" id="{762A8E81-0AC3-ED8C-52C7-46A99078F1E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n orange background">
            <a:extLst>
              <a:ext uri="{FF2B5EF4-FFF2-40B4-BE49-F238E27FC236}">
                <a16:creationId xmlns:a16="http://schemas.microsoft.com/office/drawing/2014/main" id="{FFAECA53-E680-1207-79CB-7A5EFB7E1F11}"/>
              </a:ext>
            </a:extLst>
          </p:cNvPr>
          <p:cNvPicPr>
            <a:picLocks noChangeAspect="1"/>
          </p:cNvPicPr>
          <p:nvPr userDrawn="1"/>
        </p:nvPicPr>
        <p:blipFill>
          <a:blip r:embed="rId2"/>
          <a:srcRect/>
          <a:stretch/>
        </p:blipFill>
        <p:spPr>
          <a:xfrm>
            <a:off x="5295281" y="2639930"/>
            <a:ext cx="1872275" cy="1872275"/>
          </a:xfrm>
          <a:prstGeom prst="rect">
            <a:avLst/>
          </a:prstGeom>
        </p:spPr>
      </p:pic>
    </p:spTree>
    <p:extLst>
      <p:ext uri="{BB962C8B-B14F-4D97-AF65-F5344CB8AC3E}">
        <p14:creationId xmlns:p14="http://schemas.microsoft.com/office/powerpoint/2010/main" val="519690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Title Slide_ligh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
        <p:nvSpPr>
          <p:cNvPr id="3" name="Rectangle 2">
            <a:extLst>
              <a:ext uri="{FF2B5EF4-FFF2-40B4-BE49-F238E27FC236}">
                <a16:creationId xmlns:a16="http://schemas.microsoft.com/office/drawing/2014/main" id="{1BED399B-20A2-7799-2E29-1F4D77314A9C}"/>
              </a:ext>
              <a:ext uri="{C183D7F6-B498-43B3-948B-1728B52AA6E4}">
                <adec:decorative xmlns:adec="http://schemas.microsoft.com/office/drawing/2017/decorative" val="1"/>
              </a:ext>
            </a:extLst>
          </p:cNvPr>
          <p:cNvSpPr/>
          <p:nvPr userDrawn="1"/>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274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 uri="{C183D7F6-B498-43B3-948B-1728B52AA6E4}">
                <adec:decorative xmlns:adec="http://schemas.microsoft.com/office/drawing/2017/decorative" val="1"/>
              </a:ext>
            </a:extLst>
          </p:cNvPr>
          <p:cNvSpPr/>
          <p:nvPr/>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7B0E5A4-57E2-7602-491D-37B816FD39F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bg1"/>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162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dirty="0"/>
              <a:t>Insert name, position</a:t>
            </a:r>
          </a:p>
        </p:txBody>
      </p:sp>
      <p:pic>
        <p:nvPicPr>
          <p:cNvPr id="4" name="Picture 3" descr="University of Wisconsin Sea Grant logo in white text on an orange background">
            <a:extLst>
              <a:ext uri="{FF2B5EF4-FFF2-40B4-BE49-F238E27FC236}">
                <a16:creationId xmlns:a16="http://schemas.microsoft.com/office/drawing/2014/main" id="{C2B0DF0E-5B1F-B83E-A1C9-E064B44E0AAE}"/>
              </a:ext>
            </a:extLst>
          </p:cNvPr>
          <p:cNvPicPr>
            <a:picLocks noChangeAspect="1"/>
          </p:cNvPicPr>
          <p:nvPr/>
        </p:nvPicPr>
        <p:blipFill>
          <a:blip r:embed="rId2"/>
          <a:srcRect/>
          <a:stretch/>
        </p:blipFill>
        <p:spPr>
          <a:xfrm>
            <a:off x="10788541" y="0"/>
            <a:ext cx="1155700" cy="1155700"/>
          </a:xfrm>
          <a:prstGeom prst="rect">
            <a:avLst/>
          </a:prstGeom>
        </p:spPr>
      </p:pic>
      <p:sp>
        <p:nvSpPr>
          <p:cNvPr id="5" name="Rectangle 4">
            <a:extLst>
              <a:ext uri="{FF2B5EF4-FFF2-40B4-BE49-F238E27FC236}">
                <a16:creationId xmlns:a16="http://schemas.microsoft.com/office/drawing/2014/main" id="{204A3363-DA20-7356-535C-A57C1297B4D4}"/>
              </a:ext>
              <a:ext uri="{C183D7F6-B498-43B3-948B-1728B52AA6E4}">
                <adec:decorative xmlns:adec="http://schemas.microsoft.com/office/drawing/2017/decorative" val="1"/>
              </a:ext>
            </a:extLst>
          </p:cNvPr>
          <p:cNvSpPr/>
          <p:nvPr userDrawn="1"/>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74A13242-C482-7EDD-55E6-F76ABDFF2D72}"/>
              </a:ext>
            </a:extLst>
          </p:cNvPr>
          <p:cNvPicPr>
            <a:picLocks noChangeAspect="1"/>
          </p:cNvPicPr>
          <p:nvPr userDrawn="1"/>
        </p:nvPicPr>
        <p:blipFill>
          <a:blip r:embed="rId2"/>
          <a:srcRect/>
          <a:stretch/>
        </p:blipFill>
        <p:spPr>
          <a:xfrm>
            <a:off x="10788541" y="0"/>
            <a:ext cx="1155700" cy="1155700"/>
          </a:xfrm>
          <a:prstGeom prst="rect">
            <a:avLst/>
          </a:prstGeom>
        </p:spPr>
      </p:pic>
    </p:spTree>
    <p:extLst>
      <p:ext uri="{BB962C8B-B14F-4D97-AF65-F5344CB8AC3E}">
        <p14:creationId xmlns:p14="http://schemas.microsoft.com/office/powerpoint/2010/main" val="2953274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Tree>
    <p:extLst>
      <p:ext uri="{BB962C8B-B14F-4D97-AF65-F5344CB8AC3E}">
        <p14:creationId xmlns:p14="http://schemas.microsoft.com/office/powerpoint/2010/main" val="2831591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Content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316387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4" name="Rectangle 3">
            <a:extLst>
              <a:ext uri="{FF2B5EF4-FFF2-40B4-BE49-F238E27FC236}">
                <a16:creationId xmlns:a16="http://schemas.microsoft.com/office/drawing/2014/main" id="{35DCBE58-6662-44AC-FFFB-290C51C89CDB}"/>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955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tx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9FC0748B-B7DB-1756-005E-AB916F601033}"/>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110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C90A6FD6-239D-95D2-E9C9-71BCC507332E}"/>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298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Header_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856EFDCA-0F37-B65D-EA97-DDFF7EC0B0CD}"/>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CF965AEA-B461-A9E3-D30D-B587B7A8DC0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17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_ligh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BFF3FA-3EA8-B8D1-9427-A6FB58ADDC8D}"/>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Tree>
    <p:extLst>
      <p:ext uri="{BB962C8B-B14F-4D97-AF65-F5344CB8AC3E}">
        <p14:creationId xmlns:p14="http://schemas.microsoft.com/office/powerpoint/2010/main" val="1141391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Wisconsin Sea Grant logo in white text on an orange background">
            <a:extLst>
              <a:ext uri="{FF2B5EF4-FFF2-40B4-BE49-F238E27FC236}">
                <a16:creationId xmlns:a16="http://schemas.microsoft.com/office/drawing/2014/main" id="{9442AFA6-CAED-D743-9BD0-FB7276EC21DE}"/>
              </a:ext>
            </a:extLst>
          </p:cNvPr>
          <p:cNvPicPr>
            <a:picLocks noChangeAspect="1"/>
          </p:cNvPicPr>
          <p:nvPr/>
        </p:nvPicPr>
        <p:blipFill>
          <a:blip r:embed="rId2"/>
          <a:srcRect/>
          <a:stretch/>
        </p:blipFill>
        <p:spPr>
          <a:xfrm>
            <a:off x="5161548" y="2639930"/>
            <a:ext cx="2139741" cy="1872275"/>
          </a:xfrm>
          <a:prstGeom prst="rect">
            <a:avLst/>
          </a:prstGeom>
        </p:spPr>
      </p:pic>
      <p:sp>
        <p:nvSpPr>
          <p:cNvPr id="2" name="Title 1">
            <a:extLst>
              <a:ext uri="{FF2B5EF4-FFF2-40B4-BE49-F238E27FC236}">
                <a16:creationId xmlns:a16="http://schemas.microsoft.com/office/drawing/2014/main" id="{A878A76A-7D1D-3E85-0AC5-9B02E65F248E}"/>
              </a:ext>
            </a:extLst>
          </p:cNvPr>
          <p:cNvSpPr>
            <a:spLocks noGrp="1"/>
          </p:cNvSpPr>
          <p:nvPr>
            <p:ph type="title" hasCustomPrompt="1"/>
          </p:nvPr>
        </p:nvSpPr>
        <p:spPr>
          <a:xfrm>
            <a:off x="0" y="-180060"/>
            <a:ext cx="10668000" cy="170121"/>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effectLst/>
                <a:latin typeface="Helvetica" pitchFamily="2" charset="0"/>
              </a:rPr>
              <a:t>Orange Closing Sign</a:t>
            </a:r>
          </a:p>
        </p:txBody>
      </p:sp>
      <p:sp>
        <p:nvSpPr>
          <p:cNvPr id="5" name="Rectangle 4">
            <a:extLst>
              <a:ext uri="{FF2B5EF4-FFF2-40B4-BE49-F238E27FC236}">
                <a16:creationId xmlns:a16="http://schemas.microsoft.com/office/drawing/2014/main" id="{D176AB46-3783-9B80-A11F-8BD0662D9B07}"/>
              </a:ext>
              <a:ext uri="{C183D7F6-B498-43B3-948B-1728B52AA6E4}">
                <adec:decorative xmlns:adec="http://schemas.microsoft.com/office/drawing/2017/decorative" val="1"/>
              </a:ext>
            </a:extLst>
          </p:cNvPr>
          <p:cNvSpPr/>
          <p:nvPr userDrawn="1"/>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8710A36C-7F68-F999-CA96-C68EA7456F3A}"/>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2021868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2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Black Closing Slide</a:t>
            </a:r>
          </a:p>
        </p:txBody>
      </p:sp>
      <p:pic>
        <p:nvPicPr>
          <p:cNvPr id="5" name="Picture 4" descr="University of Wisconsin Sea Grant logo in white text on a gray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161548" y="2639930"/>
            <a:ext cx="2139741" cy="1872275"/>
          </a:xfrm>
          <a:prstGeom prst="rect">
            <a:avLst/>
          </a:prstGeom>
        </p:spPr>
      </p:pic>
      <p:sp>
        <p:nvSpPr>
          <p:cNvPr id="3" name="Rectangle 2">
            <a:extLst>
              <a:ext uri="{FF2B5EF4-FFF2-40B4-BE49-F238E27FC236}">
                <a16:creationId xmlns:a16="http://schemas.microsoft.com/office/drawing/2014/main" id="{00DC18E5-73DD-E743-2541-1564D0E90034}"/>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 gray background">
            <a:extLst>
              <a:ext uri="{FF2B5EF4-FFF2-40B4-BE49-F238E27FC236}">
                <a16:creationId xmlns:a16="http://schemas.microsoft.com/office/drawing/2014/main" id="{C37A6815-CED3-3BE9-55AF-CA5B9264A240}"/>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729977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3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b="1" dirty="0">
                <a:solidFill>
                  <a:srgbClr val="181818"/>
                </a:solidFill>
                <a:effectLst/>
                <a:latin typeface="Arial" panose="020B0604020202020204" pitchFamily="34" charset="0"/>
              </a:rPr>
              <a:t>White Closing Slide</a:t>
            </a:r>
            <a:endParaRPr lang="en-US" dirty="0">
              <a:solidFill>
                <a:srgbClr val="181818"/>
              </a:solidFill>
              <a:effectLst/>
              <a:latin typeface="Arial" panose="020B0604020202020204" pitchFamily="34" charset="0"/>
            </a:endParaRPr>
          </a:p>
        </p:txBody>
      </p:sp>
      <p:pic>
        <p:nvPicPr>
          <p:cNvPr id="5" name="Picture 4" descr="University of Wisconsin Sea Grant logo in white text on an orange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295281" y="2639930"/>
            <a:ext cx="1872275" cy="1872275"/>
          </a:xfrm>
          <a:prstGeom prst="rect">
            <a:avLst/>
          </a:prstGeom>
        </p:spPr>
      </p:pic>
      <p:sp>
        <p:nvSpPr>
          <p:cNvPr id="3" name="Rectangle 2">
            <a:extLst>
              <a:ext uri="{FF2B5EF4-FFF2-40B4-BE49-F238E27FC236}">
                <a16:creationId xmlns:a16="http://schemas.microsoft.com/office/drawing/2014/main" id="{955A22D4-C5A5-2DD4-2F5B-7317615B4EF2}"/>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FD4DD967-8F79-A1FC-9BF7-8899EE5FC368}"/>
              </a:ext>
            </a:extLst>
          </p:cNvPr>
          <p:cNvPicPr>
            <a:picLocks noChangeAspect="1"/>
          </p:cNvPicPr>
          <p:nvPr userDrawn="1"/>
        </p:nvPicPr>
        <p:blipFill>
          <a:blip r:embed="rId2"/>
          <a:srcRect/>
          <a:stretch/>
        </p:blipFill>
        <p:spPr>
          <a:xfrm>
            <a:off x="5295281" y="2639930"/>
            <a:ext cx="1872275" cy="1872275"/>
          </a:xfrm>
          <a:prstGeom prst="rect">
            <a:avLst/>
          </a:prstGeom>
        </p:spPr>
      </p:pic>
    </p:spTree>
    <p:extLst>
      <p:ext uri="{BB962C8B-B14F-4D97-AF65-F5344CB8AC3E}">
        <p14:creationId xmlns:p14="http://schemas.microsoft.com/office/powerpoint/2010/main" val="2259234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_ligh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userDrawn="1"/>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Tree>
    <p:extLst>
      <p:ext uri="{BB962C8B-B14F-4D97-AF65-F5344CB8AC3E}">
        <p14:creationId xmlns:p14="http://schemas.microsoft.com/office/powerpoint/2010/main" val="4126455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 uri="{C183D7F6-B498-43B3-948B-1728B52AA6E4}">
                <adec:decorative xmlns:adec="http://schemas.microsoft.com/office/drawing/2017/decorative" val="1"/>
              </a:ext>
            </a:extLst>
          </p:cNvPr>
          <p:cNvSpPr/>
          <p:nvPr userDrawn="1"/>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7B0E5A4-57E2-7602-491D-37B816FD39F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bg1"/>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162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dirty="0"/>
              <a:t>Insert name, position</a:t>
            </a:r>
          </a:p>
        </p:txBody>
      </p:sp>
      <p:pic>
        <p:nvPicPr>
          <p:cNvPr id="4" name="Picture 3" descr="University of Wisconsin Sea Grant logo in white text on an orange background">
            <a:extLst>
              <a:ext uri="{FF2B5EF4-FFF2-40B4-BE49-F238E27FC236}">
                <a16:creationId xmlns:a16="http://schemas.microsoft.com/office/drawing/2014/main" id="{C2B0DF0E-5B1F-B83E-A1C9-E064B44E0AAE}"/>
              </a:ext>
            </a:extLst>
          </p:cNvPr>
          <p:cNvPicPr>
            <a:picLocks noChangeAspect="1"/>
          </p:cNvPicPr>
          <p:nvPr userDrawn="1"/>
        </p:nvPicPr>
        <p:blipFill>
          <a:blip r:embed="rId2"/>
          <a:srcRect/>
          <a:stretch/>
        </p:blipFill>
        <p:spPr>
          <a:xfrm>
            <a:off x="10788541" y="0"/>
            <a:ext cx="1155700" cy="1155700"/>
          </a:xfrm>
          <a:prstGeom prst="rect">
            <a:avLst/>
          </a:prstGeom>
        </p:spPr>
      </p:pic>
    </p:spTree>
    <p:extLst>
      <p:ext uri="{BB962C8B-B14F-4D97-AF65-F5344CB8AC3E}">
        <p14:creationId xmlns:p14="http://schemas.microsoft.com/office/powerpoint/2010/main" val="3437924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and Conten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Tree>
    <p:extLst>
      <p:ext uri="{BB962C8B-B14F-4D97-AF65-F5344CB8AC3E}">
        <p14:creationId xmlns:p14="http://schemas.microsoft.com/office/powerpoint/2010/main" val="3626283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Content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3740767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146950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tx1"/>
                </a:solidFill>
              </a:defRPr>
            </a:lvl1pPr>
          </a:lstStyle>
          <a:p>
            <a:r>
              <a:rPr lang="en-US" dirty="0"/>
              <a:t>Insert section header slide title</a:t>
            </a:r>
          </a:p>
        </p:txBody>
      </p:sp>
    </p:spTree>
    <p:extLst>
      <p:ext uri="{BB962C8B-B14F-4D97-AF65-F5344CB8AC3E}">
        <p14:creationId xmlns:p14="http://schemas.microsoft.com/office/powerpoint/2010/main" val="2892427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Tree>
    <p:extLst>
      <p:ext uri="{BB962C8B-B14F-4D97-AF65-F5344CB8AC3E}">
        <p14:creationId xmlns:p14="http://schemas.microsoft.com/office/powerpoint/2010/main" val="190829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 uri="{C183D7F6-B498-43B3-948B-1728B52AA6E4}">
                <adec:decorative xmlns:adec="http://schemas.microsoft.com/office/drawing/2017/decorative" val="1"/>
              </a:ext>
            </a:extLst>
          </p:cNvPr>
          <p:cNvSpPr/>
          <p:nvPr/>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7B0E5A4-57E2-7602-491D-37B816FD39F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bg1"/>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162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dirty="0"/>
              <a:t>Insert name, position</a:t>
            </a:r>
          </a:p>
        </p:txBody>
      </p:sp>
      <p:pic>
        <p:nvPicPr>
          <p:cNvPr id="4" name="Picture 3" descr="University of Wisconsin Sea Grant logo in white text on an orange background">
            <a:extLst>
              <a:ext uri="{FF2B5EF4-FFF2-40B4-BE49-F238E27FC236}">
                <a16:creationId xmlns:a16="http://schemas.microsoft.com/office/drawing/2014/main" id="{C2B0DF0E-5B1F-B83E-A1C9-E064B44E0AAE}"/>
              </a:ext>
            </a:extLst>
          </p:cNvPr>
          <p:cNvPicPr>
            <a:picLocks noChangeAspect="1"/>
          </p:cNvPicPr>
          <p:nvPr/>
        </p:nvPicPr>
        <p:blipFill>
          <a:blip r:embed="rId2"/>
          <a:srcRect/>
          <a:stretch/>
        </p:blipFill>
        <p:spPr>
          <a:xfrm>
            <a:off x="10788541" y="0"/>
            <a:ext cx="1155700" cy="1155700"/>
          </a:xfrm>
          <a:prstGeom prst="rect">
            <a:avLst/>
          </a:prstGeom>
        </p:spPr>
      </p:pic>
      <p:sp>
        <p:nvSpPr>
          <p:cNvPr id="5" name="Rectangle 4">
            <a:extLst>
              <a:ext uri="{FF2B5EF4-FFF2-40B4-BE49-F238E27FC236}">
                <a16:creationId xmlns:a16="http://schemas.microsoft.com/office/drawing/2014/main" id="{0383BF28-FA8A-1032-4D94-60B23160E948}"/>
              </a:ext>
              <a:ext uri="{C183D7F6-B498-43B3-948B-1728B52AA6E4}">
                <adec:decorative xmlns:adec="http://schemas.microsoft.com/office/drawing/2017/decorative" val="1"/>
              </a:ext>
            </a:extLst>
          </p:cNvPr>
          <p:cNvSpPr/>
          <p:nvPr/>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EFA19507-D6EF-4135-6D70-4BF172810D5D}"/>
              </a:ext>
            </a:extLst>
          </p:cNvPr>
          <p:cNvPicPr>
            <a:picLocks noChangeAspect="1"/>
          </p:cNvPicPr>
          <p:nvPr/>
        </p:nvPicPr>
        <p:blipFill>
          <a:blip r:embed="rId2"/>
          <a:srcRect/>
          <a:stretch/>
        </p:blipFill>
        <p:spPr>
          <a:xfrm>
            <a:off x="10788541" y="0"/>
            <a:ext cx="1155700" cy="1155700"/>
          </a:xfrm>
          <a:prstGeom prst="rect">
            <a:avLst/>
          </a:prstGeom>
        </p:spPr>
      </p:pic>
      <p:sp>
        <p:nvSpPr>
          <p:cNvPr id="7" name="Rectangle 6">
            <a:extLst>
              <a:ext uri="{FF2B5EF4-FFF2-40B4-BE49-F238E27FC236}">
                <a16:creationId xmlns:a16="http://schemas.microsoft.com/office/drawing/2014/main" id="{1862CCA4-8672-1A4E-5336-22C0ECE5E393}"/>
              </a:ext>
              <a:ext uri="{C183D7F6-B498-43B3-948B-1728B52AA6E4}">
                <adec:decorative xmlns:adec="http://schemas.microsoft.com/office/drawing/2017/decorative" val="1"/>
              </a:ext>
            </a:extLst>
          </p:cNvPr>
          <p:cNvSpPr/>
          <p:nvPr userDrawn="1"/>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n orange background">
            <a:extLst>
              <a:ext uri="{FF2B5EF4-FFF2-40B4-BE49-F238E27FC236}">
                <a16:creationId xmlns:a16="http://schemas.microsoft.com/office/drawing/2014/main" id="{93AD69DE-C82D-E449-618A-FCE4ED7FF109}"/>
              </a:ext>
            </a:extLst>
          </p:cNvPr>
          <p:cNvPicPr>
            <a:picLocks noChangeAspect="1"/>
          </p:cNvPicPr>
          <p:nvPr userDrawn="1"/>
        </p:nvPicPr>
        <p:blipFill>
          <a:blip r:embed="rId2"/>
          <a:srcRect/>
          <a:stretch/>
        </p:blipFill>
        <p:spPr>
          <a:xfrm>
            <a:off x="10788541" y="0"/>
            <a:ext cx="1155700" cy="1155700"/>
          </a:xfrm>
          <a:prstGeom prst="rect">
            <a:avLst/>
          </a:prstGeom>
        </p:spPr>
      </p:pic>
    </p:spTree>
    <p:extLst>
      <p:ext uri="{BB962C8B-B14F-4D97-AF65-F5344CB8AC3E}">
        <p14:creationId xmlns:p14="http://schemas.microsoft.com/office/powerpoint/2010/main" val="933676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Header_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856EFDCA-0F37-B65D-EA97-DDFF7EC0B0CD}"/>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Tree>
    <p:extLst>
      <p:ext uri="{BB962C8B-B14F-4D97-AF65-F5344CB8AC3E}">
        <p14:creationId xmlns:p14="http://schemas.microsoft.com/office/powerpoint/2010/main" val="2375710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Wisconsin Sea Grant logo in white text on an orange background">
            <a:extLst>
              <a:ext uri="{FF2B5EF4-FFF2-40B4-BE49-F238E27FC236}">
                <a16:creationId xmlns:a16="http://schemas.microsoft.com/office/drawing/2014/main" id="{9442AFA6-CAED-D743-9BD0-FB7276EC21DE}"/>
              </a:ext>
            </a:extLst>
          </p:cNvPr>
          <p:cNvPicPr>
            <a:picLocks noChangeAspect="1"/>
          </p:cNvPicPr>
          <p:nvPr userDrawn="1"/>
        </p:nvPicPr>
        <p:blipFill>
          <a:blip r:embed="rId2"/>
          <a:srcRect/>
          <a:stretch/>
        </p:blipFill>
        <p:spPr>
          <a:xfrm>
            <a:off x="5161548" y="2639930"/>
            <a:ext cx="2139741" cy="1872275"/>
          </a:xfrm>
          <a:prstGeom prst="rect">
            <a:avLst/>
          </a:prstGeom>
        </p:spPr>
      </p:pic>
      <p:sp>
        <p:nvSpPr>
          <p:cNvPr id="2" name="Title 1">
            <a:extLst>
              <a:ext uri="{FF2B5EF4-FFF2-40B4-BE49-F238E27FC236}">
                <a16:creationId xmlns:a16="http://schemas.microsoft.com/office/drawing/2014/main" id="{A878A76A-7D1D-3E85-0AC5-9B02E65F248E}"/>
              </a:ext>
            </a:extLst>
          </p:cNvPr>
          <p:cNvSpPr>
            <a:spLocks noGrp="1"/>
          </p:cNvSpPr>
          <p:nvPr>
            <p:ph type="title" hasCustomPrompt="1"/>
          </p:nvPr>
        </p:nvSpPr>
        <p:spPr>
          <a:xfrm>
            <a:off x="0" y="-180060"/>
            <a:ext cx="10668000" cy="170121"/>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effectLst/>
                <a:latin typeface="Helvetica" pitchFamily="2" charset="0"/>
              </a:rPr>
              <a:t>Orange Closing Sign</a:t>
            </a:r>
          </a:p>
        </p:txBody>
      </p:sp>
    </p:spTree>
    <p:extLst>
      <p:ext uri="{BB962C8B-B14F-4D97-AF65-F5344CB8AC3E}">
        <p14:creationId xmlns:p14="http://schemas.microsoft.com/office/powerpoint/2010/main" val="2583120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Black Closing Slide</a:t>
            </a:r>
          </a:p>
        </p:txBody>
      </p:sp>
      <p:pic>
        <p:nvPicPr>
          <p:cNvPr id="5" name="Picture 4" descr="University of Wisconsin Sea Grant logo in white text on a gray background">
            <a:extLst>
              <a:ext uri="{FF2B5EF4-FFF2-40B4-BE49-F238E27FC236}">
                <a16:creationId xmlns:a16="http://schemas.microsoft.com/office/drawing/2014/main" id="{2125341B-9FCD-D414-3259-5849E1198405}"/>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2314827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5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b="1" dirty="0">
                <a:solidFill>
                  <a:srgbClr val="181818"/>
                </a:solidFill>
                <a:effectLst/>
                <a:latin typeface="Arial" panose="020B0604020202020204" pitchFamily="34" charset="0"/>
              </a:rPr>
              <a:t>White Closing Slide</a:t>
            </a:r>
            <a:endParaRPr lang="en-US" dirty="0">
              <a:solidFill>
                <a:srgbClr val="181818"/>
              </a:solidFill>
              <a:effectLst/>
              <a:latin typeface="Arial" panose="020B0604020202020204" pitchFamily="34" charset="0"/>
            </a:endParaRPr>
          </a:p>
        </p:txBody>
      </p:sp>
      <p:pic>
        <p:nvPicPr>
          <p:cNvPr id="5" name="Picture 4" descr="University of Wisconsin Sea Grant logo in white text on an orange background">
            <a:extLst>
              <a:ext uri="{FF2B5EF4-FFF2-40B4-BE49-F238E27FC236}">
                <a16:creationId xmlns:a16="http://schemas.microsoft.com/office/drawing/2014/main" id="{2125341B-9FCD-D414-3259-5849E1198405}"/>
              </a:ext>
            </a:extLst>
          </p:cNvPr>
          <p:cNvPicPr>
            <a:picLocks noChangeAspect="1"/>
          </p:cNvPicPr>
          <p:nvPr userDrawn="1"/>
        </p:nvPicPr>
        <p:blipFill>
          <a:blip r:embed="rId2"/>
          <a:srcRect/>
          <a:stretch/>
        </p:blipFill>
        <p:spPr>
          <a:xfrm>
            <a:off x="5295281" y="2639930"/>
            <a:ext cx="1872275" cy="1872275"/>
          </a:xfrm>
          <a:prstGeom prst="rect">
            <a:avLst/>
          </a:prstGeom>
        </p:spPr>
      </p:pic>
    </p:spTree>
    <p:extLst>
      <p:ext uri="{BB962C8B-B14F-4D97-AF65-F5344CB8AC3E}">
        <p14:creationId xmlns:p14="http://schemas.microsoft.com/office/powerpoint/2010/main" val="4114244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
        <p:cNvGrpSpPr/>
        <p:nvPr/>
      </p:nvGrpSpPr>
      <p:grpSpPr>
        <a:xfrm>
          <a:off x="0" y="0"/>
          <a:ext cx="0" cy="0"/>
          <a:chOff x="0" y="0"/>
          <a:chExt cx="0" cy="0"/>
        </a:xfrm>
      </p:grpSpPr>
      <p:pic>
        <p:nvPicPr>
          <p:cNvPr id="18" name="Google Shape;18;p28"/>
          <p:cNvPicPr preferRelativeResize="0"/>
          <p:nvPr/>
        </p:nvPicPr>
        <p:blipFill rotWithShape="1">
          <a:blip r:embed="rId2">
            <a:alphaModFix/>
          </a:blip>
          <a:srcRect/>
          <a:stretch/>
        </p:blipFill>
        <p:spPr>
          <a:xfrm>
            <a:off x="0" y="-51733"/>
            <a:ext cx="12192000" cy="1591733"/>
          </a:xfrm>
          <a:prstGeom prst="rect">
            <a:avLst/>
          </a:prstGeom>
          <a:noFill/>
          <a:ln>
            <a:noFill/>
          </a:ln>
        </p:spPr>
      </p:pic>
      <p:sp>
        <p:nvSpPr>
          <p:cNvPr id="19" name="Google Shape;19;p28"/>
          <p:cNvSpPr txBox="1">
            <a:spLocks noGrp="1"/>
          </p:cNvSpPr>
          <p:nvPr>
            <p:ph type="title"/>
          </p:nvPr>
        </p:nvSpPr>
        <p:spPr>
          <a:xfrm>
            <a:off x="973332" y="1758201"/>
            <a:ext cx="5643919" cy="122459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3733">
                <a:solidFill>
                  <a:schemeClr val="dk2"/>
                </a:solidFill>
                <a:latin typeface="Arial"/>
                <a:ea typeface="Arial"/>
                <a:cs typeface="Arial"/>
                <a:sym typeface="Arial"/>
              </a:defRPr>
            </a:lvl1pPr>
            <a:lvl2pPr lvl="1" algn="l">
              <a:lnSpc>
                <a:spcPct val="100000"/>
              </a:lnSpc>
              <a:spcBef>
                <a:spcPts val="0"/>
              </a:spcBef>
              <a:spcAft>
                <a:spcPts val="0"/>
              </a:spcAft>
              <a:buClr>
                <a:schemeClr val="dk2"/>
              </a:buClr>
              <a:buSzPts val="2600"/>
              <a:buNone/>
              <a:defRPr sz="3467">
                <a:solidFill>
                  <a:schemeClr val="dk2"/>
                </a:solidFill>
              </a:defRPr>
            </a:lvl2pPr>
            <a:lvl3pPr lvl="2" algn="l">
              <a:lnSpc>
                <a:spcPct val="100000"/>
              </a:lnSpc>
              <a:spcBef>
                <a:spcPts val="0"/>
              </a:spcBef>
              <a:spcAft>
                <a:spcPts val="0"/>
              </a:spcAft>
              <a:buClr>
                <a:schemeClr val="dk2"/>
              </a:buClr>
              <a:buSzPts val="2600"/>
              <a:buNone/>
              <a:defRPr sz="3467">
                <a:solidFill>
                  <a:schemeClr val="dk2"/>
                </a:solidFill>
              </a:defRPr>
            </a:lvl3pPr>
            <a:lvl4pPr lvl="3" algn="l">
              <a:lnSpc>
                <a:spcPct val="100000"/>
              </a:lnSpc>
              <a:spcBef>
                <a:spcPts val="0"/>
              </a:spcBef>
              <a:spcAft>
                <a:spcPts val="0"/>
              </a:spcAft>
              <a:buClr>
                <a:schemeClr val="dk2"/>
              </a:buClr>
              <a:buSzPts val="2600"/>
              <a:buNone/>
              <a:defRPr sz="3467">
                <a:solidFill>
                  <a:schemeClr val="dk2"/>
                </a:solidFill>
              </a:defRPr>
            </a:lvl4pPr>
            <a:lvl5pPr lvl="4" algn="l">
              <a:lnSpc>
                <a:spcPct val="100000"/>
              </a:lnSpc>
              <a:spcBef>
                <a:spcPts val="0"/>
              </a:spcBef>
              <a:spcAft>
                <a:spcPts val="0"/>
              </a:spcAft>
              <a:buClr>
                <a:schemeClr val="dk2"/>
              </a:buClr>
              <a:buSzPts val="2600"/>
              <a:buNone/>
              <a:defRPr sz="3467">
                <a:solidFill>
                  <a:schemeClr val="dk2"/>
                </a:solidFill>
              </a:defRPr>
            </a:lvl5pPr>
            <a:lvl6pPr lvl="5" algn="l">
              <a:lnSpc>
                <a:spcPct val="100000"/>
              </a:lnSpc>
              <a:spcBef>
                <a:spcPts val="0"/>
              </a:spcBef>
              <a:spcAft>
                <a:spcPts val="0"/>
              </a:spcAft>
              <a:buClr>
                <a:schemeClr val="dk2"/>
              </a:buClr>
              <a:buSzPts val="2600"/>
              <a:buNone/>
              <a:defRPr sz="3467">
                <a:solidFill>
                  <a:schemeClr val="dk2"/>
                </a:solidFill>
              </a:defRPr>
            </a:lvl6pPr>
            <a:lvl7pPr lvl="6" algn="l">
              <a:lnSpc>
                <a:spcPct val="100000"/>
              </a:lnSpc>
              <a:spcBef>
                <a:spcPts val="0"/>
              </a:spcBef>
              <a:spcAft>
                <a:spcPts val="0"/>
              </a:spcAft>
              <a:buClr>
                <a:schemeClr val="dk2"/>
              </a:buClr>
              <a:buSzPts val="2600"/>
              <a:buNone/>
              <a:defRPr sz="3467">
                <a:solidFill>
                  <a:schemeClr val="dk2"/>
                </a:solidFill>
              </a:defRPr>
            </a:lvl7pPr>
            <a:lvl8pPr lvl="7" algn="l">
              <a:lnSpc>
                <a:spcPct val="100000"/>
              </a:lnSpc>
              <a:spcBef>
                <a:spcPts val="0"/>
              </a:spcBef>
              <a:spcAft>
                <a:spcPts val="0"/>
              </a:spcAft>
              <a:buClr>
                <a:schemeClr val="dk2"/>
              </a:buClr>
              <a:buSzPts val="2600"/>
              <a:buNone/>
              <a:defRPr sz="3467">
                <a:solidFill>
                  <a:schemeClr val="dk2"/>
                </a:solidFill>
              </a:defRPr>
            </a:lvl8pPr>
            <a:lvl9pPr lvl="8" algn="l">
              <a:lnSpc>
                <a:spcPct val="100000"/>
              </a:lnSpc>
              <a:spcBef>
                <a:spcPts val="0"/>
              </a:spcBef>
              <a:spcAft>
                <a:spcPts val="0"/>
              </a:spcAft>
              <a:buClr>
                <a:schemeClr val="dk2"/>
              </a:buClr>
              <a:buSzPts val="2600"/>
              <a:buNone/>
              <a:defRPr sz="3467">
                <a:solidFill>
                  <a:schemeClr val="dk2"/>
                </a:solidFill>
              </a:defRPr>
            </a:lvl9pPr>
          </a:lstStyle>
          <a:p>
            <a:endParaRPr/>
          </a:p>
        </p:txBody>
      </p:sp>
      <p:sp>
        <p:nvSpPr>
          <p:cNvPr id="20" name="Google Shape;20;p28"/>
          <p:cNvSpPr txBox="1">
            <a:spLocks noGrp="1"/>
          </p:cNvSpPr>
          <p:nvPr>
            <p:ph type="body" idx="1"/>
          </p:nvPr>
        </p:nvSpPr>
        <p:spPr>
          <a:xfrm>
            <a:off x="961633" y="3091555"/>
            <a:ext cx="5655617" cy="297794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SzPts val="1300"/>
              <a:buChar char="●"/>
              <a:defRPr sz="2400">
                <a:latin typeface="Arial"/>
                <a:ea typeface="Arial"/>
                <a:cs typeface="Arial"/>
                <a:sym typeface="Arial"/>
              </a:defRPr>
            </a:lvl1pPr>
            <a:lvl2pPr marL="1219170" lvl="1" indent="-397923" algn="l">
              <a:lnSpc>
                <a:spcPct val="115000"/>
              </a:lnSpc>
              <a:spcBef>
                <a:spcPts val="2133"/>
              </a:spcBef>
              <a:spcAft>
                <a:spcPts val="0"/>
              </a:spcAft>
              <a:buSzPts val="1100"/>
              <a:buChar char="○"/>
              <a:defRPr/>
            </a:lvl2pPr>
            <a:lvl3pPr marL="1828754" lvl="2" indent="-397923" algn="l">
              <a:lnSpc>
                <a:spcPct val="115000"/>
              </a:lnSpc>
              <a:spcBef>
                <a:spcPts val="2133"/>
              </a:spcBef>
              <a:spcAft>
                <a:spcPts val="0"/>
              </a:spcAft>
              <a:buSzPts val="1100"/>
              <a:buChar char="■"/>
              <a:defRPr/>
            </a:lvl3pPr>
            <a:lvl4pPr marL="2438339" lvl="3" indent="-397923" algn="l">
              <a:lnSpc>
                <a:spcPct val="115000"/>
              </a:lnSpc>
              <a:spcBef>
                <a:spcPts val="2133"/>
              </a:spcBef>
              <a:spcAft>
                <a:spcPts val="0"/>
              </a:spcAft>
              <a:buSzPts val="1100"/>
              <a:buChar char="●"/>
              <a:defRPr/>
            </a:lvl4pPr>
            <a:lvl5pPr marL="3047924" lvl="4" indent="-397923" algn="l">
              <a:lnSpc>
                <a:spcPct val="115000"/>
              </a:lnSpc>
              <a:spcBef>
                <a:spcPts val="2133"/>
              </a:spcBef>
              <a:spcAft>
                <a:spcPts val="0"/>
              </a:spcAft>
              <a:buSzPts val="1100"/>
              <a:buChar char="○"/>
              <a:defRPr/>
            </a:lvl5pPr>
            <a:lvl6pPr marL="3657509" lvl="5" indent="-397923" algn="l">
              <a:lnSpc>
                <a:spcPct val="115000"/>
              </a:lnSpc>
              <a:spcBef>
                <a:spcPts val="2133"/>
              </a:spcBef>
              <a:spcAft>
                <a:spcPts val="0"/>
              </a:spcAft>
              <a:buSzPts val="1100"/>
              <a:buChar char="■"/>
              <a:defRPr/>
            </a:lvl6pPr>
            <a:lvl7pPr marL="4267093" lvl="6" indent="-397923" algn="l">
              <a:lnSpc>
                <a:spcPct val="115000"/>
              </a:lnSpc>
              <a:spcBef>
                <a:spcPts val="2133"/>
              </a:spcBef>
              <a:spcAft>
                <a:spcPts val="0"/>
              </a:spcAft>
              <a:buSzPts val="1100"/>
              <a:buChar char="●"/>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21" name="Google Shape;21;p28"/>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051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3" name="Google Shape;13;p25"/>
          <p:cNvSpPr txBox="1">
            <a:spLocks noGrp="1"/>
          </p:cNvSpPr>
          <p:nvPr>
            <p:ph type="title"/>
          </p:nvPr>
        </p:nvSpPr>
        <p:spPr>
          <a:xfrm>
            <a:off x="972600" y="1758200"/>
            <a:ext cx="10251600" cy="7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3733">
                <a:solidFill>
                  <a:schemeClr val="dk2"/>
                </a:solidFill>
                <a:latin typeface="Arial"/>
                <a:ea typeface="Arial"/>
                <a:cs typeface="Arial"/>
                <a:sym typeface="Arial"/>
              </a:defRPr>
            </a:lvl1pPr>
            <a:lvl2pPr lvl="1" algn="l">
              <a:lnSpc>
                <a:spcPct val="100000"/>
              </a:lnSpc>
              <a:spcBef>
                <a:spcPts val="0"/>
              </a:spcBef>
              <a:spcAft>
                <a:spcPts val="0"/>
              </a:spcAft>
              <a:buClr>
                <a:schemeClr val="dk2"/>
              </a:buClr>
              <a:buSzPts val="2600"/>
              <a:buNone/>
              <a:defRPr sz="3467">
                <a:solidFill>
                  <a:schemeClr val="dk2"/>
                </a:solidFill>
              </a:defRPr>
            </a:lvl2pPr>
            <a:lvl3pPr lvl="2" algn="l">
              <a:lnSpc>
                <a:spcPct val="100000"/>
              </a:lnSpc>
              <a:spcBef>
                <a:spcPts val="0"/>
              </a:spcBef>
              <a:spcAft>
                <a:spcPts val="0"/>
              </a:spcAft>
              <a:buClr>
                <a:schemeClr val="dk2"/>
              </a:buClr>
              <a:buSzPts val="2600"/>
              <a:buNone/>
              <a:defRPr sz="3467">
                <a:solidFill>
                  <a:schemeClr val="dk2"/>
                </a:solidFill>
              </a:defRPr>
            </a:lvl3pPr>
            <a:lvl4pPr lvl="3" algn="l">
              <a:lnSpc>
                <a:spcPct val="100000"/>
              </a:lnSpc>
              <a:spcBef>
                <a:spcPts val="0"/>
              </a:spcBef>
              <a:spcAft>
                <a:spcPts val="0"/>
              </a:spcAft>
              <a:buClr>
                <a:schemeClr val="dk2"/>
              </a:buClr>
              <a:buSzPts val="2600"/>
              <a:buNone/>
              <a:defRPr sz="3467">
                <a:solidFill>
                  <a:schemeClr val="dk2"/>
                </a:solidFill>
              </a:defRPr>
            </a:lvl4pPr>
            <a:lvl5pPr lvl="4" algn="l">
              <a:lnSpc>
                <a:spcPct val="100000"/>
              </a:lnSpc>
              <a:spcBef>
                <a:spcPts val="0"/>
              </a:spcBef>
              <a:spcAft>
                <a:spcPts val="0"/>
              </a:spcAft>
              <a:buClr>
                <a:schemeClr val="dk2"/>
              </a:buClr>
              <a:buSzPts val="2600"/>
              <a:buNone/>
              <a:defRPr sz="3467">
                <a:solidFill>
                  <a:schemeClr val="dk2"/>
                </a:solidFill>
              </a:defRPr>
            </a:lvl5pPr>
            <a:lvl6pPr lvl="5" algn="l">
              <a:lnSpc>
                <a:spcPct val="100000"/>
              </a:lnSpc>
              <a:spcBef>
                <a:spcPts val="0"/>
              </a:spcBef>
              <a:spcAft>
                <a:spcPts val="0"/>
              </a:spcAft>
              <a:buClr>
                <a:schemeClr val="dk2"/>
              </a:buClr>
              <a:buSzPts val="2600"/>
              <a:buNone/>
              <a:defRPr sz="3467">
                <a:solidFill>
                  <a:schemeClr val="dk2"/>
                </a:solidFill>
              </a:defRPr>
            </a:lvl6pPr>
            <a:lvl7pPr lvl="6" algn="l">
              <a:lnSpc>
                <a:spcPct val="100000"/>
              </a:lnSpc>
              <a:spcBef>
                <a:spcPts val="0"/>
              </a:spcBef>
              <a:spcAft>
                <a:spcPts val="0"/>
              </a:spcAft>
              <a:buClr>
                <a:schemeClr val="dk2"/>
              </a:buClr>
              <a:buSzPts val="2600"/>
              <a:buNone/>
              <a:defRPr sz="3467">
                <a:solidFill>
                  <a:schemeClr val="dk2"/>
                </a:solidFill>
              </a:defRPr>
            </a:lvl7pPr>
            <a:lvl8pPr lvl="7" algn="l">
              <a:lnSpc>
                <a:spcPct val="100000"/>
              </a:lnSpc>
              <a:spcBef>
                <a:spcPts val="0"/>
              </a:spcBef>
              <a:spcAft>
                <a:spcPts val="0"/>
              </a:spcAft>
              <a:buClr>
                <a:schemeClr val="dk2"/>
              </a:buClr>
              <a:buSzPts val="2600"/>
              <a:buNone/>
              <a:defRPr sz="3467">
                <a:solidFill>
                  <a:schemeClr val="dk2"/>
                </a:solidFill>
              </a:defRPr>
            </a:lvl8pPr>
            <a:lvl9pPr lvl="8" algn="l">
              <a:lnSpc>
                <a:spcPct val="100000"/>
              </a:lnSpc>
              <a:spcBef>
                <a:spcPts val="0"/>
              </a:spcBef>
              <a:spcAft>
                <a:spcPts val="0"/>
              </a:spcAft>
              <a:buClr>
                <a:schemeClr val="dk2"/>
              </a:buClr>
              <a:buSzPts val="2600"/>
              <a:buNone/>
              <a:defRPr sz="3467">
                <a:solidFill>
                  <a:schemeClr val="dk2"/>
                </a:solidFill>
              </a:defRPr>
            </a:lvl9pPr>
          </a:lstStyle>
          <a:p>
            <a:endParaRPr/>
          </a:p>
        </p:txBody>
      </p:sp>
      <p:sp>
        <p:nvSpPr>
          <p:cNvPr id="14" name="Google Shape;14;p25"/>
          <p:cNvSpPr txBox="1">
            <a:spLocks noGrp="1"/>
          </p:cNvSpPr>
          <p:nvPr>
            <p:ph type="body" idx="1"/>
          </p:nvPr>
        </p:nvSpPr>
        <p:spPr>
          <a:xfrm>
            <a:off x="972600" y="2771833"/>
            <a:ext cx="10251600" cy="30148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SzPts val="1300"/>
              <a:buChar char="●"/>
              <a:defRPr sz="2400">
                <a:solidFill>
                  <a:schemeClr val="dk2"/>
                </a:solidFill>
                <a:latin typeface="Arial"/>
                <a:ea typeface="Arial"/>
                <a:cs typeface="Arial"/>
                <a:sym typeface="Arial"/>
              </a:defRPr>
            </a:lvl1pPr>
            <a:lvl2pPr marL="1219170" lvl="1" indent="-397923" algn="l">
              <a:lnSpc>
                <a:spcPct val="115000"/>
              </a:lnSpc>
              <a:spcBef>
                <a:spcPts val="2133"/>
              </a:spcBef>
              <a:spcAft>
                <a:spcPts val="0"/>
              </a:spcAft>
              <a:buSzPts val="1100"/>
              <a:buChar char="○"/>
              <a:defRPr/>
            </a:lvl2pPr>
            <a:lvl3pPr marL="1828754" lvl="2" indent="-397923" algn="l">
              <a:lnSpc>
                <a:spcPct val="115000"/>
              </a:lnSpc>
              <a:spcBef>
                <a:spcPts val="2133"/>
              </a:spcBef>
              <a:spcAft>
                <a:spcPts val="0"/>
              </a:spcAft>
              <a:buSzPts val="1100"/>
              <a:buChar char="■"/>
              <a:defRPr/>
            </a:lvl3pPr>
            <a:lvl4pPr marL="2438339" lvl="3" indent="-397923" algn="l">
              <a:lnSpc>
                <a:spcPct val="115000"/>
              </a:lnSpc>
              <a:spcBef>
                <a:spcPts val="2133"/>
              </a:spcBef>
              <a:spcAft>
                <a:spcPts val="0"/>
              </a:spcAft>
              <a:buSzPts val="1100"/>
              <a:buChar char="●"/>
              <a:defRPr/>
            </a:lvl4pPr>
            <a:lvl5pPr marL="3047924" lvl="4" indent="-397923" algn="l">
              <a:lnSpc>
                <a:spcPct val="115000"/>
              </a:lnSpc>
              <a:spcBef>
                <a:spcPts val="2133"/>
              </a:spcBef>
              <a:spcAft>
                <a:spcPts val="0"/>
              </a:spcAft>
              <a:buSzPts val="1100"/>
              <a:buChar char="○"/>
              <a:defRPr/>
            </a:lvl5pPr>
            <a:lvl6pPr marL="3657509" lvl="5" indent="-397923" algn="l">
              <a:lnSpc>
                <a:spcPct val="115000"/>
              </a:lnSpc>
              <a:spcBef>
                <a:spcPts val="2133"/>
              </a:spcBef>
              <a:spcAft>
                <a:spcPts val="0"/>
              </a:spcAft>
              <a:buSzPts val="1100"/>
              <a:buChar char="■"/>
              <a:defRPr/>
            </a:lvl6pPr>
            <a:lvl7pPr marL="4267093" lvl="6" indent="-397923" algn="l">
              <a:lnSpc>
                <a:spcPct val="115000"/>
              </a:lnSpc>
              <a:spcBef>
                <a:spcPts val="2133"/>
              </a:spcBef>
              <a:spcAft>
                <a:spcPts val="0"/>
              </a:spcAft>
              <a:buSzPts val="1100"/>
              <a:buChar char="●"/>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15" name="Google Shape;15;p25"/>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08247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17"/>
        <p:cNvGrpSpPr/>
        <p:nvPr/>
      </p:nvGrpSpPr>
      <p:grpSpPr>
        <a:xfrm>
          <a:off x="0" y="0"/>
          <a:ext cx="0" cy="0"/>
          <a:chOff x="0" y="0"/>
          <a:chExt cx="0" cy="0"/>
        </a:xfrm>
      </p:grpSpPr>
      <p:sp>
        <p:nvSpPr>
          <p:cNvPr id="18" name="Google Shape;18;p26"/>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571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defRPr>
                <a:latin typeface="+mn-lt"/>
                <a:cs typeface="Arial" panose="020B0604020202020204" pitchFamily="34" charset="0"/>
              </a:defRPr>
            </a:lvl1pPr>
          </a:lstStyle>
          <a:p>
            <a:r>
              <a:rPr lang="en-US"/>
              <a:t>Coastal Processes Demonstration: The Wave Tank</a:t>
            </a:r>
            <a:endParaRPr lang="en-US" dirty="0"/>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2826538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_1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6D9A27-B964-B89D-4657-569EC459926B}"/>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lgn="l">
              <a:defRPr>
                <a:latin typeface="+mn-lt"/>
                <a:cs typeface="Arial" panose="020B0604020202020204" pitchFamily="34" charset="0"/>
              </a:defRPr>
            </a:lvl1pPr>
          </a:lstStyle>
          <a:p>
            <a:r>
              <a:rPr lang="en-US"/>
              <a:t>Coastal Processes Demonstration: The Wave Tank</a:t>
            </a:r>
            <a:endParaRPr lang="en-US" dirty="0"/>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86683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and Content_1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6D9A27-B964-B89D-4657-569EC459926B}"/>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3588969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lgn="l">
              <a:defRPr>
                <a:latin typeface="+mn-lt"/>
                <a:cs typeface="Arial" panose="020B0604020202020204" pitchFamily="34" charset="0"/>
              </a:defRPr>
            </a:lvl1p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102335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lgn="l">
              <a:defRPr>
                <a:latin typeface="+mn-lt"/>
                <a:cs typeface="Arial" panose="020B0604020202020204" pitchFamily="34" charset="0"/>
              </a:defRPr>
            </a:lvl1p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25134797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457200"/>
            <a:ext cx="10668000" cy="1066800"/>
          </a:xfrm>
          <a:prstGeom prst="rect">
            <a:avLst/>
          </a:prstGeom>
        </p:spPr>
        <p:txBody>
          <a:bodyPr vert="horz" lIns="0" tIns="45720" rIns="0" bIns="0" rtlCol="0" anchor="b" anchorCtr="0">
            <a:normAutofit/>
          </a:bodyPr>
          <a:lstStyle/>
          <a:p>
            <a:endParaRPr lang="en-US" dirty="0"/>
          </a:p>
        </p:txBody>
      </p:sp>
      <p:sp>
        <p:nvSpPr>
          <p:cNvPr id="3" name="Text Placeholder 2"/>
          <p:cNvSpPr>
            <a:spLocks noGrp="1"/>
          </p:cNvSpPr>
          <p:nvPr>
            <p:ph type="body" idx="1"/>
          </p:nvPr>
        </p:nvSpPr>
        <p:spPr>
          <a:xfrm>
            <a:off x="1485900" y="1828799"/>
            <a:ext cx="9677400" cy="4457701"/>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505056"/>
            <a:ext cx="12192000" cy="352943"/>
          </a:xfrm>
          <a:prstGeom prst="rect">
            <a:avLst/>
          </a:prstGeom>
          <a:solidFill>
            <a:srgbClr val="555556"/>
          </a:solidFill>
          <a:ln>
            <a:noFill/>
          </a:ln>
        </p:spPr>
        <p:txBody>
          <a:bodyPr vert="horz" wrap="square" lIns="91440" tIns="64008" rIns="91440" bIns="64008" rtlCol="0" anchor="ctr">
            <a:spAutoFit/>
          </a:bodyPr>
          <a:lstStyle>
            <a:lvl1pPr algn="l">
              <a:defRPr sz="1400" b="0" i="0">
                <a:solidFill>
                  <a:schemeClr val="bg1"/>
                </a:solidFill>
                <a:latin typeface="+mn-lt"/>
                <a:ea typeface="Red Hat Text" panose="02010303040201060303" pitchFamily="2" charset="0"/>
                <a:cs typeface="Red Hat Text" panose="02010303040201060303" pitchFamily="2" charset="0"/>
              </a:defRPr>
            </a:lvl1pPr>
          </a:lstStyle>
          <a:p>
            <a:r>
              <a:rPr lang="en-US"/>
              <a:t>Coastal Processes Demonstration: The Wave Tank</a:t>
            </a:r>
            <a:endParaRPr lang="en-US" dirty="0"/>
          </a:p>
        </p:txBody>
      </p:sp>
      <p:pic>
        <p:nvPicPr>
          <p:cNvPr id="8" name="Picture 7" descr="University of Wisconsin Sea Grant logo in white text on an orange background">
            <a:extLst>
              <a:ext uri="{FF2B5EF4-FFF2-40B4-BE49-F238E27FC236}">
                <a16:creationId xmlns:a16="http://schemas.microsoft.com/office/drawing/2014/main" id="{0E552B7F-AB27-DB49-8004-05CB28567967}"/>
              </a:ext>
            </a:extLst>
          </p:cNvPr>
          <p:cNvPicPr>
            <a:picLocks noChangeAspect="1"/>
          </p:cNvPicPr>
          <p:nvPr/>
        </p:nvPicPr>
        <p:blipFill>
          <a:blip r:embed="rId48"/>
          <a:srcRect/>
          <a:stretch/>
        </p:blipFill>
        <p:spPr>
          <a:xfrm>
            <a:off x="10788541" y="0"/>
            <a:ext cx="1155700" cy="1155700"/>
          </a:xfrm>
          <a:prstGeom prst="rect">
            <a:avLst/>
          </a:prstGeom>
        </p:spPr>
      </p:pic>
      <p:pic>
        <p:nvPicPr>
          <p:cNvPr id="4" name="Picture 3" descr="University of Wisconsin Sea Grant logo in white text on an orange background">
            <a:extLst>
              <a:ext uri="{FF2B5EF4-FFF2-40B4-BE49-F238E27FC236}">
                <a16:creationId xmlns:a16="http://schemas.microsoft.com/office/drawing/2014/main" id="{8BF61B63-9D5E-A295-2037-7676A81FAF9D}"/>
              </a:ext>
            </a:extLst>
          </p:cNvPr>
          <p:cNvPicPr>
            <a:picLocks noChangeAspect="1"/>
          </p:cNvPicPr>
          <p:nvPr/>
        </p:nvPicPr>
        <p:blipFill>
          <a:blip r:embed="rId48"/>
          <a:srcRect/>
          <a:stretch/>
        </p:blipFill>
        <p:spPr>
          <a:xfrm>
            <a:off x="10788541" y="0"/>
            <a:ext cx="1155700" cy="1155700"/>
          </a:xfrm>
          <a:prstGeom prst="rect">
            <a:avLst/>
          </a:prstGeom>
        </p:spPr>
      </p:pic>
      <p:pic>
        <p:nvPicPr>
          <p:cNvPr id="6" name="Picture 5" descr="University of Wisconsin Sea Grant logo in white text on an orange background">
            <a:extLst>
              <a:ext uri="{FF2B5EF4-FFF2-40B4-BE49-F238E27FC236}">
                <a16:creationId xmlns:a16="http://schemas.microsoft.com/office/drawing/2014/main" id="{059C4759-7CB6-C953-4BA6-74A39F29B901}"/>
              </a:ext>
            </a:extLst>
          </p:cNvPr>
          <p:cNvPicPr>
            <a:picLocks noChangeAspect="1"/>
          </p:cNvPicPr>
          <p:nvPr userDrawn="1"/>
        </p:nvPicPr>
        <p:blipFill>
          <a:blip r:embed="rId48"/>
          <a:srcRect/>
          <a:stretch/>
        </p:blipFill>
        <p:spPr>
          <a:xfrm>
            <a:off x="10788541" y="0"/>
            <a:ext cx="1155700" cy="1155700"/>
          </a:xfrm>
          <a:prstGeom prst="rect">
            <a:avLst/>
          </a:prstGeom>
        </p:spPr>
      </p:pic>
    </p:spTree>
    <p:extLst>
      <p:ext uri="{BB962C8B-B14F-4D97-AF65-F5344CB8AC3E}">
        <p14:creationId xmlns:p14="http://schemas.microsoft.com/office/powerpoint/2010/main" val="28285016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661" r:id="rId33"/>
    <p:sldLayoutId id="2147483672" r:id="rId34"/>
    <p:sldLayoutId id="2147483662" r:id="rId35"/>
    <p:sldLayoutId id="2147483674" r:id="rId36"/>
    <p:sldLayoutId id="2147483682" r:id="rId37"/>
    <p:sldLayoutId id="2147483663" r:id="rId38"/>
    <p:sldLayoutId id="2147483678" r:id="rId39"/>
    <p:sldLayoutId id="2147483673" r:id="rId40"/>
    <p:sldLayoutId id="2147483676" r:id="rId41"/>
    <p:sldLayoutId id="2147483677" r:id="rId42"/>
    <p:sldLayoutId id="2147483679" r:id="rId43"/>
    <p:sldLayoutId id="2147483743" r:id="rId44"/>
    <p:sldLayoutId id="2147483744" r:id="rId45"/>
    <p:sldLayoutId id="2147483745" r:id="rId46"/>
  </p:sldLayoutIdLst>
  <p:hf sldNum="0" hdr="0" dt="0"/>
  <p:txStyles>
    <p:titleStyle>
      <a:lvl1pPr algn="l" defTabSz="914400" rtl="0" eaLnBrk="1" latinLnBrk="0" hangingPunct="1">
        <a:lnSpc>
          <a:spcPct val="90000"/>
        </a:lnSpc>
        <a:spcBef>
          <a:spcPct val="0"/>
        </a:spcBef>
        <a:buNone/>
        <a:defRPr sz="3200" b="1" i="0" kern="1200">
          <a:solidFill>
            <a:schemeClr val="tx1"/>
          </a:solidFill>
          <a:latin typeface="+mj-lt"/>
          <a:ea typeface="Red Hat Display" panose="02010303040201060303" pitchFamily="2" charset="0"/>
          <a:cs typeface="Red Hat Display" panose="02010303040201060303" pitchFamily="2" charset="0"/>
        </a:defRPr>
      </a:lvl1pPr>
    </p:titleStyle>
    <p:bodyStyle>
      <a:lvl1pPr marL="176213" indent="-176213" algn="l" defTabSz="914400" rtl="0" eaLnBrk="1" latinLnBrk="0" hangingPunct="1">
        <a:lnSpc>
          <a:spcPct val="90000"/>
        </a:lnSpc>
        <a:spcBef>
          <a:spcPts val="1000"/>
        </a:spcBef>
        <a:buClr>
          <a:schemeClr val="accent1"/>
        </a:buClr>
        <a:buSzPct val="90000"/>
        <a:buFont typeface="Arial" panose="020B0604020202020204" pitchFamily="34" charset="0"/>
        <a:buChar char="•"/>
        <a:tabLst/>
        <a:defRPr sz="2600" b="0" i="0" kern="1200">
          <a:solidFill>
            <a:schemeClr val="tx1"/>
          </a:solidFill>
          <a:latin typeface="+mn-lt"/>
          <a:ea typeface="Red Hat Text" panose="02010303040201060303" pitchFamily="2" charset="0"/>
          <a:cs typeface="Red Hat Text" panose="02010303040201060303" pitchFamily="2" charset="0"/>
        </a:defRPr>
      </a:lvl1pPr>
      <a:lvl2pPr marL="635000" indent="-177800" algn="l" defTabSz="914400" rtl="0" eaLnBrk="1" latinLnBrk="0" hangingPunct="1">
        <a:lnSpc>
          <a:spcPct val="90000"/>
        </a:lnSpc>
        <a:spcBef>
          <a:spcPts val="500"/>
        </a:spcBef>
        <a:buFont typeface="Arial" panose="020B0604020202020204" pitchFamily="34" charset="0"/>
        <a:buChar char="•"/>
        <a:tabLst/>
        <a:defRPr sz="2100" b="0" i="0" kern="1200">
          <a:solidFill>
            <a:schemeClr val="tx1"/>
          </a:solidFill>
          <a:latin typeface="+mn-lt"/>
          <a:ea typeface="Red Hat Text" panose="02010303040201060303" pitchFamily="2" charset="0"/>
          <a:cs typeface="Red Hat Text" panose="02010303040201060303" pitchFamily="2" charset="0"/>
        </a:defRPr>
      </a:lvl2pPr>
      <a:lvl3pPr marL="1092200" indent="-177800"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mn-lt"/>
          <a:ea typeface="Red Hat Text" panose="02010303040201060303" pitchFamily="2" charset="0"/>
          <a:cs typeface="Red Hat Text" panose="02010303040201060303" pitchFamily="2" charset="0"/>
        </a:defRPr>
      </a:lvl3pPr>
      <a:lvl4pPr marL="1543050" indent="-171450"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Red Hat Text" panose="02010303040201060303" pitchFamily="2" charset="0"/>
          <a:cs typeface="Red Hat Text" panose="02010303040201060303" pitchFamily="2" charset="0"/>
        </a:defRPr>
      </a:lvl4pPr>
      <a:lvl5pPr marL="20018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72">
          <p15:clr>
            <a:srgbClr val="F26B43"/>
          </p15:clr>
        </p15:guide>
        <p15:guide id="14" pos="72">
          <p15:clr>
            <a:srgbClr val="F26B43"/>
          </p15:clr>
        </p15:guide>
        <p15:guide id="15" pos="7608">
          <p15:clr>
            <a:srgbClr val="F26B43"/>
          </p15:clr>
        </p15:guide>
        <p15:guide id="16" pos="312">
          <p15:clr>
            <a:srgbClr val="F26B43"/>
          </p15:clr>
        </p15:guide>
        <p15:guide id="17" pos="7248">
          <p15:clr>
            <a:srgbClr val="F26B43"/>
          </p15:clr>
        </p15:guide>
        <p15:guide id="18" orient="horz" pos="4248">
          <p15:clr>
            <a:srgbClr val="F26B43"/>
          </p15:clr>
        </p15:guide>
        <p15:guide id="19" orient="horz" pos="288">
          <p15:clr>
            <a:srgbClr val="F26B43"/>
          </p15:clr>
        </p15:guide>
        <p15:guide id="20" orient="horz" pos="960">
          <p15:clr>
            <a:srgbClr val="F26B43"/>
          </p15:clr>
        </p15:guide>
        <p15:guide id="21" pos="7032">
          <p15:clr>
            <a:srgbClr val="F26B43"/>
          </p15:clr>
        </p15:guide>
        <p15:guide id="22" pos="936">
          <p15:clr>
            <a:srgbClr val="F26B43"/>
          </p15:clr>
        </p15:guide>
        <p15:guide id="23" orient="horz" pos="1152">
          <p15:clr>
            <a:srgbClr val="F26B43"/>
          </p15:clr>
        </p15:guide>
        <p15:guide id="24" orient="horz" pos="3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g"/><Relationship Id="rId10" Type="http://schemas.openxmlformats.org/officeDocument/2006/relationships/image" Target="../media/image32.png"/><Relationship Id="rId4" Type="http://schemas.openxmlformats.org/officeDocument/2006/relationships/image" Target="../media/image23.jp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D441-B578-9877-F47F-6BDE3C57DF1D}"/>
              </a:ext>
            </a:extLst>
          </p:cNvPr>
          <p:cNvSpPr>
            <a:spLocks noGrp="1"/>
          </p:cNvSpPr>
          <p:nvPr>
            <p:ph type="title"/>
          </p:nvPr>
        </p:nvSpPr>
        <p:spPr>
          <a:xfrm>
            <a:off x="851887" y="905690"/>
            <a:ext cx="9740769" cy="2106570"/>
          </a:xfrm>
        </p:spPr>
        <p:txBody>
          <a:bodyPr/>
          <a:lstStyle/>
          <a:p>
            <a:r>
              <a:rPr lang="en-US" sz="4400" dirty="0"/>
              <a:t>Coastal Engineering at North Beach Part 2</a:t>
            </a:r>
            <a:endParaRPr lang="en-US" dirty="0"/>
          </a:p>
        </p:txBody>
      </p:sp>
      <p:sp>
        <p:nvSpPr>
          <p:cNvPr id="2" name="Text Placeholder 1">
            <a:extLst>
              <a:ext uri="{FF2B5EF4-FFF2-40B4-BE49-F238E27FC236}">
                <a16:creationId xmlns:a16="http://schemas.microsoft.com/office/drawing/2014/main" id="{659AAFA8-73D2-7B09-F72F-02343124DC69}"/>
              </a:ext>
            </a:extLst>
          </p:cNvPr>
          <p:cNvSpPr>
            <a:spLocks noGrp="1"/>
          </p:cNvSpPr>
          <p:nvPr>
            <p:ph type="body" sz="quarter" idx="12"/>
          </p:nvPr>
        </p:nvSpPr>
        <p:spPr>
          <a:xfrm>
            <a:off x="851889" y="3320267"/>
            <a:ext cx="9316578" cy="701877"/>
          </a:xfrm>
        </p:spPr>
        <p:txBody>
          <a:bodyPr/>
          <a:lstStyle/>
          <a:p>
            <a:r>
              <a:rPr lang="en-US" dirty="0"/>
              <a:t>Lesson 6 Coastal Engineering at North Beach</a:t>
            </a:r>
          </a:p>
        </p:txBody>
      </p:sp>
      <p:sp>
        <p:nvSpPr>
          <p:cNvPr id="3" name="Text Placeholder 2">
            <a:extLst>
              <a:ext uri="{FF2B5EF4-FFF2-40B4-BE49-F238E27FC236}">
                <a16:creationId xmlns:a16="http://schemas.microsoft.com/office/drawing/2014/main" id="{6BD99ECE-C995-54C4-8165-B6F1D7EEBD78}"/>
              </a:ext>
            </a:extLst>
          </p:cNvPr>
          <p:cNvSpPr>
            <a:spLocks noGrp="1"/>
          </p:cNvSpPr>
          <p:nvPr>
            <p:ph type="body" sz="quarter" idx="13"/>
          </p:nvPr>
        </p:nvSpPr>
        <p:spPr>
          <a:xfrm>
            <a:off x="627961" y="5953913"/>
            <a:ext cx="10535340" cy="701876"/>
          </a:xfrm>
        </p:spPr>
        <p:txBody>
          <a:bodyPr/>
          <a:lstStyle/>
          <a:p>
            <a:pPr>
              <a:lnSpc>
                <a:spcPct val="120000"/>
              </a:lnSpc>
              <a:spcBef>
                <a:spcPts val="0"/>
              </a:spcBef>
              <a:spcAft>
                <a:spcPts val="500"/>
              </a:spcAft>
            </a:pPr>
            <a:r>
              <a:rPr lang="en-US" sz="800" b="0" dirty="0"/>
              <a:t>Wisconsin Sea Grant </a:t>
            </a:r>
            <a:r>
              <a:rPr lang="en-US" sz="800" dirty="0"/>
              <a:t>| October 2025</a:t>
            </a:r>
            <a:r>
              <a:rPr lang="en-US" sz="800" b="0" dirty="0"/>
              <a:t>  |  Coastal Engineering Education: People, Place and Practice: Lesson </a:t>
            </a:r>
            <a:r>
              <a:rPr lang="en-US" sz="800" dirty="0"/>
              <a:t>6: Coastal Engineering at North Beach </a:t>
            </a:r>
            <a:r>
              <a:rPr lang="en-US" sz="800" dirty="0">
                <a:cs typeface="Arial"/>
              </a:rPr>
              <a:t>                                        Image used with written permission by JB the Explorer </a:t>
            </a:r>
            <a:endParaRPr lang="en-US" sz="800" b="0" dirty="0"/>
          </a:p>
          <a:p>
            <a:pPr>
              <a:lnSpc>
                <a:spcPct val="120000"/>
              </a:lnSpc>
              <a:spcBef>
                <a:spcPts val="0"/>
              </a:spcBef>
            </a:pPr>
            <a:r>
              <a:rPr lang="en-US" sz="800" b="0" dirty="0"/>
              <a:t>This curriculum was prepared by Adam </a:t>
            </a:r>
            <a:r>
              <a:rPr lang="en-US" sz="800" b="0" dirty="0" err="1"/>
              <a:t>Bechle</a:t>
            </a:r>
            <a:r>
              <a:rPr lang="en-US" sz="800" b="0" dirty="0"/>
              <a:t>, Ginny Carlton, and Anne Moser under award number NA21NOS4290005 from the Great Lakes Bay Watershed Education and Training (B-WET) program of the National Oceanic and Atmospheric Administration (NOAA), U.S. Department of Commerce. The statements, findings, conclusions and recommendations are those of the author(s) and do not necessarily reflect the views of NOAA or the U.S. Department of Commerce.</a:t>
            </a:r>
          </a:p>
        </p:txBody>
      </p:sp>
    </p:spTree>
    <p:extLst>
      <p:ext uri="{BB962C8B-B14F-4D97-AF65-F5344CB8AC3E}">
        <p14:creationId xmlns:p14="http://schemas.microsoft.com/office/powerpoint/2010/main" val="653933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5" name="Google Shape;135;p10"/>
          <p:cNvSpPr txBox="1"/>
          <p:nvPr/>
        </p:nvSpPr>
        <p:spPr>
          <a:xfrm>
            <a:off x="235284" y="221007"/>
            <a:ext cx="6232904" cy="779711"/>
          </a:xfrm>
          <a:prstGeom prst="rect">
            <a:avLst/>
          </a:prstGeom>
          <a:noFill/>
          <a:ln>
            <a:noFill/>
          </a:ln>
        </p:spPr>
        <p:txBody>
          <a:bodyPr spcFirstLastPara="1" wrap="square" lIns="121900" tIns="60933" rIns="121900" bIns="60933" anchor="t" anchorCtr="0">
            <a:spAutoFit/>
          </a:bodyPr>
          <a:lstStyle/>
          <a:p>
            <a:r>
              <a:rPr lang="en-US" sz="4267">
                <a:solidFill>
                  <a:srgbClr val="000000"/>
                </a:solidFill>
                <a:latin typeface="Calibri"/>
                <a:ea typeface="Calibri"/>
                <a:cs typeface="Calibri"/>
                <a:sym typeface="Calibri"/>
              </a:rPr>
              <a:t>Recall the </a:t>
            </a:r>
            <a:r>
              <a:rPr lang="en-US" sz="4267">
                <a:solidFill>
                  <a:srgbClr val="C00000"/>
                </a:solidFill>
                <a:latin typeface="Calibri"/>
                <a:ea typeface="Calibri"/>
                <a:cs typeface="Calibri"/>
                <a:sym typeface="Calibri"/>
              </a:rPr>
              <a:t>Hydrologic Cycle</a:t>
            </a:r>
            <a:endParaRPr sz="2400"/>
          </a:p>
        </p:txBody>
      </p:sp>
      <p:sp>
        <p:nvSpPr>
          <p:cNvPr id="132" name="Google Shape;132;p10"/>
          <p:cNvSpPr>
            <a:spLocks noGrp="1"/>
          </p:cNvSpPr>
          <p:nvPr>
            <p:ph type="title" idx="4294967295"/>
          </p:nvPr>
        </p:nvSpPr>
        <p:spPr>
          <a:xfrm>
            <a:off x="85557" y="893516"/>
            <a:ext cx="11825891" cy="492388"/>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186262"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Which type of water movement does the </a:t>
            </a:r>
            <a:r>
              <a:rPr kumimoji="0" lang="en-US" sz="2400" b="0" i="0" u="none" strike="noStrike" kern="1200" cap="none" spc="0" normalizeH="0" baseline="0" noProof="0" dirty="0">
                <a:ln>
                  <a:noFill/>
                </a:ln>
                <a:solidFill>
                  <a:srgbClr val="C00000"/>
                </a:solidFill>
                <a:effectLst/>
                <a:uLnTx/>
                <a:uFillTx/>
                <a:latin typeface="Calibri"/>
                <a:ea typeface="Calibri"/>
                <a:cs typeface="Calibri"/>
                <a:sym typeface="Calibri"/>
              </a:rPr>
              <a:t>engineered dune and swale </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try to influence? </a:t>
            </a:r>
          </a:p>
        </p:txBody>
      </p:sp>
      <p:sp>
        <p:nvSpPr>
          <p:cNvPr id="137" name="Google Shape;137;p10"/>
          <p:cNvSpPr txBox="1"/>
          <p:nvPr/>
        </p:nvSpPr>
        <p:spPr>
          <a:xfrm>
            <a:off x="290579" y="1718148"/>
            <a:ext cx="4220580" cy="3447043"/>
          </a:xfrm>
          <a:prstGeom prst="rect">
            <a:avLst/>
          </a:prstGeom>
          <a:noFill/>
          <a:ln>
            <a:noFill/>
          </a:ln>
        </p:spPr>
        <p:txBody>
          <a:bodyPr spcFirstLastPara="1" wrap="square" lIns="121900" tIns="60933" rIns="121900" bIns="60933" anchor="t" anchorCtr="0">
            <a:spAutoFit/>
          </a:bodyPr>
          <a:lstStyle/>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Infiltration</a:t>
            </a:r>
            <a:br>
              <a:rPr lang="en-US" sz="2400" dirty="0">
                <a:solidFill>
                  <a:srgbClr val="000000"/>
                </a:solidFill>
                <a:latin typeface="Calibri"/>
                <a:ea typeface="Calibri"/>
                <a:cs typeface="Calibri"/>
                <a:sym typeface="Calibri"/>
              </a:rPr>
            </a:br>
            <a:endParaRPr sz="2400" dirty="0">
              <a:solidFill>
                <a:srgbClr val="000000"/>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Transpiration/Evaporation</a:t>
            </a:r>
            <a:br>
              <a:rPr lang="en-US" sz="2400" dirty="0">
                <a:solidFill>
                  <a:srgbClr val="000000"/>
                </a:solidFill>
                <a:latin typeface="Calibri"/>
                <a:ea typeface="Calibri"/>
                <a:cs typeface="Calibri"/>
                <a:sym typeface="Calibri"/>
              </a:rPr>
            </a:br>
            <a:endParaRPr sz="2400" dirty="0">
              <a:solidFill>
                <a:srgbClr val="000000"/>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Runoff</a:t>
            </a:r>
            <a:br>
              <a:rPr lang="en-US" sz="2400" dirty="0">
                <a:solidFill>
                  <a:srgbClr val="000000"/>
                </a:solidFill>
                <a:latin typeface="Calibri"/>
                <a:ea typeface="Calibri"/>
                <a:cs typeface="Calibri"/>
                <a:sym typeface="Calibri"/>
              </a:rPr>
            </a:br>
            <a:endParaRPr sz="2400" dirty="0">
              <a:solidFill>
                <a:srgbClr val="BFBFBF"/>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Waves</a:t>
            </a:r>
            <a:br>
              <a:rPr lang="en-US" sz="2400" dirty="0">
                <a:solidFill>
                  <a:srgbClr val="000000"/>
                </a:solidFill>
                <a:latin typeface="Calibri"/>
                <a:ea typeface="Calibri"/>
                <a:cs typeface="Calibri"/>
                <a:sym typeface="Calibri"/>
              </a:rPr>
            </a:br>
            <a:endParaRPr sz="2400" dirty="0">
              <a:solidFill>
                <a:srgbClr val="000000"/>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Currents or water levels</a:t>
            </a:r>
            <a:endParaRPr sz="2400" dirty="0">
              <a:solidFill>
                <a:srgbClr val="000000"/>
              </a:solidFill>
              <a:latin typeface="Calibri"/>
              <a:ea typeface="Calibri"/>
              <a:cs typeface="Calibri"/>
              <a:sym typeface="Calibri"/>
            </a:endParaRPr>
          </a:p>
        </p:txBody>
      </p:sp>
      <p:pic>
        <p:nvPicPr>
          <p:cNvPr id="134" name="Google Shape;134;p10" descr="Illustration of the hydrologic cycle. Precipitation emitted from a cloud (represented as downward arrows) falling onto land and river surfaces. Percolation (represented as downward arrows) seeping into the ground and reaching the groundwater table (represented by a blue line) that is at the same height as the river surface. Runoff (represented as sloping arrow) flowing from the land surface to the river. Transpiration (represented as upward arrows) emerging from trees and pointing to the sky. Evaporation (represented as upward arrows) emerging from the Great Lake surface and extending into the sky.  Refer to Lesson 2-Coastal Features and Processes-Background document for definitions of terms."/>
          <p:cNvPicPr preferRelativeResize="0"/>
          <p:nvPr/>
        </p:nvPicPr>
        <p:blipFill rotWithShape="1">
          <a:blip r:embed="rId3">
            <a:alphaModFix/>
          </a:blip>
          <a:srcRect/>
          <a:stretch/>
        </p:blipFill>
        <p:spPr>
          <a:xfrm>
            <a:off x="4772349" y="1988858"/>
            <a:ext cx="7139100" cy="4350327"/>
          </a:xfrm>
          <a:prstGeom prst="rect">
            <a:avLst/>
          </a:prstGeom>
          <a:noFill/>
          <a:ln>
            <a:noFill/>
          </a:ln>
        </p:spPr>
      </p:pic>
      <p:sp>
        <p:nvSpPr>
          <p:cNvPr id="136" name="Google Shape;136;p10"/>
          <p:cNvSpPr txBox="1"/>
          <p:nvPr/>
        </p:nvSpPr>
        <p:spPr>
          <a:xfrm>
            <a:off x="294685" y="5615671"/>
            <a:ext cx="4367817" cy="697701"/>
          </a:xfrm>
          <a:prstGeom prst="rect">
            <a:avLst/>
          </a:prstGeom>
          <a:noFill/>
          <a:ln>
            <a:noFill/>
          </a:ln>
        </p:spPr>
        <p:txBody>
          <a:bodyPr spcFirstLastPara="1" wrap="square" lIns="121900" tIns="60933" rIns="121900" bIns="60933" anchor="t" anchorCtr="0">
            <a:spAutoFit/>
          </a:bodyPr>
          <a:lstStyle/>
          <a:p>
            <a:r>
              <a:rPr lang="en-US" sz="1867" i="1">
                <a:solidFill>
                  <a:srgbClr val="C00000"/>
                </a:solidFill>
                <a:latin typeface="Calibri"/>
                <a:ea typeface="Calibri"/>
                <a:cs typeface="Calibri"/>
                <a:sym typeface="Calibri"/>
              </a:rPr>
              <a:t>Hint</a:t>
            </a:r>
            <a:r>
              <a:rPr lang="en-US" sz="1867" i="1">
                <a:solidFill>
                  <a:srgbClr val="000000"/>
                </a:solidFill>
                <a:latin typeface="Calibri"/>
                <a:ea typeface="Calibri"/>
                <a:cs typeface="Calibri"/>
                <a:sym typeface="Calibri"/>
              </a:rPr>
              <a:t>: for each system, there can be more than one correct answer!</a:t>
            </a:r>
            <a:endParaRPr sz="2400"/>
          </a:p>
        </p:txBody>
      </p:sp>
      <p:sp>
        <p:nvSpPr>
          <p:cNvPr id="3" name="Footer Placeholder 2">
            <a:extLst>
              <a:ext uri="{FF2B5EF4-FFF2-40B4-BE49-F238E27FC236}">
                <a16:creationId xmlns:a16="http://schemas.microsoft.com/office/drawing/2014/main" id="{B4F8AFA2-F836-4C39-3ACC-B9DA3AF398E5}"/>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6" name="Google Shape;146;p11"/>
          <p:cNvSpPr txBox="1">
            <a:spLocks noGrp="1"/>
          </p:cNvSpPr>
          <p:nvPr>
            <p:ph type="title" idx="4294967295"/>
          </p:nvPr>
        </p:nvSpPr>
        <p:spPr>
          <a:xfrm>
            <a:off x="6521460" y="1348588"/>
            <a:ext cx="4655421" cy="4555231"/>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Calibri"/>
                <a:ea typeface="Calibri"/>
                <a:cs typeface="Calibri"/>
                <a:sym typeface="Calibri"/>
              </a:rPr>
              <a:t>Problem #2 &amp; #4</a:t>
            </a:r>
            <a:br>
              <a:rPr kumimoji="0" lang="en-US" sz="4267" b="0" i="0" u="none" strike="noStrike" kern="1200" cap="none" spc="0" normalizeH="0" baseline="0" noProof="0" dirty="0">
                <a:ln>
                  <a:noFill/>
                </a:ln>
                <a:solidFill>
                  <a:srgbClr val="000000"/>
                </a:solidFill>
                <a:effectLst/>
                <a:uLnTx/>
                <a:uFillTx/>
                <a:latin typeface="Calibri"/>
                <a:ea typeface="Calibri"/>
                <a:cs typeface="Calibri"/>
                <a:sym typeface="Calibri"/>
              </a:rPr>
            </a:br>
            <a:r>
              <a:rPr kumimoji="0" lang="en-US" sz="4267" b="0" i="0" u="none" strike="noStrike" kern="1200" cap="none" spc="0" normalizeH="0" baseline="0" noProof="0" dirty="0">
                <a:ln>
                  <a:noFill/>
                </a:ln>
                <a:solidFill>
                  <a:srgbClr val="C00000"/>
                </a:solidFill>
                <a:effectLst/>
                <a:uLnTx/>
                <a:uFillTx/>
                <a:latin typeface="Calibri"/>
                <a:ea typeface="Calibri"/>
                <a:cs typeface="Calibri"/>
                <a:sym typeface="Calibri"/>
              </a:rPr>
              <a:t>Beach Closures, Washouts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Calibri"/>
                <a:ea typeface="Calibri"/>
                <a:cs typeface="Calibri"/>
                <a:sym typeface="Calibri"/>
              </a:rPr>
              <a:t>Solution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0000"/>
                </a:solidFill>
                <a:effectLst/>
                <a:uLnTx/>
                <a:uFillTx/>
                <a:latin typeface="Calibri"/>
                <a:ea typeface="Calibri"/>
                <a:cs typeface="Calibri"/>
                <a:sym typeface="Calibri"/>
              </a:rPr>
              <a:t>English Street Infiltration Basin</a:t>
            </a:r>
            <a:endParaRPr kumimoji="0" lang="en-US" sz="3733"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pic>
        <p:nvPicPr>
          <p:cNvPr id="142" name="Google Shape;142;p11" descr="Graphical model of the Engineering Design Process by TeachEngineering. The graphical model steps of: 5) Create a prototype; 6) Test and evaluate the prototype; and 7) Improve and redesign as needed are highlighted."/>
          <p:cNvPicPr preferRelativeResize="0"/>
          <p:nvPr/>
        </p:nvPicPr>
        <p:blipFill rotWithShape="1">
          <a:blip r:embed="rId3">
            <a:alphaModFix/>
          </a:blip>
          <a:srcRect/>
          <a:stretch/>
        </p:blipFill>
        <p:spPr>
          <a:xfrm>
            <a:off x="416942" y="1007913"/>
            <a:ext cx="5253601" cy="5253601"/>
          </a:xfrm>
          <a:prstGeom prst="ellipse">
            <a:avLst/>
          </a:prstGeom>
          <a:noFill/>
          <a:ln>
            <a:noFill/>
          </a:ln>
        </p:spPr>
      </p:pic>
      <p:pic>
        <p:nvPicPr>
          <p:cNvPr id="143" name="Google Shape;143;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8279" y="1905001"/>
            <a:ext cx="1251820" cy="1276207"/>
          </a:xfrm>
          <a:prstGeom prst="rect">
            <a:avLst/>
          </a:prstGeom>
          <a:noFill/>
          <a:ln>
            <a:noFill/>
          </a:ln>
        </p:spPr>
      </p:pic>
      <p:pic>
        <p:nvPicPr>
          <p:cNvPr id="144" name="Google Shape;144;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46221" y="3485879"/>
            <a:ext cx="1251820" cy="1276207"/>
          </a:xfrm>
          <a:prstGeom prst="rect">
            <a:avLst/>
          </a:prstGeom>
          <a:noFill/>
          <a:ln>
            <a:noFill/>
          </a:ln>
        </p:spPr>
      </p:pic>
      <p:pic>
        <p:nvPicPr>
          <p:cNvPr id="145" name="Google Shape;145;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44190" y="4873697"/>
            <a:ext cx="1251820" cy="1276207"/>
          </a:xfrm>
          <a:prstGeom prst="rect">
            <a:avLst/>
          </a:prstGeom>
          <a:noFill/>
          <a:ln>
            <a:noFill/>
          </a:ln>
        </p:spPr>
      </p:pic>
      <p:sp>
        <p:nvSpPr>
          <p:cNvPr id="3" name="Footer Placeholder 2">
            <a:extLst>
              <a:ext uri="{FF2B5EF4-FFF2-40B4-BE49-F238E27FC236}">
                <a16:creationId xmlns:a16="http://schemas.microsoft.com/office/drawing/2014/main" id="{A395948D-7678-E3C3-D046-3E714B091502}"/>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7" name="Google Shape;157;p12"/>
          <p:cNvSpPr txBox="1">
            <a:spLocks noGrp="1"/>
          </p:cNvSpPr>
          <p:nvPr>
            <p:ph type="title" idx="4294967295"/>
          </p:nvPr>
        </p:nvSpPr>
        <p:spPr>
          <a:xfrm>
            <a:off x="1021169" y="-16035"/>
            <a:ext cx="12192000" cy="1354162"/>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Solution #4</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English Street Infiltration Basin</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5" name="Google Shape;155;p12" descr="Aerial image of North Beach, Racine, WI looking from Lake Michigan westward toward the beach and English Street infiltration basin which extends from English Street north to south end of Lakeview Park. &#10;&#10;In the image, the basins are difficult to detect. They appear as blue/gray rectangles situated between two rows of vegetation that runs parallel to Michigan Blvd and the shoreline.&#10;"/>
          <p:cNvPicPr preferRelativeResize="0"/>
          <p:nvPr/>
        </p:nvPicPr>
        <p:blipFill rotWithShape="1">
          <a:blip r:embed="rId3">
            <a:alphaModFix/>
          </a:blip>
          <a:srcRect/>
          <a:stretch/>
        </p:blipFill>
        <p:spPr>
          <a:xfrm>
            <a:off x="5979575" y="1824996"/>
            <a:ext cx="5934267" cy="3977261"/>
          </a:xfrm>
          <a:prstGeom prst="rect">
            <a:avLst/>
          </a:prstGeom>
          <a:noFill/>
          <a:ln>
            <a:noFill/>
          </a:ln>
        </p:spPr>
      </p:pic>
      <p:sp>
        <p:nvSpPr>
          <p:cNvPr id="156" name="Google Shape;156;p12"/>
          <p:cNvSpPr txBox="1"/>
          <p:nvPr/>
        </p:nvSpPr>
        <p:spPr>
          <a:xfrm>
            <a:off x="6409635" y="6140633"/>
            <a:ext cx="5358295" cy="328177"/>
          </a:xfrm>
          <a:prstGeom prst="rect">
            <a:avLst/>
          </a:prstGeom>
          <a:noFill/>
          <a:ln>
            <a:noFill/>
          </a:ln>
        </p:spPr>
        <p:txBody>
          <a:bodyPr spcFirstLastPara="1" wrap="square" lIns="121900" tIns="60933" rIns="121900" bIns="60933" anchor="t" anchorCtr="0">
            <a:spAutoFit/>
          </a:bodyPr>
          <a:lstStyle/>
          <a:p>
            <a:r>
              <a:rPr lang="en-US" sz="1333" dirty="0">
                <a:solidFill>
                  <a:schemeClr val="dk2"/>
                </a:solidFill>
                <a:latin typeface="Calibri"/>
                <a:ea typeface="Calibri"/>
                <a:cs typeface="Calibri"/>
                <a:sym typeface="Calibri"/>
              </a:rPr>
              <a:t>Image Source: </a:t>
            </a:r>
            <a:r>
              <a:rPr lang="en-US" sz="1333" i="1" dirty="0">
                <a:solidFill>
                  <a:srgbClr val="000000"/>
                </a:solidFill>
                <a:latin typeface="Calibri"/>
                <a:ea typeface="Calibri"/>
                <a:cs typeface="Calibri"/>
                <a:sym typeface="Calibri"/>
              </a:rPr>
              <a:t> </a:t>
            </a:r>
            <a:r>
              <a:rPr lang="en-US" sz="1333" dirty="0">
                <a:solidFill>
                  <a:schemeClr val="dk2"/>
                </a:solidFill>
                <a:latin typeface="Calibri"/>
                <a:ea typeface="Calibri"/>
                <a:cs typeface="Calibri"/>
                <a:sym typeface="Calibri"/>
              </a:rPr>
              <a:t>Capt. Dennis Carr, Wisconsin Wing, Civil Air Patrol</a:t>
            </a:r>
            <a:endParaRPr sz="2400" dirty="0"/>
          </a:p>
        </p:txBody>
      </p:sp>
      <p:pic>
        <p:nvPicPr>
          <p:cNvPr id="151" name="Google Shape;151;p12" descr="Graphical model of the Engineering Design Process by TeachEngineering. The graphical model steps of: 5) Create a prototype; 6) Test and evaluate the prototype; and 7) Improve and redesign as needed are highlighted."/>
          <p:cNvPicPr preferRelativeResize="0"/>
          <p:nvPr/>
        </p:nvPicPr>
        <p:blipFill rotWithShape="1">
          <a:blip r:embed="rId4">
            <a:alphaModFix/>
          </a:blip>
          <a:srcRect/>
          <a:stretch/>
        </p:blipFill>
        <p:spPr>
          <a:xfrm>
            <a:off x="416942" y="1007913"/>
            <a:ext cx="5253601" cy="5253601"/>
          </a:xfrm>
          <a:prstGeom prst="ellipse">
            <a:avLst/>
          </a:prstGeom>
          <a:noFill/>
          <a:ln>
            <a:noFill/>
          </a:ln>
        </p:spPr>
      </p:pic>
      <p:pic>
        <p:nvPicPr>
          <p:cNvPr id="152" name="Google Shape;152;p1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18279" y="1905001"/>
            <a:ext cx="1251820" cy="1276207"/>
          </a:xfrm>
          <a:prstGeom prst="rect">
            <a:avLst/>
          </a:prstGeom>
          <a:noFill/>
          <a:ln>
            <a:noFill/>
          </a:ln>
        </p:spPr>
      </p:pic>
      <p:pic>
        <p:nvPicPr>
          <p:cNvPr id="153" name="Google Shape;153;p1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46221" y="3485879"/>
            <a:ext cx="1251820" cy="1276207"/>
          </a:xfrm>
          <a:prstGeom prst="rect">
            <a:avLst/>
          </a:prstGeom>
          <a:noFill/>
          <a:ln>
            <a:noFill/>
          </a:ln>
        </p:spPr>
      </p:pic>
      <p:pic>
        <p:nvPicPr>
          <p:cNvPr id="154" name="Google Shape;154;p1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444190" y="4873697"/>
            <a:ext cx="1251820" cy="1276207"/>
          </a:xfrm>
          <a:prstGeom prst="rect">
            <a:avLst/>
          </a:prstGeom>
          <a:noFill/>
          <a:ln>
            <a:noFill/>
          </a:ln>
        </p:spPr>
      </p:pic>
      <p:sp>
        <p:nvSpPr>
          <p:cNvPr id="158" name="Google Shape;158;p12">
            <a:extLst>
              <a:ext uri="{C183D7F6-B498-43B3-948B-1728B52AA6E4}">
                <adec:decorative xmlns:adec="http://schemas.microsoft.com/office/drawing/2017/decorative" val="1"/>
              </a:ext>
            </a:extLst>
          </p:cNvPr>
          <p:cNvSpPr/>
          <p:nvPr/>
        </p:nvSpPr>
        <p:spPr>
          <a:xfrm>
            <a:off x="5979575" y="3322744"/>
            <a:ext cx="5521737" cy="1214781"/>
          </a:xfrm>
          <a:prstGeom prst="ellipse">
            <a:avLst/>
          </a:prstGeom>
          <a:noFill/>
          <a:ln w="28575"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BF88A888-93B6-9113-CA5E-465E8D4A4815}"/>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6" name="Google Shape;166;p13"/>
          <p:cNvSpPr txBox="1"/>
          <p:nvPr/>
        </p:nvSpPr>
        <p:spPr>
          <a:xfrm>
            <a:off x="235285" y="221007"/>
            <a:ext cx="6929676" cy="779711"/>
          </a:xfrm>
          <a:prstGeom prst="rect">
            <a:avLst/>
          </a:prstGeom>
          <a:noFill/>
          <a:ln>
            <a:noFill/>
          </a:ln>
        </p:spPr>
        <p:txBody>
          <a:bodyPr spcFirstLastPara="1" wrap="square" lIns="121900" tIns="60933" rIns="121900" bIns="60933" anchor="t" anchorCtr="0">
            <a:spAutoFit/>
          </a:bodyPr>
          <a:lstStyle/>
          <a:p>
            <a:r>
              <a:rPr lang="en-US" sz="4267" dirty="0">
                <a:solidFill>
                  <a:srgbClr val="000000"/>
                </a:solidFill>
                <a:latin typeface="Arial"/>
                <a:ea typeface="Arial"/>
                <a:cs typeface="Arial"/>
                <a:sym typeface="Arial"/>
              </a:rPr>
              <a:t>Recall the Hydrologic Cycle</a:t>
            </a:r>
            <a:endParaRPr sz="2400" dirty="0"/>
          </a:p>
        </p:txBody>
      </p:sp>
      <p:sp>
        <p:nvSpPr>
          <p:cNvPr id="163" name="Google Shape;163;p13"/>
          <p:cNvSpPr>
            <a:spLocks noGrp="1"/>
          </p:cNvSpPr>
          <p:nvPr>
            <p:ph type="title" idx="4294967295"/>
          </p:nvPr>
        </p:nvSpPr>
        <p:spPr>
          <a:xfrm>
            <a:off x="85557" y="893516"/>
            <a:ext cx="11825891" cy="1231052"/>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186262"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Arial"/>
                <a:cs typeface="Arial"/>
                <a:sym typeface="Arial"/>
              </a:rPr>
              <a:t>Which type of water movement does the </a:t>
            </a:r>
            <a:r>
              <a:rPr kumimoji="0" lang="en-US" sz="2400" b="0" i="0" u="none" strike="noStrike" kern="1200" cap="none" spc="0" normalizeH="0" baseline="0" noProof="0" dirty="0">
                <a:ln>
                  <a:noFill/>
                </a:ln>
                <a:solidFill>
                  <a:srgbClr val="C00000"/>
                </a:solidFill>
                <a:effectLst/>
                <a:uLnTx/>
                <a:uFillTx/>
                <a:latin typeface="Arial"/>
                <a:ea typeface="Arial"/>
                <a:cs typeface="Arial"/>
                <a:sym typeface="Arial"/>
              </a:rPr>
              <a:t>English Street Infiltration </a:t>
            </a:r>
            <a:r>
              <a:rPr lang="en-US" sz="2400" b="0" dirty="0">
                <a:solidFill>
                  <a:srgbClr val="C00000"/>
                </a:solidFill>
                <a:latin typeface="Arial"/>
                <a:ea typeface="Arial"/>
                <a:cs typeface="Arial"/>
                <a:sym typeface="Arial"/>
              </a:rPr>
              <a:t>B</a:t>
            </a:r>
            <a:r>
              <a:rPr kumimoji="0" lang="en-US" sz="2400" b="0" i="0" u="none" strike="noStrike" kern="1200" cap="none" spc="0" normalizeH="0" baseline="0" noProof="0" dirty="0" err="1">
                <a:ln>
                  <a:noFill/>
                </a:ln>
                <a:solidFill>
                  <a:srgbClr val="C00000"/>
                </a:solidFill>
                <a:effectLst/>
                <a:uLnTx/>
                <a:uFillTx/>
                <a:latin typeface="Arial"/>
                <a:ea typeface="Arial"/>
                <a:cs typeface="Arial"/>
                <a:sym typeface="Arial"/>
              </a:rPr>
              <a:t>asin</a:t>
            </a:r>
            <a:r>
              <a:rPr kumimoji="0" lang="en-US" sz="2400" b="0" i="0" u="none" strike="noStrike" kern="1200" cap="none" spc="0" normalizeH="0" baseline="0" noProof="0" dirty="0">
                <a:ln>
                  <a:noFill/>
                </a:ln>
                <a:solidFill>
                  <a:srgbClr val="C00000"/>
                </a:solidFill>
                <a:effectLst/>
                <a:uLnTx/>
                <a:uFillTx/>
                <a:latin typeface="Arial"/>
                <a:ea typeface="Arial"/>
                <a:cs typeface="Arial"/>
                <a:sym typeface="Arial"/>
              </a:rPr>
              <a:t> </a:t>
            </a:r>
            <a:r>
              <a:rPr kumimoji="0" lang="en-US" sz="2400" b="0" i="0" u="none" strike="noStrike" kern="1200" cap="none" spc="0" normalizeH="0" baseline="0" noProof="0" dirty="0">
                <a:ln>
                  <a:noFill/>
                </a:ln>
                <a:solidFill>
                  <a:srgbClr val="000000"/>
                </a:solidFill>
                <a:effectLst/>
                <a:uLnTx/>
                <a:uFillTx/>
                <a:latin typeface="Arial"/>
                <a:ea typeface="Arial"/>
                <a:cs typeface="Arial"/>
                <a:sym typeface="Arial"/>
              </a:rPr>
              <a:t>try to influence? </a:t>
            </a:r>
            <a:br>
              <a:rPr kumimoji="0" lang="en-US" sz="2400" b="0" i="0" u="none" strike="noStrike" kern="1200" cap="none" spc="0" normalizeH="0" baseline="0" noProof="0" dirty="0">
                <a:ln>
                  <a:noFill/>
                </a:ln>
                <a:solidFill>
                  <a:srgbClr val="000000"/>
                </a:solidFill>
                <a:effectLst/>
                <a:uLnTx/>
                <a:uFillTx/>
                <a:latin typeface="Arial"/>
                <a:ea typeface="Arial"/>
                <a:cs typeface="Arial"/>
                <a:sym typeface="Arial"/>
              </a:rPr>
            </a:br>
            <a:endParaRPr kumimoji="0" lang="en-US" sz="2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68" name="Google Shape;168;p13"/>
          <p:cNvSpPr txBox="1"/>
          <p:nvPr/>
        </p:nvSpPr>
        <p:spPr>
          <a:xfrm>
            <a:off x="290579" y="1718148"/>
            <a:ext cx="4220580" cy="3447043"/>
          </a:xfrm>
          <a:prstGeom prst="rect">
            <a:avLst/>
          </a:prstGeom>
          <a:noFill/>
          <a:ln>
            <a:noFill/>
          </a:ln>
        </p:spPr>
        <p:txBody>
          <a:bodyPr spcFirstLastPara="1" wrap="square" lIns="121900" tIns="60933" rIns="121900" bIns="60933" anchor="t" anchorCtr="0">
            <a:spAutoFit/>
          </a:bodyPr>
          <a:lstStyle/>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Infiltration</a:t>
            </a:r>
            <a:br>
              <a:rPr lang="en-US" sz="2400" dirty="0">
                <a:solidFill>
                  <a:srgbClr val="000000"/>
                </a:solidFill>
                <a:latin typeface="Calibri"/>
                <a:ea typeface="Calibri"/>
                <a:cs typeface="Calibri"/>
                <a:sym typeface="Calibri"/>
              </a:rPr>
            </a:br>
            <a:endParaRPr sz="2400" dirty="0">
              <a:solidFill>
                <a:srgbClr val="000000"/>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Transpiration/Evaporation</a:t>
            </a:r>
            <a:br>
              <a:rPr lang="en-US" sz="2400" dirty="0">
                <a:solidFill>
                  <a:srgbClr val="000000"/>
                </a:solidFill>
                <a:latin typeface="Calibri"/>
                <a:ea typeface="Calibri"/>
                <a:cs typeface="Calibri"/>
                <a:sym typeface="Calibri"/>
              </a:rPr>
            </a:br>
            <a:endParaRPr sz="2400" dirty="0">
              <a:solidFill>
                <a:srgbClr val="000000"/>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Runoff</a:t>
            </a:r>
            <a:br>
              <a:rPr lang="en-US" sz="2400" dirty="0">
                <a:solidFill>
                  <a:srgbClr val="000000"/>
                </a:solidFill>
                <a:latin typeface="Calibri"/>
                <a:ea typeface="Calibri"/>
                <a:cs typeface="Calibri"/>
                <a:sym typeface="Calibri"/>
              </a:rPr>
            </a:br>
            <a:endParaRPr sz="2400" dirty="0">
              <a:solidFill>
                <a:srgbClr val="BFBFBF"/>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Waves</a:t>
            </a:r>
            <a:br>
              <a:rPr lang="en-US" sz="2400" dirty="0">
                <a:solidFill>
                  <a:srgbClr val="000000"/>
                </a:solidFill>
                <a:latin typeface="Calibri"/>
                <a:ea typeface="Calibri"/>
                <a:cs typeface="Calibri"/>
                <a:sym typeface="Calibri"/>
              </a:rPr>
            </a:br>
            <a:endParaRPr sz="2400" dirty="0">
              <a:solidFill>
                <a:srgbClr val="000000"/>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Currents or water levels</a:t>
            </a:r>
            <a:endParaRPr sz="2400" dirty="0">
              <a:solidFill>
                <a:srgbClr val="000000"/>
              </a:solidFill>
              <a:latin typeface="Calibri"/>
              <a:ea typeface="Calibri"/>
              <a:cs typeface="Calibri"/>
              <a:sym typeface="Calibri"/>
            </a:endParaRPr>
          </a:p>
        </p:txBody>
      </p:sp>
      <p:pic>
        <p:nvPicPr>
          <p:cNvPr id="165" name="Google Shape;165;p13" descr="Illustration of the hydrologic cycle. Precipitation emitted from a cloud (represented as downward arrows) falling onto land and river surfaces. Percolation (represented as downward arrows) seeping into the ground and reaching the groundwater table (represented by a blue line) that is at the same height as the river surface. Runoff (represented as sloping arrow) flowing from the land surface to the river. Transpiration (represented as upward arrows) emerging from trees and pointing to the sky. Evaporation (represented as upward arrows) emerging from the Great Lake surface and extending into the sky.  Refer to Lesson 2-Coastal Features and Processes-Background document for definitions of terms."/>
          <p:cNvPicPr preferRelativeResize="0"/>
          <p:nvPr/>
        </p:nvPicPr>
        <p:blipFill rotWithShape="1">
          <a:blip r:embed="rId3">
            <a:alphaModFix/>
          </a:blip>
          <a:srcRect/>
          <a:stretch/>
        </p:blipFill>
        <p:spPr>
          <a:xfrm>
            <a:off x="4772349" y="1988858"/>
            <a:ext cx="7139100" cy="4350327"/>
          </a:xfrm>
          <a:prstGeom prst="rect">
            <a:avLst/>
          </a:prstGeom>
          <a:noFill/>
          <a:ln>
            <a:noFill/>
          </a:ln>
        </p:spPr>
      </p:pic>
      <p:sp>
        <p:nvSpPr>
          <p:cNvPr id="167" name="Google Shape;167;p13"/>
          <p:cNvSpPr txBox="1"/>
          <p:nvPr/>
        </p:nvSpPr>
        <p:spPr>
          <a:xfrm>
            <a:off x="330685" y="5703397"/>
            <a:ext cx="4367817" cy="697701"/>
          </a:xfrm>
          <a:prstGeom prst="rect">
            <a:avLst/>
          </a:prstGeom>
          <a:noFill/>
          <a:ln>
            <a:noFill/>
          </a:ln>
        </p:spPr>
        <p:txBody>
          <a:bodyPr spcFirstLastPara="1" wrap="square" lIns="121900" tIns="60933" rIns="121900" bIns="60933" anchor="t" anchorCtr="0">
            <a:spAutoFit/>
          </a:bodyPr>
          <a:lstStyle/>
          <a:p>
            <a:r>
              <a:rPr lang="en-US" sz="1867" i="1">
                <a:solidFill>
                  <a:srgbClr val="C00000"/>
                </a:solidFill>
                <a:latin typeface="Arial"/>
                <a:ea typeface="Arial"/>
                <a:cs typeface="Arial"/>
                <a:sym typeface="Arial"/>
              </a:rPr>
              <a:t>Hint</a:t>
            </a:r>
            <a:r>
              <a:rPr lang="en-US" sz="1867" i="1">
                <a:solidFill>
                  <a:srgbClr val="000000"/>
                </a:solidFill>
                <a:latin typeface="Arial"/>
                <a:ea typeface="Arial"/>
                <a:cs typeface="Arial"/>
                <a:sym typeface="Arial"/>
              </a:rPr>
              <a:t>: for each system, there can be more than one correct answer!</a:t>
            </a:r>
            <a:endParaRPr sz="2400"/>
          </a:p>
        </p:txBody>
      </p:sp>
      <p:sp>
        <p:nvSpPr>
          <p:cNvPr id="3" name="Footer Placeholder 2">
            <a:extLst>
              <a:ext uri="{FF2B5EF4-FFF2-40B4-BE49-F238E27FC236}">
                <a16:creationId xmlns:a16="http://schemas.microsoft.com/office/drawing/2014/main" id="{802CD3F0-0ADE-F63A-6337-4EF6B16FDFA5}"/>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7" name="Google Shape;177;p14"/>
          <p:cNvSpPr txBox="1">
            <a:spLocks noGrp="1"/>
          </p:cNvSpPr>
          <p:nvPr>
            <p:ph type="title" idx="4294967295"/>
          </p:nvPr>
        </p:nvSpPr>
        <p:spPr>
          <a:xfrm>
            <a:off x="6521460" y="1348588"/>
            <a:ext cx="4655421" cy="3898577"/>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Arial"/>
                <a:ea typeface="Arial"/>
                <a:cs typeface="Arial"/>
                <a:sym typeface="Arial"/>
              </a:rPr>
              <a:t>Problem #4</a:t>
            </a:r>
            <a:r>
              <a:rPr kumimoji="0" lang="en-US" sz="4267" b="0" i="0" u="none" strike="noStrike" kern="1200" cap="none" spc="0" normalizeH="0" baseline="0" noProof="0" dirty="0">
                <a:ln>
                  <a:noFill/>
                </a:ln>
                <a:solidFill>
                  <a:srgbClr val="C00000"/>
                </a:solidFill>
                <a:effectLst/>
                <a:uLnTx/>
                <a:uFillTx/>
                <a:latin typeface="Arial"/>
                <a:ea typeface="Arial"/>
                <a:cs typeface="Arial"/>
                <a:sym typeface="Arial"/>
              </a:rPr>
              <a:t> Washouts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Arial"/>
                <a:ea typeface="Arial"/>
                <a:cs typeface="Arial"/>
                <a:sym typeface="Arial"/>
              </a:rPr>
              <a:t>Solution #5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0000"/>
                </a:solidFill>
                <a:effectLst/>
                <a:uLnTx/>
                <a:uFillTx/>
                <a:latin typeface="Arial"/>
                <a:ea typeface="Arial"/>
                <a:cs typeface="Arial"/>
                <a:sym typeface="Arial"/>
              </a:rPr>
              <a:t>Plant Native Vegetation on Bluff</a:t>
            </a:r>
            <a:endParaRPr kumimoji="0" lang="en-US" sz="3733"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173" name="Google Shape;173;p14" descr="Graphical model of the Engineering Design Process by TeachEngineering. The graphical model steps of: 5) Create a prototype; 6) Test and evaluate the prototype; and 7) Improve and redesign as needed are highlighted."/>
          <p:cNvPicPr preferRelativeResize="0"/>
          <p:nvPr/>
        </p:nvPicPr>
        <p:blipFill rotWithShape="1">
          <a:blip r:embed="rId3">
            <a:alphaModFix/>
          </a:blip>
          <a:srcRect/>
          <a:stretch/>
        </p:blipFill>
        <p:spPr>
          <a:xfrm>
            <a:off x="416942" y="1007913"/>
            <a:ext cx="5253601" cy="5253601"/>
          </a:xfrm>
          <a:prstGeom prst="ellipse">
            <a:avLst/>
          </a:prstGeom>
          <a:noFill/>
          <a:ln>
            <a:noFill/>
          </a:ln>
        </p:spPr>
      </p:pic>
      <p:pic>
        <p:nvPicPr>
          <p:cNvPr id="174" name="Google Shape;174;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8279" y="1905001"/>
            <a:ext cx="1251820" cy="1276207"/>
          </a:xfrm>
          <a:prstGeom prst="rect">
            <a:avLst/>
          </a:prstGeom>
          <a:noFill/>
          <a:ln>
            <a:noFill/>
          </a:ln>
        </p:spPr>
      </p:pic>
      <p:pic>
        <p:nvPicPr>
          <p:cNvPr id="175" name="Google Shape;175;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46221" y="3485879"/>
            <a:ext cx="1251820" cy="1276207"/>
          </a:xfrm>
          <a:prstGeom prst="rect">
            <a:avLst/>
          </a:prstGeom>
          <a:noFill/>
          <a:ln>
            <a:noFill/>
          </a:ln>
        </p:spPr>
      </p:pic>
      <p:pic>
        <p:nvPicPr>
          <p:cNvPr id="176" name="Google Shape;176;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44190" y="4873697"/>
            <a:ext cx="1251820" cy="1276207"/>
          </a:xfrm>
          <a:prstGeom prst="rect">
            <a:avLst/>
          </a:prstGeom>
          <a:noFill/>
          <a:ln>
            <a:noFill/>
          </a:ln>
        </p:spPr>
      </p:pic>
      <p:sp>
        <p:nvSpPr>
          <p:cNvPr id="3" name="Footer Placeholder 2">
            <a:extLst>
              <a:ext uri="{FF2B5EF4-FFF2-40B4-BE49-F238E27FC236}">
                <a16:creationId xmlns:a16="http://schemas.microsoft.com/office/drawing/2014/main" id="{228DC9E0-B2C7-BBCF-ACB6-F18F78038FA6}"/>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5"/>
          <p:cNvSpPr txBox="1">
            <a:spLocks noGrp="1"/>
          </p:cNvSpPr>
          <p:nvPr>
            <p:ph type="title"/>
          </p:nvPr>
        </p:nvSpPr>
        <p:spPr>
          <a:xfrm>
            <a:off x="326571" y="304191"/>
            <a:ext cx="10668000" cy="615129"/>
          </a:xfrm>
          <a:prstGeom prst="rect">
            <a:avLst/>
          </a:prstGeom>
          <a:noFill/>
          <a:ln>
            <a:noFill/>
          </a:ln>
        </p:spPr>
        <p:txBody>
          <a:bodyPr spcFirstLastPara="1" vert="horz" wrap="square" lIns="0" tIns="11200" rIns="0" bIns="0" rtlCol="0" anchor="t" anchorCtr="0">
            <a:spAutoFit/>
          </a:bodyPr>
          <a:lstStyle/>
          <a:p>
            <a:pPr marL="11006">
              <a:spcBef>
                <a:spcPts val="88"/>
              </a:spcBef>
            </a:pPr>
            <a:r>
              <a:rPr lang="en-US" sz="4267" dirty="0">
                <a:solidFill>
                  <a:srgbClr val="000000"/>
                </a:solidFill>
                <a:latin typeface="Arial"/>
                <a:cs typeface="Arial"/>
              </a:rPr>
              <a:t>Bank Stabilization</a:t>
            </a:r>
            <a:endParaRPr sz="4267" dirty="0">
              <a:solidFill>
                <a:srgbClr val="000000"/>
              </a:solidFill>
              <a:latin typeface="Arial"/>
              <a:cs typeface="Arial"/>
            </a:endParaRPr>
          </a:p>
        </p:txBody>
      </p:sp>
      <p:sp>
        <p:nvSpPr>
          <p:cNvPr id="187" name="Google Shape;187;p15"/>
          <p:cNvSpPr txBox="1"/>
          <p:nvPr/>
        </p:nvSpPr>
        <p:spPr>
          <a:xfrm>
            <a:off x="976244" y="1183993"/>
            <a:ext cx="3657600" cy="697701"/>
          </a:xfrm>
          <a:prstGeom prst="rect">
            <a:avLst/>
          </a:prstGeom>
          <a:noFill/>
          <a:ln>
            <a:noFill/>
          </a:ln>
        </p:spPr>
        <p:txBody>
          <a:bodyPr spcFirstLastPara="1" wrap="square" lIns="121900" tIns="60933" rIns="121900" bIns="60933" anchor="t" anchorCtr="0">
            <a:spAutoFit/>
          </a:bodyPr>
          <a:lstStyle/>
          <a:p>
            <a:pPr algn="ctr"/>
            <a:r>
              <a:rPr lang="en-US" sz="1867" dirty="0">
                <a:solidFill>
                  <a:srgbClr val="000000"/>
                </a:solidFill>
                <a:latin typeface="Arial"/>
                <a:ea typeface="Arial"/>
                <a:cs typeface="Arial"/>
                <a:sym typeface="Arial"/>
              </a:rPr>
              <a:t>Solution #5</a:t>
            </a:r>
            <a:endParaRPr sz="1867" dirty="0">
              <a:solidFill>
                <a:srgbClr val="000000"/>
              </a:solidFill>
              <a:latin typeface="Arial"/>
              <a:ea typeface="Arial"/>
              <a:cs typeface="Arial"/>
              <a:sym typeface="Arial"/>
            </a:endParaRPr>
          </a:p>
          <a:p>
            <a:pPr algn="ctr"/>
            <a:r>
              <a:rPr lang="en-US" sz="1867" dirty="0">
                <a:solidFill>
                  <a:srgbClr val="C00000"/>
                </a:solidFill>
                <a:latin typeface="Arial"/>
                <a:ea typeface="Arial"/>
                <a:cs typeface="Arial"/>
                <a:sym typeface="Arial"/>
              </a:rPr>
              <a:t>Plant Native Vegetation on Bluff</a:t>
            </a:r>
            <a:endParaRPr sz="1867" dirty="0">
              <a:solidFill>
                <a:srgbClr val="000000"/>
              </a:solidFill>
              <a:latin typeface="Arial"/>
              <a:ea typeface="Arial"/>
              <a:cs typeface="Arial"/>
              <a:sym typeface="Arial"/>
            </a:endParaRPr>
          </a:p>
        </p:txBody>
      </p:sp>
      <p:pic>
        <p:nvPicPr>
          <p:cNvPr id="184" name="Google Shape;184;p15" descr="In the upland beach area vegetation in the form of beach grass, is depicted. The brown roots of the plant are shown at approximately the same length as the green top plant growth. The vegetation roots hold soil against erosion. "/>
          <p:cNvPicPr preferRelativeResize="0"/>
          <p:nvPr/>
        </p:nvPicPr>
        <p:blipFill rotWithShape="1">
          <a:blip r:embed="rId3">
            <a:alphaModFix/>
          </a:blip>
          <a:srcRect/>
          <a:stretch/>
        </p:blipFill>
        <p:spPr>
          <a:xfrm>
            <a:off x="6096000" y="91551"/>
            <a:ext cx="3511600" cy="2276037"/>
          </a:xfrm>
          <a:prstGeom prst="rect">
            <a:avLst/>
          </a:prstGeom>
          <a:noFill/>
          <a:ln>
            <a:noFill/>
          </a:ln>
        </p:spPr>
      </p:pic>
      <p:pic>
        <p:nvPicPr>
          <p:cNvPr id="183" name="Google Shape;183;p15" descr="A vegetated Lake Michigan coastal bluff in the city of Racine. Lake Michigan appears on the left, transitioning to a sandy beach with vegetated dunes. A bluff rises to the right from the back of the beach. The bluff is planted with small plants. At the top of the bluff is an asphalt path on the right of the image."/>
          <p:cNvPicPr preferRelativeResize="0"/>
          <p:nvPr/>
        </p:nvPicPr>
        <p:blipFill rotWithShape="1">
          <a:blip r:embed="rId4">
            <a:alphaModFix/>
          </a:blip>
          <a:srcRect/>
          <a:stretch/>
        </p:blipFill>
        <p:spPr>
          <a:xfrm>
            <a:off x="589503" y="2671119"/>
            <a:ext cx="4809812" cy="4111451"/>
          </a:xfrm>
          <a:prstGeom prst="rect">
            <a:avLst/>
          </a:prstGeom>
          <a:noFill/>
          <a:ln>
            <a:noFill/>
          </a:ln>
        </p:spPr>
      </p:pic>
      <p:sp>
        <p:nvSpPr>
          <p:cNvPr id="4" name="Google Shape;156;p12">
            <a:extLst>
              <a:ext uri="{FF2B5EF4-FFF2-40B4-BE49-F238E27FC236}">
                <a16:creationId xmlns:a16="http://schemas.microsoft.com/office/drawing/2014/main" id="{25C80475-DC4F-E0B8-D497-B4EDA296E267}"/>
              </a:ext>
            </a:extLst>
          </p:cNvPr>
          <p:cNvSpPr txBox="1"/>
          <p:nvPr/>
        </p:nvSpPr>
        <p:spPr>
          <a:xfrm>
            <a:off x="589503" y="6202972"/>
            <a:ext cx="4809813" cy="328177"/>
          </a:xfrm>
          <a:prstGeom prst="rect">
            <a:avLst/>
          </a:prstGeom>
          <a:solidFill>
            <a:schemeClr val="bg1"/>
          </a:solidFill>
          <a:ln>
            <a:noFill/>
          </a:ln>
        </p:spPr>
        <p:txBody>
          <a:bodyPr spcFirstLastPara="1" wrap="square" lIns="121900" tIns="60933" rIns="121900" bIns="60933" anchor="t" anchorCtr="0">
            <a:spAutoFit/>
          </a:bodyPr>
          <a:lstStyle/>
          <a:p>
            <a:r>
              <a:rPr lang="en-US" sz="1333" dirty="0">
                <a:solidFill>
                  <a:schemeClr val="dk2"/>
                </a:solidFill>
                <a:latin typeface="Calibri"/>
                <a:ea typeface="Calibri"/>
                <a:cs typeface="Calibri"/>
                <a:sym typeface="Calibri"/>
              </a:rPr>
              <a:t>Image Source: </a:t>
            </a:r>
            <a:r>
              <a:rPr lang="en-US" sz="1333" i="1" dirty="0">
                <a:solidFill>
                  <a:srgbClr val="000000"/>
                </a:solidFill>
                <a:latin typeface="Calibri"/>
                <a:ea typeface="Calibri"/>
                <a:cs typeface="Calibri"/>
                <a:sym typeface="Calibri"/>
              </a:rPr>
              <a:t> </a:t>
            </a:r>
            <a:r>
              <a:rPr lang="en-US" sz="1333" dirty="0">
                <a:solidFill>
                  <a:schemeClr val="dk2"/>
                </a:solidFill>
                <a:latin typeface="Calibri"/>
                <a:ea typeface="Calibri"/>
                <a:cs typeface="Calibri"/>
                <a:sym typeface="Calibri"/>
              </a:rPr>
              <a:t>City of Racine</a:t>
            </a:r>
            <a:endParaRPr sz="2400" dirty="0"/>
          </a:p>
        </p:txBody>
      </p:sp>
      <p:pic>
        <p:nvPicPr>
          <p:cNvPr id="185" name="Google Shape;185;p15" descr="Aerial photo of the vegetated bluff at North Beach, Racine, Wisconsin looking from Lake Michigan toward the shoreline. Houses along Augusta Street, which runs west to east, and the concrete Lake Michigan pathway, which runs north to south are visible. The vegetated bluff to the east (lakeside) of the pathway has trees, shrubs, grasses and other forbs. A jetty extends into Lake Michigan just south of Augusta Street."/>
          <p:cNvPicPr preferRelativeResize="0"/>
          <p:nvPr/>
        </p:nvPicPr>
        <p:blipFill rotWithShape="1">
          <a:blip r:embed="rId5">
            <a:alphaModFix/>
          </a:blip>
          <a:srcRect/>
          <a:stretch/>
        </p:blipFill>
        <p:spPr>
          <a:xfrm>
            <a:off x="5772522" y="2671120"/>
            <a:ext cx="6174121" cy="4111451"/>
          </a:xfrm>
          <a:prstGeom prst="rect">
            <a:avLst/>
          </a:prstGeom>
          <a:noFill/>
          <a:ln>
            <a:noFill/>
          </a:ln>
        </p:spPr>
      </p:pic>
      <p:sp>
        <p:nvSpPr>
          <p:cNvPr id="186" name="Google Shape;186;p15">
            <a:extLst>
              <a:ext uri="{C183D7F6-B498-43B3-948B-1728B52AA6E4}">
                <adec:decorative xmlns:adec="http://schemas.microsoft.com/office/drawing/2017/decorative" val="1"/>
              </a:ext>
            </a:extLst>
          </p:cNvPr>
          <p:cNvSpPr/>
          <p:nvPr/>
        </p:nvSpPr>
        <p:spPr>
          <a:xfrm>
            <a:off x="6280488" y="4318965"/>
            <a:ext cx="4046136" cy="1464399"/>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3" name="Google Shape;156;p12">
            <a:extLst>
              <a:ext uri="{FF2B5EF4-FFF2-40B4-BE49-F238E27FC236}">
                <a16:creationId xmlns:a16="http://schemas.microsoft.com/office/drawing/2014/main" id="{FFA871AB-059A-FD57-605A-A4B946858845}"/>
              </a:ext>
            </a:extLst>
          </p:cNvPr>
          <p:cNvSpPr txBox="1"/>
          <p:nvPr/>
        </p:nvSpPr>
        <p:spPr>
          <a:xfrm>
            <a:off x="5760646" y="6202972"/>
            <a:ext cx="6269058" cy="328177"/>
          </a:xfrm>
          <a:prstGeom prst="rect">
            <a:avLst/>
          </a:prstGeom>
          <a:solidFill>
            <a:schemeClr val="bg1"/>
          </a:solidFill>
          <a:ln>
            <a:noFill/>
          </a:ln>
        </p:spPr>
        <p:txBody>
          <a:bodyPr spcFirstLastPara="1" wrap="square" lIns="121900" tIns="60933" rIns="121900" bIns="60933" anchor="t" anchorCtr="0">
            <a:spAutoFit/>
          </a:bodyPr>
          <a:lstStyle/>
          <a:p>
            <a:r>
              <a:rPr lang="en-US" sz="1333" dirty="0">
                <a:solidFill>
                  <a:schemeClr val="dk2"/>
                </a:solidFill>
                <a:latin typeface="Calibri"/>
                <a:ea typeface="Calibri"/>
                <a:cs typeface="Calibri"/>
                <a:sym typeface="Calibri"/>
              </a:rPr>
              <a:t>Image Source: </a:t>
            </a:r>
            <a:r>
              <a:rPr lang="en-US" sz="1333" i="1" dirty="0">
                <a:solidFill>
                  <a:srgbClr val="000000"/>
                </a:solidFill>
                <a:latin typeface="Calibri"/>
                <a:ea typeface="Calibri"/>
                <a:cs typeface="Calibri"/>
                <a:sym typeface="Calibri"/>
              </a:rPr>
              <a:t> </a:t>
            </a:r>
            <a:r>
              <a:rPr lang="en-US" sz="1333" dirty="0">
                <a:solidFill>
                  <a:schemeClr val="dk2"/>
                </a:solidFill>
                <a:latin typeface="Calibri"/>
                <a:ea typeface="Calibri"/>
                <a:cs typeface="Calibri"/>
                <a:sym typeface="Calibri"/>
              </a:rPr>
              <a:t>Capt. Dennis Carr, Wisconsin Wing, Civil Air Patrol</a:t>
            </a:r>
            <a:endParaRPr sz="2400" dirty="0"/>
          </a:p>
        </p:txBody>
      </p:sp>
      <p:sp>
        <p:nvSpPr>
          <p:cNvPr id="2" name="Footer Placeholder 2">
            <a:extLst>
              <a:ext uri="{FF2B5EF4-FFF2-40B4-BE49-F238E27FC236}">
                <a16:creationId xmlns:a16="http://schemas.microsoft.com/office/drawing/2014/main" id="{22247DF6-5490-0692-3F67-9A17900431C4}"/>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5" name="Google Shape;195;p16"/>
          <p:cNvSpPr txBox="1"/>
          <p:nvPr/>
        </p:nvSpPr>
        <p:spPr>
          <a:xfrm>
            <a:off x="343192" y="258407"/>
            <a:ext cx="6232904" cy="779711"/>
          </a:xfrm>
          <a:prstGeom prst="rect">
            <a:avLst/>
          </a:prstGeom>
          <a:noFill/>
          <a:ln>
            <a:noFill/>
          </a:ln>
        </p:spPr>
        <p:txBody>
          <a:bodyPr spcFirstLastPara="1" wrap="square" lIns="121900" tIns="60933" rIns="121900" bIns="60933" anchor="t" anchorCtr="0">
            <a:spAutoFit/>
          </a:bodyPr>
          <a:lstStyle/>
          <a:p>
            <a:r>
              <a:rPr lang="en-US" sz="4267">
                <a:solidFill>
                  <a:srgbClr val="000000"/>
                </a:solidFill>
                <a:latin typeface="Calibri"/>
                <a:ea typeface="Calibri"/>
                <a:cs typeface="Calibri"/>
                <a:sym typeface="Calibri"/>
              </a:rPr>
              <a:t>Recall the </a:t>
            </a:r>
            <a:r>
              <a:rPr lang="en-US" sz="4267">
                <a:solidFill>
                  <a:srgbClr val="C00000"/>
                </a:solidFill>
                <a:latin typeface="Calibri"/>
                <a:ea typeface="Calibri"/>
                <a:cs typeface="Calibri"/>
                <a:sym typeface="Calibri"/>
              </a:rPr>
              <a:t>Hydrologic Cycle</a:t>
            </a:r>
            <a:endParaRPr sz="2400"/>
          </a:p>
        </p:txBody>
      </p:sp>
      <p:sp>
        <p:nvSpPr>
          <p:cNvPr id="192" name="Google Shape;192;p16"/>
          <p:cNvSpPr>
            <a:spLocks noGrp="1"/>
          </p:cNvSpPr>
          <p:nvPr>
            <p:ph type="title" idx="4294967295"/>
          </p:nvPr>
        </p:nvSpPr>
        <p:spPr>
          <a:xfrm>
            <a:off x="173465" y="1126039"/>
            <a:ext cx="12018535" cy="492388"/>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186262"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Which type of water movement does the </a:t>
            </a:r>
            <a:r>
              <a:rPr kumimoji="0" lang="en-US" sz="2400" b="0" i="0" u="none" strike="noStrike" kern="1200" cap="none" spc="0" normalizeH="0" baseline="0" noProof="0" dirty="0">
                <a:ln>
                  <a:noFill/>
                </a:ln>
                <a:solidFill>
                  <a:srgbClr val="C00000"/>
                </a:solidFill>
                <a:effectLst/>
                <a:uLnTx/>
                <a:uFillTx/>
                <a:latin typeface="Calibri"/>
                <a:ea typeface="Calibri"/>
                <a:cs typeface="Calibri"/>
                <a:sym typeface="Calibri"/>
              </a:rPr>
              <a:t>native vegetation on the bluff </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try to influence? </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97" name="Google Shape;197;p16"/>
          <p:cNvSpPr txBox="1"/>
          <p:nvPr/>
        </p:nvSpPr>
        <p:spPr>
          <a:xfrm>
            <a:off x="300606" y="1718148"/>
            <a:ext cx="4220580" cy="3447043"/>
          </a:xfrm>
          <a:prstGeom prst="rect">
            <a:avLst/>
          </a:prstGeom>
          <a:noFill/>
          <a:ln>
            <a:noFill/>
          </a:ln>
        </p:spPr>
        <p:txBody>
          <a:bodyPr spcFirstLastPara="1" wrap="square" lIns="121900" tIns="60933" rIns="121900" bIns="60933" anchor="t" anchorCtr="0">
            <a:spAutoFit/>
          </a:bodyPr>
          <a:lstStyle/>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Infiltration</a:t>
            </a:r>
            <a:br>
              <a:rPr lang="en-US" sz="2400" dirty="0">
                <a:solidFill>
                  <a:srgbClr val="000000"/>
                </a:solidFill>
                <a:latin typeface="Calibri"/>
                <a:ea typeface="Calibri"/>
                <a:cs typeface="Calibri"/>
                <a:sym typeface="Calibri"/>
              </a:rPr>
            </a:br>
            <a:endParaRPr sz="2400" dirty="0">
              <a:solidFill>
                <a:srgbClr val="000000"/>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Transpiration/Evaporation</a:t>
            </a:r>
            <a:br>
              <a:rPr lang="en-US" sz="2400" dirty="0">
                <a:solidFill>
                  <a:srgbClr val="000000"/>
                </a:solidFill>
                <a:latin typeface="Calibri"/>
                <a:ea typeface="Calibri"/>
                <a:cs typeface="Calibri"/>
                <a:sym typeface="Calibri"/>
              </a:rPr>
            </a:br>
            <a:endParaRPr sz="2400" dirty="0">
              <a:solidFill>
                <a:srgbClr val="000000"/>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Runoff</a:t>
            </a:r>
            <a:br>
              <a:rPr lang="en-US" sz="2400" dirty="0">
                <a:solidFill>
                  <a:srgbClr val="000000"/>
                </a:solidFill>
                <a:latin typeface="Calibri"/>
                <a:ea typeface="Calibri"/>
                <a:cs typeface="Calibri"/>
                <a:sym typeface="Calibri"/>
              </a:rPr>
            </a:br>
            <a:endParaRPr sz="2400" dirty="0">
              <a:solidFill>
                <a:srgbClr val="BFBFBF"/>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Waves</a:t>
            </a:r>
            <a:br>
              <a:rPr lang="en-US" sz="2400" dirty="0">
                <a:solidFill>
                  <a:srgbClr val="000000"/>
                </a:solidFill>
                <a:latin typeface="Calibri"/>
                <a:ea typeface="Calibri"/>
                <a:cs typeface="Calibri"/>
                <a:sym typeface="Calibri"/>
              </a:rPr>
            </a:br>
            <a:endParaRPr sz="2400" dirty="0">
              <a:solidFill>
                <a:srgbClr val="000000"/>
              </a:solidFill>
              <a:latin typeface="Calibri"/>
              <a:ea typeface="Calibri"/>
              <a:cs typeface="Calibri"/>
              <a:sym typeface="Calibri"/>
            </a:endParaRPr>
          </a:p>
          <a:p>
            <a:pPr marL="457189" indent="-457189">
              <a:buClr>
                <a:srgbClr val="000000"/>
              </a:buClr>
              <a:buSzPts val="1800"/>
              <a:buFont typeface="Arial"/>
              <a:buAutoNum type="alphaUcPeriod"/>
            </a:pPr>
            <a:r>
              <a:rPr lang="en-US" sz="2400" dirty="0">
                <a:solidFill>
                  <a:srgbClr val="000000"/>
                </a:solidFill>
                <a:latin typeface="Calibri"/>
                <a:ea typeface="Calibri"/>
                <a:cs typeface="Calibri"/>
                <a:sym typeface="Calibri"/>
              </a:rPr>
              <a:t>Currents or water levels</a:t>
            </a:r>
            <a:endParaRPr sz="2400" dirty="0">
              <a:solidFill>
                <a:srgbClr val="000000"/>
              </a:solidFill>
              <a:latin typeface="Calibri"/>
              <a:ea typeface="Calibri"/>
              <a:cs typeface="Calibri"/>
              <a:sym typeface="Calibri"/>
            </a:endParaRPr>
          </a:p>
        </p:txBody>
      </p:sp>
      <p:pic>
        <p:nvPicPr>
          <p:cNvPr id="194" name="Google Shape;194;p16" descr="Illustration of the hydrologic cycle. Precipitation emitted from a cloud (represented as downward arrows) falling onto land and river surfaces. Percolation (represented as downward arrows) seeping into the ground and reaching the groundwater table (represented by a blue line) that is at the same height as the river surface. Runoff (represented as sloping arrow) flowing from the land surface to the river. Transpiration (represented as upward arrows) emerging from trees and pointing to the sky. Evaporation (represented as upward arrows) emerging from the Great Lake surface and extending into the sky.  Refer to Lesson 2-Coastal Features and Processes-Background document for definitions of terms."/>
          <p:cNvPicPr preferRelativeResize="0"/>
          <p:nvPr/>
        </p:nvPicPr>
        <p:blipFill rotWithShape="1">
          <a:blip r:embed="rId3">
            <a:alphaModFix/>
          </a:blip>
          <a:srcRect/>
          <a:stretch/>
        </p:blipFill>
        <p:spPr>
          <a:xfrm>
            <a:off x="5355773" y="2163677"/>
            <a:ext cx="6506817" cy="3965036"/>
          </a:xfrm>
          <a:prstGeom prst="rect">
            <a:avLst/>
          </a:prstGeom>
          <a:noFill/>
          <a:ln>
            <a:noFill/>
          </a:ln>
        </p:spPr>
      </p:pic>
      <p:sp>
        <p:nvSpPr>
          <p:cNvPr id="196" name="Google Shape;196;p16"/>
          <p:cNvSpPr txBox="1"/>
          <p:nvPr/>
        </p:nvSpPr>
        <p:spPr>
          <a:xfrm>
            <a:off x="345742" y="5744096"/>
            <a:ext cx="3628404" cy="697701"/>
          </a:xfrm>
          <a:prstGeom prst="rect">
            <a:avLst/>
          </a:prstGeom>
          <a:noFill/>
          <a:ln>
            <a:noFill/>
          </a:ln>
        </p:spPr>
        <p:txBody>
          <a:bodyPr spcFirstLastPara="1" wrap="square" lIns="121900" tIns="60933" rIns="121900" bIns="60933" anchor="t" anchorCtr="0">
            <a:spAutoFit/>
          </a:bodyPr>
          <a:lstStyle/>
          <a:p>
            <a:r>
              <a:rPr lang="en-US" sz="1867" i="1">
                <a:solidFill>
                  <a:srgbClr val="C00000"/>
                </a:solidFill>
                <a:latin typeface="Calibri"/>
                <a:ea typeface="Calibri"/>
                <a:cs typeface="Calibri"/>
                <a:sym typeface="Calibri"/>
              </a:rPr>
              <a:t>Hint</a:t>
            </a:r>
            <a:r>
              <a:rPr lang="en-US" sz="1867" i="1">
                <a:solidFill>
                  <a:srgbClr val="000000"/>
                </a:solidFill>
                <a:latin typeface="Calibri"/>
                <a:ea typeface="Calibri"/>
                <a:cs typeface="Calibri"/>
                <a:sym typeface="Calibri"/>
              </a:rPr>
              <a:t>: for each system, there can be more than one correct answer!</a:t>
            </a:r>
            <a:endParaRPr sz="2400"/>
          </a:p>
        </p:txBody>
      </p:sp>
      <p:sp>
        <p:nvSpPr>
          <p:cNvPr id="3" name="Footer Placeholder 2">
            <a:extLst>
              <a:ext uri="{FF2B5EF4-FFF2-40B4-BE49-F238E27FC236}">
                <a16:creationId xmlns:a16="http://schemas.microsoft.com/office/drawing/2014/main" id="{879E4B3C-D0BC-65F7-FE43-C5F31F68F614}"/>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7"/>
          <p:cNvSpPr txBox="1">
            <a:spLocks noGrp="1"/>
          </p:cNvSpPr>
          <p:nvPr>
            <p:ph type="title"/>
          </p:nvPr>
        </p:nvSpPr>
        <p:spPr>
          <a:xfrm>
            <a:off x="940525" y="2915144"/>
            <a:ext cx="10668000" cy="180753"/>
          </a:xfrm>
          <a:prstGeom prst="rect">
            <a:avLst/>
          </a:prstGeom>
          <a:noFill/>
          <a:ln>
            <a:noFill/>
          </a:ln>
        </p:spPr>
        <p:txBody>
          <a:bodyPr spcFirstLastPara="1" vert="horz" wrap="square" lIns="0" tIns="11200" rIns="0" bIns="0" rtlCol="0" anchor="t" anchorCtr="0">
            <a:spAutoFit/>
          </a:bodyPr>
          <a:lstStyle/>
          <a:p>
            <a:pPr marL="11006">
              <a:spcBef>
                <a:spcPts val="88"/>
              </a:spcBef>
            </a:pPr>
            <a:r>
              <a:rPr lang="en-US" sz="4267" b="0" dirty="0"/>
              <a:t>Recall our </a:t>
            </a:r>
            <a:r>
              <a:rPr lang="en-US" sz="4267" b="0" dirty="0">
                <a:solidFill>
                  <a:srgbClr val="C00000"/>
                </a:solidFill>
              </a:rPr>
              <a:t>plant</a:t>
            </a:r>
            <a:endParaRPr dirty="0"/>
          </a:p>
        </p:txBody>
      </p:sp>
      <p:pic>
        <p:nvPicPr>
          <p:cNvPr id="203" name="Google Shape;203;p17" descr="A succulent plant potted in a clay pot that is sitting on a clay saucer.  The clay pot, saucer, and plant are all inside a clear plastic bag."/>
          <p:cNvPicPr preferRelativeResize="0"/>
          <p:nvPr/>
        </p:nvPicPr>
        <p:blipFill rotWithShape="1">
          <a:blip r:embed="rId3">
            <a:alphaModFix/>
          </a:blip>
          <a:srcRect/>
          <a:stretch/>
        </p:blipFill>
        <p:spPr>
          <a:xfrm>
            <a:off x="5781711" y="95405"/>
            <a:ext cx="5003520" cy="6667191"/>
          </a:xfrm>
          <a:prstGeom prst="rect">
            <a:avLst/>
          </a:prstGeom>
          <a:noFill/>
          <a:ln>
            <a:noFill/>
          </a:ln>
        </p:spPr>
      </p:pic>
      <p:sp>
        <p:nvSpPr>
          <p:cNvPr id="3" name="TextBox 2">
            <a:extLst>
              <a:ext uri="{FF2B5EF4-FFF2-40B4-BE49-F238E27FC236}">
                <a16:creationId xmlns:a16="http://schemas.microsoft.com/office/drawing/2014/main" id="{715C9DB5-B81B-6777-0B4D-EECFB5FA2122}"/>
              </a:ext>
            </a:extLst>
          </p:cNvPr>
          <p:cNvSpPr txBox="1"/>
          <p:nvPr/>
        </p:nvSpPr>
        <p:spPr>
          <a:xfrm>
            <a:off x="2241342" y="6115928"/>
            <a:ext cx="4267200" cy="276999"/>
          </a:xfrm>
          <a:prstGeom prst="rect">
            <a:avLst/>
          </a:prstGeom>
          <a:noFill/>
        </p:spPr>
        <p:txBody>
          <a:bodyPr wrap="square" rtlCol="0">
            <a:spAutoFit/>
          </a:bodyPr>
          <a:lstStyle/>
          <a:p>
            <a:r>
              <a:rPr lang="en-US" sz="1200" dirty="0"/>
              <a:t>Image source: Gardening Know How</a:t>
            </a:r>
          </a:p>
        </p:txBody>
      </p:sp>
      <p:sp>
        <p:nvSpPr>
          <p:cNvPr id="2" name="Footer Placeholder 2">
            <a:extLst>
              <a:ext uri="{FF2B5EF4-FFF2-40B4-BE49-F238E27FC236}">
                <a16:creationId xmlns:a16="http://schemas.microsoft.com/office/drawing/2014/main" id="{9B418B66-90A5-736C-3C06-793E46C99609}"/>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2">
            <a:extLst>
              <a:ext uri="{FF2B5EF4-FFF2-40B4-BE49-F238E27FC236}">
                <a16:creationId xmlns:a16="http://schemas.microsoft.com/office/drawing/2014/main" id="{05F1322B-E274-E4F9-22A3-7D8EDB04B166}"/>
              </a:ext>
            </a:extLst>
          </p:cNvPr>
          <p:cNvSpPr txBox="1">
            <a:spLocks noGrp="1"/>
          </p:cNvSpPr>
          <p:nvPr>
            <p:ph type="title" idx="4294967295"/>
          </p:nvPr>
        </p:nvSpPr>
        <p:spPr>
          <a:xfrm>
            <a:off x="2235868" y="273317"/>
            <a:ext cx="8773107"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Five Engineered Solutions at North Beach</a:t>
            </a:r>
          </a:p>
        </p:txBody>
      </p:sp>
      <p:sp>
        <p:nvSpPr>
          <p:cNvPr id="210" name="Google Shape;210;p18"/>
          <p:cNvSpPr txBox="1"/>
          <p:nvPr/>
        </p:nvSpPr>
        <p:spPr>
          <a:xfrm>
            <a:off x="5198348" y="2047970"/>
            <a:ext cx="6858416" cy="3447043"/>
          </a:xfrm>
          <a:prstGeom prst="rect">
            <a:avLst/>
          </a:prstGeom>
          <a:noFill/>
          <a:ln>
            <a:noFill/>
          </a:ln>
        </p:spPr>
        <p:txBody>
          <a:bodyPr spcFirstLastPara="1" wrap="square" lIns="121900" tIns="60933" rIns="121900" bIns="60933" anchor="t" anchorCtr="0">
            <a:spAutoFit/>
          </a:bodyPr>
          <a:lstStyle/>
          <a:p>
            <a:pPr>
              <a:lnSpc>
                <a:spcPct val="150000"/>
              </a:lnSpc>
            </a:pPr>
            <a:r>
              <a:rPr lang="en-US" sz="2400" dirty="0">
                <a:solidFill>
                  <a:srgbClr val="000000"/>
                </a:solidFill>
                <a:latin typeface="Arial"/>
                <a:ea typeface="Arial"/>
                <a:cs typeface="Arial"/>
                <a:sym typeface="Arial"/>
              </a:rPr>
              <a:t>Solution #1 </a:t>
            </a:r>
            <a:r>
              <a:rPr lang="en-US" sz="2400" dirty="0">
                <a:solidFill>
                  <a:srgbClr val="C00000"/>
                </a:solidFill>
                <a:latin typeface="Arial"/>
                <a:ea typeface="Arial"/>
                <a:cs typeface="Arial"/>
                <a:sym typeface="Arial"/>
              </a:rPr>
              <a:t>Engineered Gray Structures</a:t>
            </a:r>
            <a:endParaRPr sz="2400" dirty="0"/>
          </a:p>
          <a:p>
            <a:pPr>
              <a:lnSpc>
                <a:spcPct val="150000"/>
              </a:lnSpc>
            </a:pPr>
            <a:r>
              <a:rPr lang="en-US" sz="2400" dirty="0">
                <a:solidFill>
                  <a:srgbClr val="000000"/>
                </a:solidFill>
                <a:latin typeface="Arial"/>
                <a:ea typeface="Arial"/>
                <a:cs typeface="Arial"/>
                <a:sym typeface="Arial"/>
              </a:rPr>
              <a:t>Solution #2 </a:t>
            </a:r>
            <a:r>
              <a:rPr lang="en-US" sz="2400" dirty="0">
                <a:solidFill>
                  <a:srgbClr val="C00000"/>
                </a:solidFill>
                <a:latin typeface="Arial"/>
                <a:ea typeface="Arial"/>
                <a:cs typeface="Arial"/>
                <a:sym typeface="Arial"/>
              </a:rPr>
              <a:t>Beach Management Practices​</a:t>
            </a:r>
            <a:endParaRPr sz="2400" dirty="0"/>
          </a:p>
          <a:p>
            <a:pPr>
              <a:lnSpc>
                <a:spcPct val="150000"/>
              </a:lnSpc>
            </a:pPr>
            <a:r>
              <a:rPr lang="en-US" sz="2400" dirty="0">
                <a:solidFill>
                  <a:srgbClr val="000000"/>
                </a:solidFill>
                <a:latin typeface="Arial"/>
                <a:ea typeface="Arial"/>
                <a:cs typeface="Arial"/>
                <a:sym typeface="Arial"/>
              </a:rPr>
              <a:t>Solution #3 </a:t>
            </a:r>
            <a:r>
              <a:rPr lang="en-US" sz="2400" dirty="0">
                <a:solidFill>
                  <a:srgbClr val="C00000"/>
                </a:solidFill>
                <a:latin typeface="Arial"/>
                <a:ea typeface="Arial"/>
                <a:cs typeface="Arial"/>
                <a:sym typeface="Arial"/>
              </a:rPr>
              <a:t>Engineered Dune &amp; Swale​</a:t>
            </a:r>
            <a:endParaRPr sz="2400" dirty="0"/>
          </a:p>
          <a:p>
            <a:pPr>
              <a:lnSpc>
                <a:spcPct val="150000"/>
              </a:lnSpc>
            </a:pPr>
            <a:r>
              <a:rPr lang="en-US" sz="2400" dirty="0">
                <a:solidFill>
                  <a:srgbClr val="000000"/>
                </a:solidFill>
                <a:latin typeface="Arial"/>
                <a:ea typeface="Arial"/>
                <a:cs typeface="Arial"/>
                <a:sym typeface="Arial"/>
              </a:rPr>
              <a:t>Solution #4 </a:t>
            </a:r>
            <a:r>
              <a:rPr lang="en-US" sz="2400" dirty="0">
                <a:solidFill>
                  <a:srgbClr val="C00000"/>
                </a:solidFill>
                <a:latin typeface="Arial"/>
                <a:ea typeface="Arial"/>
                <a:cs typeface="Arial"/>
                <a:sym typeface="Arial"/>
              </a:rPr>
              <a:t>English Street Infiltration Basin</a:t>
            </a:r>
            <a:endParaRPr sz="2400" dirty="0">
              <a:solidFill>
                <a:srgbClr val="C00000"/>
              </a:solidFill>
              <a:latin typeface="Arial"/>
              <a:ea typeface="Arial"/>
              <a:cs typeface="Arial"/>
              <a:sym typeface="Arial"/>
            </a:endParaRPr>
          </a:p>
          <a:p>
            <a:pPr>
              <a:lnSpc>
                <a:spcPct val="150000"/>
              </a:lnSpc>
            </a:pPr>
            <a:r>
              <a:rPr lang="en-US" sz="2400" dirty="0">
                <a:solidFill>
                  <a:srgbClr val="000000"/>
                </a:solidFill>
                <a:latin typeface="Arial"/>
                <a:ea typeface="Arial"/>
                <a:cs typeface="Arial"/>
                <a:sym typeface="Arial"/>
              </a:rPr>
              <a:t>Solution #5 </a:t>
            </a:r>
            <a:r>
              <a:rPr lang="en-US" sz="2400" dirty="0">
                <a:solidFill>
                  <a:srgbClr val="C00000"/>
                </a:solidFill>
                <a:latin typeface="Arial"/>
                <a:ea typeface="Arial"/>
                <a:cs typeface="Arial"/>
                <a:sym typeface="Arial"/>
              </a:rPr>
              <a:t>Plant Native Vegetation on Bluff</a:t>
            </a:r>
            <a:endParaRPr sz="2400" dirty="0">
              <a:solidFill>
                <a:srgbClr val="C00000"/>
              </a:solidFill>
              <a:latin typeface="Arial"/>
              <a:ea typeface="Arial"/>
              <a:cs typeface="Arial"/>
              <a:sym typeface="Arial"/>
            </a:endParaRPr>
          </a:p>
          <a:p>
            <a:pPr>
              <a:lnSpc>
                <a:spcPct val="150000"/>
              </a:lnSpc>
            </a:pPr>
            <a:endParaRPr sz="2400" dirty="0">
              <a:solidFill>
                <a:srgbClr val="C00000"/>
              </a:solidFill>
              <a:latin typeface="Arial"/>
              <a:ea typeface="Arial"/>
              <a:cs typeface="Arial"/>
              <a:sym typeface="Arial"/>
            </a:endParaRPr>
          </a:p>
        </p:txBody>
      </p:sp>
      <p:pic>
        <p:nvPicPr>
          <p:cNvPr id="209" name="Google Shape;209;p18"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p:cNvPicPr preferRelativeResize="0"/>
          <p:nvPr/>
        </p:nvPicPr>
        <p:blipFill rotWithShape="1">
          <a:blip r:embed="rId3">
            <a:alphaModFix/>
          </a:blip>
          <a:srcRect/>
          <a:stretch/>
        </p:blipFill>
        <p:spPr>
          <a:xfrm>
            <a:off x="226304" y="1165610"/>
            <a:ext cx="4799413" cy="4799413"/>
          </a:xfrm>
          <a:prstGeom prst="rect">
            <a:avLst/>
          </a:prstGeom>
          <a:noFill/>
          <a:ln>
            <a:noFill/>
          </a:ln>
        </p:spPr>
      </p:pic>
      <p:pic>
        <p:nvPicPr>
          <p:cNvPr id="211" name="Google Shape;211;p1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03869" y="1875693"/>
            <a:ext cx="3684396" cy="3550980"/>
          </a:xfrm>
          <a:prstGeom prst="rect">
            <a:avLst/>
          </a:prstGeom>
          <a:noFill/>
          <a:ln>
            <a:noFill/>
          </a:ln>
        </p:spPr>
      </p:pic>
      <p:sp>
        <p:nvSpPr>
          <p:cNvPr id="4" name="Footer Placeholder 2">
            <a:extLst>
              <a:ext uri="{FF2B5EF4-FFF2-40B4-BE49-F238E27FC236}">
                <a16:creationId xmlns:a16="http://schemas.microsoft.com/office/drawing/2014/main" id="{1C8FAA82-6F06-14F7-45DF-935426E3AC1E}"/>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Title 1">
            <a:extLst>
              <a:ext uri="{FF2B5EF4-FFF2-40B4-BE49-F238E27FC236}">
                <a16:creationId xmlns:a16="http://schemas.microsoft.com/office/drawing/2014/main" id="{AF5E93A1-A2DF-B1F4-9DD5-CF362043FE17}"/>
              </a:ext>
            </a:extLst>
          </p:cNvPr>
          <p:cNvSpPr>
            <a:spLocks noGrp="1"/>
          </p:cNvSpPr>
          <p:nvPr>
            <p:ph type="title"/>
          </p:nvPr>
        </p:nvSpPr>
        <p:spPr/>
        <p:txBody>
          <a:bodyPr>
            <a:normAutofit fontScale="90000"/>
          </a:bodyPr>
          <a:lstStyle/>
          <a:p>
            <a:r>
              <a:rPr lang="en-US" dirty="0"/>
              <a:t>A Collage of Images Representing Engineered Solutions at North Beach</a:t>
            </a:r>
          </a:p>
        </p:txBody>
      </p:sp>
      <p:pic>
        <p:nvPicPr>
          <p:cNvPr id="218" name="Google Shape;218;p19" descr="Satellite image of Racine Wisconsin.  At the north end of the image, along the lakeshore a stone revetment is visible. &#10;&#10;Slightly south of the revetment are four jetties that extend out into the lake. &#10;&#10;South of the jetties lies North beach, with its strip of light tan sand. &#10;&#10;South of North Beach lie the north breakwater and south breakwater which together form the sheltered harbor area where the Root River enters Lake Michigan and the multiple slips and docks of the Reef Point Marina are sheltered."/>
          <p:cNvPicPr preferRelativeResize="0"/>
          <p:nvPr/>
        </p:nvPicPr>
        <p:blipFill rotWithShape="1">
          <a:blip r:embed="rId3">
            <a:alphaModFix/>
          </a:blip>
          <a:srcRect/>
          <a:stretch/>
        </p:blipFill>
        <p:spPr>
          <a:xfrm>
            <a:off x="4609912" y="246415"/>
            <a:ext cx="3611405" cy="6402036"/>
          </a:xfrm>
          <a:prstGeom prst="rect">
            <a:avLst/>
          </a:prstGeom>
          <a:noFill/>
          <a:ln>
            <a:noFill/>
          </a:ln>
        </p:spPr>
      </p:pic>
      <p:pic>
        <p:nvPicPr>
          <p:cNvPr id="216" name="Google Shape;216;p19" descr="A vegetated Lake Michigan coastal bluff in the city of Racine. Lake Michigan appears on the left, transitioning to a sandy beach with vegetated dunes. A bluff rises to the right from the back of the beach. The bluff is planted with small plants. At the top of the bluff is an asphalt path on the right of the image."/>
          <p:cNvPicPr preferRelativeResize="0"/>
          <p:nvPr/>
        </p:nvPicPr>
        <p:blipFill rotWithShape="1">
          <a:blip r:embed="rId4">
            <a:alphaModFix/>
          </a:blip>
          <a:srcRect/>
          <a:stretch/>
        </p:blipFill>
        <p:spPr>
          <a:xfrm>
            <a:off x="435429" y="253722"/>
            <a:ext cx="3309257" cy="2907367"/>
          </a:xfrm>
          <a:prstGeom prst="rect">
            <a:avLst/>
          </a:prstGeom>
          <a:noFill/>
          <a:ln>
            <a:noFill/>
          </a:ln>
        </p:spPr>
      </p:pic>
      <p:pic>
        <p:nvPicPr>
          <p:cNvPr id="221" name="Google Shape;221;p19" descr="Two distinct beach grooming patterns at North Beach, Racine, WI.&#10;&#10;The groomed pattern closer to Lake Michigan (below the high water mark) has parallel furrows that are much deeper than the groomed portion of the beach that is beyond the high water mark."/>
          <p:cNvPicPr preferRelativeResize="0"/>
          <p:nvPr/>
        </p:nvPicPr>
        <p:blipFill rotWithShape="1">
          <a:blip r:embed="rId5">
            <a:alphaModFix/>
          </a:blip>
          <a:srcRect/>
          <a:stretch/>
        </p:blipFill>
        <p:spPr>
          <a:xfrm>
            <a:off x="1" y="4494457"/>
            <a:ext cx="3445820" cy="2227176"/>
          </a:xfrm>
          <a:prstGeom prst="rect">
            <a:avLst/>
          </a:prstGeom>
          <a:noFill/>
          <a:ln>
            <a:noFill/>
          </a:ln>
        </p:spPr>
      </p:pic>
      <p:pic>
        <p:nvPicPr>
          <p:cNvPr id="223" name="Google Shape;223;p19" descr="Aerial image of North Beach, Racine, WI looking from Lake Michigan westward toward the beach and English Street infiltration basin which extends from English Street north to the south end of Lakeview park. &#10;&#10;In the image, the basins are difficult to detect. They appear as blue/gray rectangles situated between two rows of vegetation that runs parallel to Michigan Blvd and the shoreline."/>
          <p:cNvPicPr preferRelativeResize="0"/>
          <p:nvPr/>
        </p:nvPicPr>
        <p:blipFill rotWithShape="1">
          <a:blip r:embed="rId6">
            <a:alphaModFix/>
          </a:blip>
          <a:srcRect/>
          <a:stretch/>
        </p:blipFill>
        <p:spPr>
          <a:xfrm>
            <a:off x="1442039" y="2636934"/>
            <a:ext cx="3796768" cy="2543877"/>
          </a:xfrm>
          <a:prstGeom prst="rect">
            <a:avLst/>
          </a:prstGeom>
          <a:noFill/>
          <a:ln>
            <a:noFill/>
          </a:ln>
        </p:spPr>
      </p:pic>
      <p:pic>
        <p:nvPicPr>
          <p:cNvPr id="4" name="Google Shape;344;p16" descr="A side view of a well-designed revetement with 1) a “filter layer” of smaller stone that holds the underlying sediment in place and 2) larger “armor stones” that resist the forces of the waves and prevent the smaller stones of the filter layer from being washed away by the waves. The revetment is located on a gentle sloping face of the beach, at the shoreline, and extends into the lake.">
            <a:extLst>
              <a:ext uri="{FF2B5EF4-FFF2-40B4-BE49-F238E27FC236}">
                <a16:creationId xmlns:a16="http://schemas.microsoft.com/office/drawing/2014/main" id="{2B284375-C241-051D-B8F3-2D26420D18D0}"/>
              </a:ext>
            </a:extLst>
          </p:cNvPr>
          <p:cNvPicPr preferRelativeResize="0">
            <a:picLocks noChangeAspect="1"/>
          </p:cNvPicPr>
          <p:nvPr/>
        </p:nvPicPr>
        <p:blipFill rotWithShape="1">
          <a:blip r:embed="rId7">
            <a:alphaModFix/>
          </a:blip>
          <a:srcRect/>
          <a:stretch/>
        </p:blipFill>
        <p:spPr>
          <a:xfrm>
            <a:off x="7523891" y="269423"/>
            <a:ext cx="2306112" cy="1191492"/>
          </a:xfrm>
          <a:prstGeom prst="rect">
            <a:avLst/>
          </a:prstGeom>
          <a:noFill/>
          <a:ln>
            <a:noFill/>
          </a:ln>
        </p:spPr>
      </p:pic>
      <p:pic>
        <p:nvPicPr>
          <p:cNvPr id="5" name="Google Shape;345;p16" descr="A top or &quot;birds-eye&quot; view of a jetty depicted as interconnecting large armor rocks. When built, the jetty extended into the lake. Now, the beach to the left of the jetty extends almost to the tip of the jetty. Meanwhile, to the right of the jetty, the beach only extends to the first landward stones of the jetty.">
            <a:extLst>
              <a:ext uri="{FF2B5EF4-FFF2-40B4-BE49-F238E27FC236}">
                <a16:creationId xmlns:a16="http://schemas.microsoft.com/office/drawing/2014/main" id="{AE445981-B0EC-9903-4D89-24717022C8CF}"/>
              </a:ext>
            </a:extLst>
          </p:cNvPr>
          <p:cNvPicPr preferRelativeResize="0">
            <a:picLocks noChangeAspect="1"/>
          </p:cNvPicPr>
          <p:nvPr/>
        </p:nvPicPr>
        <p:blipFill rotWithShape="1">
          <a:blip r:embed="rId8">
            <a:alphaModFix/>
          </a:blip>
          <a:srcRect/>
          <a:stretch/>
        </p:blipFill>
        <p:spPr>
          <a:xfrm>
            <a:off x="6464065" y="1524147"/>
            <a:ext cx="2306112" cy="1073784"/>
          </a:xfrm>
          <a:prstGeom prst="rect">
            <a:avLst/>
          </a:prstGeom>
          <a:noFill/>
          <a:ln>
            <a:noFill/>
          </a:ln>
        </p:spPr>
      </p:pic>
      <p:pic>
        <p:nvPicPr>
          <p:cNvPr id="6" name="Google Shape;346;p16" descr="A seawall depicted as two vertical concrete blocks. The top block is stacked with a slight offset toward the landward side of the first block.  The seawall is located at the shoreline where beach and lake meet.">
            <a:extLst>
              <a:ext uri="{FF2B5EF4-FFF2-40B4-BE49-F238E27FC236}">
                <a16:creationId xmlns:a16="http://schemas.microsoft.com/office/drawing/2014/main" id="{6C8A0FE0-FE93-B051-C130-BB3E7B643D2C}"/>
              </a:ext>
            </a:extLst>
          </p:cNvPr>
          <p:cNvPicPr preferRelativeResize="0">
            <a:picLocks noChangeAspect="1"/>
          </p:cNvPicPr>
          <p:nvPr/>
        </p:nvPicPr>
        <p:blipFill rotWithShape="1">
          <a:blip r:embed="rId9">
            <a:alphaModFix/>
          </a:blip>
          <a:srcRect/>
          <a:stretch/>
        </p:blipFill>
        <p:spPr>
          <a:xfrm>
            <a:off x="7138877" y="2498824"/>
            <a:ext cx="2306113" cy="1224322"/>
          </a:xfrm>
          <a:prstGeom prst="rect">
            <a:avLst/>
          </a:prstGeom>
          <a:noFill/>
          <a:ln>
            <a:noFill/>
          </a:ln>
        </p:spPr>
      </p:pic>
      <p:pic>
        <p:nvPicPr>
          <p:cNvPr id="7" name="Google Shape;347;p16" descr="A well-designed breakwater depicted as a mound of smaller core stones overlaid by larger armor stones. The breakwater is positioned offshore (in the lake) and in this case parallel to the shoreline. The breakwater extends above the height of the water level.">
            <a:extLst>
              <a:ext uri="{FF2B5EF4-FFF2-40B4-BE49-F238E27FC236}">
                <a16:creationId xmlns:a16="http://schemas.microsoft.com/office/drawing/2014/main" id="{13C41821-4E9F-6010-9FB0-5723A9F5AD54}"/>
              </a:ext>
            </a:extLst>
          </p:cNvPr>
          <p:cNvPicPr preferRelativeResize="0">
            <a:picLocks noChangeAspect="1"/>
          </p:cNvPicPr>
          <p:nvPr/>
        </p:nvPicPr>
        <p:blipFill rotWithShape="1">
          <a:blip r:embed="rId10">
            <a:alphaModFix/>
          </a:blip>
          <a:srcRect/>
          <a:stretch/>
        </p:blipFill>
        <p:spPr>
          <a:xfrm>
            <a:off x="9667843" y="2724953"/>
            <a:ext cx="2306112" cy="1209107"/>
          </a:xfrm>
          <a:prstGeom prst="rect">
            <a:avLst/>
          </a:prstGeom>
          <a:noFill/>
          <a:ln>
            <a:noFill/>
          </a:ln>
        </p:spPr>
      </p:pic>
      <p:pic>
        <p:nvPicPr>
          <p:cNvPr id="222" name="Google Shape;222;p19" descr="Satellite image of various features at North Beach, Racine, WI. Visible features include:&#10;1) Kid's Cove parking located north of Barker Street and east of Hoffert Drive. &#10;2) A dune and swale area with intersecting boardwalks and pathways lies east and north of the playground.  3) White sand beach and Lake Michigan."/>
          <p:cNvPicPr preferRelativeResize="0"/>
          <p:nvPr/>
        </p:nvPicPr>
        <p:blipFill rotWithShape="1">
          <a:blip r:embed="rId11">
            <a:alphaModFix/>
          </a:blip>
          <a:srcRect/>
          <a:stretch/>
        </p:blipFill>
        <p:spPr>
          <a:xfrm>
            <a:off x="10016463" y="0"/>
            <a:ext cx="2196332" cy="2636933"/>
          </a:xfrm>
          <a:prstGeom prst="rect">
            <a:avLst/>
          </a:prstGeom>
          <a:noFill/>
          <a:ln>
            <a:noFill/>
          </a:ln>
        </p:spPr>
      </p:pic>
      <p:pic>
        <p:nvPicPr>
          <p:cNvPr id="217" name="Google Shape;217;p19" descr="Photograph of engineered dune and swale wetland alongside the south parking lot and boardwalk at North Beach, Racine, WI.&#10;&#10;In the background of the image are houses along Michigan Blvd, then the grassy lawn area between the boulevard and the parking lot. The center of the image illustrates the boardwalk, extending parallel to the parking lot and running from left to right of the image. "/>
          <p:cNvPicPr preferRelativeResize="0"/>
          <p:nvPr/>
        </p:nvPicPr>
        <p:blipFill rotWithShape="1">
          <a:blip r:embed="rId12">
            <a:alphaModFix/>
          </a:blip>
          <a:srcRect/>
          <a:stretch/>
        </p:blipFill>
        <p:spPr>
          <a:xfrm>
            <a:off x="8996625" y="4287003"/>
            <a:ext cx="2960515" cy="2227176"/>
          </a:xfrm>
          <a:prstGeom prst="rect">
            <a:avLst/>
          </a:prstGeom>
          <a:noFill/>
          <a:ln>
            <a:noFill/>
          </a:ln>
        </p:spPr>
      </p:pic>
      <p:sp>
        <p:nvSpPr>
          <p:cNvPr id="3" name="Footer Placeholder 2">
            <a:extLst>
              <a:ext uri="{FF2B5EF4-FFF2-40B4-BE49-F238E27FC236}">
                <a16:creationId xmlns:a16="http://schemas.microsoft.com/office/drawing/2014/main" id="{7397ACFB-C8A5-4477-BCA6-859D7AA16F05}"/>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3" name="Title 2">
            <a:extLst>
              <a:ext uri="{FF2B5EF4-FFF2-40B4-BE49-F238E27FC236}">
                <a16:creationId xmlns:a16="http://schemas.microsoft.com/office/drawing/2014/main" id="{0DDC977E-4029-508D-7133-725531DB837F}"/>
              </a:ext>
            </a:extLst>
          </p:cNvPr>
          <p:cNvSpPr txBox="1">
            <a:spLocks noGrp="1"/>
          </p:cNvSpPr>
          <p:nvPr>
            <p:ph type="title" idx="4294967295"/>
          </p:nvPr>
        </p:nvSpPr>
        <p:spPr>
          <a:xfrm>
            <a:off x="800100" y="343821"/>
            <a:ext cx="113919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Calibri"/>
                <a:ea typeface="Calibri"/>
                <a:cs typeface="Calibri"/>
                <a:sym typeface="Calibri"/>
              </a:rPr>
              <a:t>North Beach — A Place of Constant Change</a:t>
            </a:r>
            <a:endParaRPr kumimoji="0" lang="en-US" sz="4800" b="0" i="0" u="none" strike="noStrike" kern="1200" cap="none" spc="0" normalizeH="0" baseline="0" noProof="0" dirty="0">
              <a:ln>
                <a:noFill/>
              </a:ln>
              <a:solidFill>
                <a:schemeClr val="tx1"/>
              </a:solidFill>
              <a:effectLst/>
              <a:uLnTx/>
              <a:uFillTx/>
              <a:latin typeface="+mn-lt"/>
              <a:ea typeface="+mn-ea"/>
              <a:cs typeface="+mn-cs"/>
            </a:endParaRPr>
          </a:p>
        </p:txBody>
      </p:sp>
      <p:sp>
        <p:nvSpPr>
          <p:cNvPr id="41" name="Google Shape;41;p2"/>
          <p:cNvSpPr txBox="1">
            <a:spLocks noGrp="1"/>
          </p:cNvSpPr>
          <p:nvPr>
            <p:ph type="body" idx="4294967295"/>
          </p:nvPr>
        </p:nvSpPr>
        <p:spPr>
          <a:xfrm>
            <a:off x="925513" y="1687471"/>
            <a:ext cx="11266487" cy="800100"/>
          </a:xfrm>
          <a:prstGeom prst="rect">
            <a:avLst/>
          </a:prstGeom>
          <a:noFill/>
          <a:ln>
            <a:noFill/>
          </a:ln>
        </p:spPr>
        <p:txBody>
          <a:bodyPr spcFirstLastPara="1" vert="horz" wrap="square" lIns="121900" tIns="121900" rIns="121900" bIns="121900" rtlCol="0" anchor="t" anchorCtr="0">
            <a:noAutofit/>
          </a:bodyPr>
          <a:lstStyle/>
          <a:p>
            <a:pPr marL="0" indent="0">
              <a:spcAft>
                <a:spcPts val="2133"/>
              </a:spcAft>
              <a:buNone/>
            </a:pPr>
            <a:r>
              <a:rPr lang="en-US" dirty="0">
                <a:latin typeface="Calibri"/>
                <a:ea typeface="Calibri"/>
                <a:cs typeface="Calibri"/>
                <a:sym typeface="Calibri"/>
              </a:rPr>
              <a:t>A mix of </a:t>
            </a:r>
            <a:r>
              <a:rPr lang="en-US" dirty="0">
                <a:solidFill>
                  <a:srgbClr val="C00000"/>
                </a:solidFill>
                <a:latin typeface="Calibri"/>
                <a:ea typeface="Calibri"/>
                <a:cs typeface="Calibri"/>
                <a:sym typeface="Calibri"/>
              </a:rPr>
              <a:t>natural and man-made features </a:t>
            </a:r>
            <a:r>
              <a:rPr lang="en-US" dirty="0">
                <a:latin typeface="Calibri"/>
                <a:ea typeface="Calibri"/>
                <a:cs typeface="Calibri"/>
                <a:sym typeface="Calibri"/>
              </a:rPr>
              <a:t>that make this place a great place to be!</a:t>
            </a:r>
            <a:br>
              <a:rPr lang="en-US" dirty="0">
                <a:latin typeface="Calibri"/>
                <a:ea typeface="Calibri"/>
                <a:cs typeface="Calibri"/>
                <a:sym typeface="Calibri"/>
              </a:rPr>
            </a:br>
            <a:endParaRPr dirty="0">
              <a:latin typeface="Calibri"/>
              <a:ea typeface="Calibri"/>
              <a:cs typeface="Calibri"/>
              <a:sym typeface="Calibri"/>
            </a:endParaRPr>
          </a:p>
        </p:txBody>
      </p:sp>
      <p:pic>
        <p:nvPicPr>
          <p:cNvPr id="42" name="Google Shape;42;p2" descr="View of North Beach, Racine WI.&#10;&#10;Looking across the beach toward Lake Michigan several volleyball courts, life guard stands, and bathers are visible on the beach and in the water."/>
          <p:cNvPicPr preferRelativeResize="0"/>
          <p:nvPr/>
        </p:nvPicPr>
        <p:blipFill rotWithShape="1">
          <a:blip r:embed="rId3">
            <a:alphaModFix/>
          </a:blip>
          <a:srcRect t="51788" b="10611"/>
          <a:stretch/>
        </p:blipFill>
        <p:spPr>
          <a:xfrm>
            <a:off x="0" y="3456503"/>
            <a:ext cx="12192000" cy="3057676"/>
          </a:xfrm>
          <a:prstGeom prst="rect">
            <a:avLst/>
          </a:prstGeom>
          <a:noFill/>
          <a:ln>
            <a:noFill/>
          </a:ln>
        </p:spPr>
      </p:pic>
      <p:sp>
        <p:nvSpPr>
          <p:cNvPr id="43" name="Google Shape;43;p2"/>
          <p:cNvSpPr txBox="1"/>
          <p:nvPr/>
        </p:nvSpPr>
        <p:spPr>
          <a:xfrm>
            <a:off x="9196252" y="6113846"/>
            <a:ext cx="3518568" cy="721600"/>
          </a:xfrm>
          <a:prstGeom prst="rect">
            <a:avLst/>
          </a:prstGeom>
          <a:noFill/>
          <a:ln>
            <a:noFill/>
          </a:ln>
        </p:spPr>
        <p:txBody>
          <a:bodyPr spcFirstLastPara="1" wrap="square" lIns="121900" tIns="121900" rIns="121900" bIns="121900" anchor="t" anchorCtr="0">
            <a:noAutofit/>
          </a:bodyPr>
          <a:lstStyle/>
          <a:p>
            <a:r>
              <a:rPr lang="en-US" sz="1200" b="1" i="1" dirty="0">
                <a:solidFill>
                  <a:schemeClr val="lt1"/>
                </a:solidFill>
                <a:latin typeface="Calibri"/>
                <a:ea typeface="Calibri"/>
                <a:cs typeface="Calibri"/>
                <a:sym typeface="Calibri"/>
              </a:rPr>
              <a:t>Image Source: Go Valley Kids Website</a:t>
            </a:r>
            <a:endParaRPr sz="2400" dirty="0"/>
          </a:p>
        </p:txBody>
      </p:sp>
      <p:sp>
        <p:nvSpPr>
          <p:cNvPr id="6" name="Footer Placeholder 2">
            <a:extLst>
              <a:ext uri="{FF2B5EF4-FFF2-40B4-BE49-F238E27FC236}">
                <a16:creationId xmlns:a16="http://schemas.microsoft.com/office/drawing/2014/main" id="{77F03893-AE0A-DABA-48D4-D8E284B9C33F}"/>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30" name="Google Shape;230;p20"/>
          <p:cNvSpPr txBox="1">
            <a:spLocks noGrp="1"/>
          </p:cNvSpPr>
          <p:nvPr>
            <p:ph type="title" idx="4294967295"/>
          </p:nvPr>
        </p:nvSpPr>
        <p:spPr>
          <a:xfrm>
            <a:off x="312589" y="508138"/>
            <a:ext cx="11100886" cy="779711"/>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Arial"/>
                <a:ea typeface="Arial"/>
                <a:cs typeface="Arial"/>
                <a:sym typeface="Arial"/>
              </a:rPr>
              <a:t>Working With a </a:t>
            </a:r>
            <a:r>
              <a:rPr lang="en-US" sz="4267" b="0" dirty="0">
                <a:solidFill>
                  <a:srgbClr val="000000"/>
                </a:solidFill>
                <a:latin typeface="Arial"/>
                <a:ea typeface="Arial"/>
                <a:cs typeface="Arial"/>
                <a:sym typeface="Arial"/>
              </a:rPr>
              <a:t>L</a:t>
            </a:r>
            <a:r>
              <a:rPr kumimoji="0" lang="en-US" sz="4267" b="0" i="0" u="none" strike="noStrike" kern="1200" cap="none" spc="0" normalizeH="0" baseline="0" noProof="0" dirty="0" err="1">
                <a:ln>
                  <a:noFill/>
                </a:ln>
                <a:solidFill>
                  <a:srgbClr val="000000"/>
                </a:solidFill>
                <a:effectLst/>
                <a:uLnTx/>
                <a:uFillTx/>
                <a:latin typeface="Arial"/>
                <a:ea typeface="Arial"/>
                <a:cs typeface="Arial"/>
                <a:sym typeface="Arial"/>
              </a:rPr>
              <a:t>ot</a:t>
            </a:r>
            <a:r>
              <a:rPr kumimoji="0" lang="en-US" sz="4267" b="0" i="0" u="none" strike="noStrike" kern="1200" cap="none" spc="0" normalizeH="0" baseline="0" noProof="0" dirty="0">
                <a:ln>
                  <a:noFill/>
                </a:ln>
                <a:solidFill>
                  <a:srgbClr val="000000"/>
                </a:solidFill>
                <a:effectLst/>
                <a:uLnTx/>
                <a:uFillTx/>
                <a:latin typeface="Arial"/>
                <a:ea typeface="Arial"/>
                <a:cs typeface="Arial"/>
                <a:sym typeface="Arial"/>
              </a:rPr>
              <a:t> of the </a:t>
            </a:r>
            <a:r>
              <a:rPr kumimoji="0" lang="en-US" sz="4267" b="0" i="0" u="none" strike="noStrike" kern="1200" cap="none" spc="0" normalizeH="0" baseline="0" noProof="0" dirty="0">
                <a:ln>
                  <a:noFill/>
                </a:ln>
                <a:solidFill>
                  <a:srgbClr val="C00000"/>
                </a:solidFill>
                <a:effectLst/>
                <a:uLnTx/>
                <a:uFillTx/>
                <a:latin typeface="Arial"/>
                <a:ea typeface="Arial"/>
                <a:cs typeface="Arial"/>
                <a:sym typeface="Arial"/>
              </a:rPr>
              <a:t>Hydrologic Cycle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229" name="Google Shape;229;p20" descr="Illustration of the hydrologic cycle. Precipitation emitted from a cloud (represented as downward arrows) falling onto land and river surfaces. Percolation (represented as downward arrows) seeping into the ground and reaching the groundwater table (represented by a blue line) that is at the same height as the river surface. Runoff (represented as sloping arrow) flowing from the land surface to the river. Transpiration (represented as upward arrows) emerging from trees and pointing to the sky. Evaporation (represented as upward arrows) emerging from the Great Lake surface and extending into the sky.  Refer to Lesson 2-Coastal Features and Processes-Background document for definitions of terms."/>
          <p:cNvPicPr preferRelativeResize="0"/>
          <p:nvPr/>
        </p:nvPicPr>
        <p:blipFill rotWithShape="1">
          <a:blip r:embed="rId3">
            <a:alphaModFix/>
          </a:blip>
          <a:srcRect/>
          <a:stretch/>
        </p:blipFill>
        <p:spPr>
          <a:xfrm>
            <a:off x="2526450" y="1882121"/>
            <a:ext cx="7139100" cy="4350327"/>
          </a:xfrm>
          <a:prstGeom prst="rect">
            <a:avLst/>
          </a:prstGeom>
          <a:noFill/>
          <a:ln>
            <a:noFill/>
          </a:ln>
        </p:spPr>
      </p:pic>
      <p:sp>
        <p:nvSpPr>
          <p:cNvPr id="231" name="Google Shape;231;p20">
            <a:extLst>
              <a:ext uri="{C183D7F6-B498-43B3-948B-1728B52AA6E4}">
                <adec:decorative xmlns:adec="http://schemas.microsoft.com/office/drawing/2017/decorative" val="1"/>
              </a:ext>
            </a:extLst>
          </p:cNvPr>
          <p:cNvSpPr/>
          <p:nvPr/>
        </p:nvSpPr>
        <p:spPr>
          <a:xfrm>
            <a:off x="2802941" y="2124621"/>
            <a:ext cx="6586115" cy="3865324"/>
          </a:xfrm>
          <a:prstGeom prst="ellipse">
            <a:avLst/>
          </a:prstGeom>
          <a:noFill/>
          <a:ln w="38100"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3684A62B-B163-AC0D-C8DE-CE88E9144E51}"/>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21"/>
          <p:cNvSpPr txBox="1">
            <a:spLocks noGrp="1"/>
          </p:cNvSpPr>
          <p:nvPr>
            <p:ph type="title" idx="4294967295"/>
          </p:nvPr>
        </p:nvSpPr>
        <p:spPr>
          <a:xfrm>
            <a:off x="4151598" y="2115821"/>
            <a:ext cx="3614665" cy="2749673"/>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B050"/>
                </a:solidFill>
                <a:effectLst/>
                <a:uLnTx/>
                <a:uFillTx/>
                <a:latin typeface="Arial"/>
                <a:ea typeface="Arial"/>
                <a:cs typeface="Arial"/>
                <a:sym typeface="Arial"/>
              </a:rPr>
              <a:t>Green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Arial"/>
                <a:ea typeface="Arial"/>
                <a:cs typeface="Arial"/>
                <a:sym typeface="Arial"/>
              </a:rPr>
              <a:t> v</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4267" b="0" i="0" u="none" strike="noStrike" kern="1200" cap="none" spc="0" normalizeH="0" baseline="0" noProof="0" dirty="0">
                <a:ln>
                  <a:noFill/>
                </a:ln>
                <a:solidFill>
                  <a:srgbClr val="A6B6BA"/>
                </a:solidFill>
                <a:effectLst/>
                <a:uLnTx/>
                <a:uFillTx/>
                <a:latin typeface="Arial"/>
                <a:ea typeface="Arial"/>
                <a:cs typeface="Arial"/>
                <a:sym typeface="Arial"/>
              </a:rPr>
              <a:t>Gray</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Arial"/>
                <a:ea typeface="Arial"/>
                <a:cs typeface="Arial"/>
                <a:sym typeface="Arial"/>
              </a:rPr>
              <a:t> Infrastructure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Footer Placeholder 2">
            <a:extLst>
              <a:ext uri="{FF2B5EF4-FFF2-40B4-BE49-F238E27FC236}">
                <a16:creationId xmlns:a16="http://schemas.microsoft.com/office/drawing/2014/main" id="{98085CB2-570F-8C66-3CEA-F035751C07AB}"/>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 name="Title 1">
            <a:extLst>
              <a:ext uri="{FF2B5EF4-FFF2-40B4-BE49-F238E27FC236}">
                <a16:creationId xmlns:a16="http://schemas.microsoft.com/office/drawing/2014/main" id="{6A5095CD-FACF-E78B-3DF9-4F9AAB2E685F}"/>
              </a:ext>
            </a:extLst>
          </p:cNvPr>
          <p:cNvSpPr>
            <a:spLocks noGrp="1"/>
          </p:cNvSpPr>
          <p:nvPr>
            <p:ph type="title"/>
          </p:nvPr>
        </p:nvSpPr>
        <p:spPr/>
        <p:txBody>
          <a:bodyPr>
            <a:normAutofit fontScale="90000"/>
          </a:bodyPr>
          <a:lstStyle/>
          <a:p>
            <a:r>
              <a:rPr lang="en-US" dirty="0"/>
              <a:t>Vision for North Beach Park</a:t>
            </a:r>
          </a:p>
        </p:txBody>
      </p:sp>
      <p:pic>
        <p:nvPicPr>
          <p:cNvPr id="242" name="Google Shape;242;p22" descr="Screenshot of the cover of the &quot;Vision for North Beach Park&quot; report created in May 2016 for the City of Racine."/>
          <p:cNvPicPr preferRelativeResize="0"/>
          <p:nvPr/>
        </p:nvPicPr>
        <p:blipFill rotWithShape="1">
          <a:blip r:embed="rId3">
            <a:alphaModFix/>
          </a:blip>
          <a:srcRect l="19852" t="5934" r="20798" b="2637"/>
          <a:stretch/>
        </p:blipFill>
        <p:spPr>
          <a:xfrm>
            <a:off x="1733010" y="242957"/>
            <a:ext cx="8728988" cy="6443276"/>
          </a:xfrm>
          <a:prstGeom prst="rect">
            <a:avLst/>
          </a:prstGeom>
          <a:noFill/>
          <a:ln>
            <a:noFill/>
          </a:ln>
        </p:spPr>
      </p:pic>
      <p:sp>
        <p:nvSpPr>
          <p:cNvPr id="3" name="Footer Placeholder 2">
            <a:extLst>
              <a:ext uri="{FF2B5EF4-FFF2-40B4-BE49-F238E27FC236}">
                <a16:creationId xmlns:a16="http://schemas.microsoft.com/office/drawing/2014/main" id="{ECDF1DE5-FD24-DBAB-CBC3-57BDBE4A8FD5}"/>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 name="Title 3">
            <a:extLst>
              <a:ext uri="{FF2B5EF4-FFF2-40B4-BE49-F238E27FC236}">
                <a16:creationId xmlns:a16="http://schemas.microsoft.com/office/drawing/2014/main" id="{4A00847A-297E-B272-030D-872D02294412}"/>
              </a:ext>
            </a:extLst>
          </p:cNvPr>
          <p:cNvSpPr txBox="1">
            <a:spLocks noGrp="1"/>
          </p:cNvSpPr>
          <p:nvPr>
            <p:ph type="title" idx="4294967295"/>
          </p:nvPr>
        </p:nvSpPr>
        <p:spPr>
          <a:xfrm>
            <a:off x="4354915" y="287785"/>
            <a:ext cx="783708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Four Problems at North Beach</a:t>
            </a:r>
          </a:p>
        </p:txBody>
      </p:sp>
      <p:sp>
        <p:nvSpPr>
          <p:cNvPr id="50" name="Google Shape;50;p3"/>
          <p:cNvSpPr txBox="1"/>
          <p:nvPr/>
        </p:nvSpPr>
        <p:spPr>
          <a:xfrm>
            <a:off x="6226773" y="2311400"/>
            <a:ext cx="5831248" cy="2339047"/>
          </a:xfrm>
          <a:prstGeom prst="rect">
            <a:avLst/>
          </a:prstGeom>
          <a:noFill/>
          <a:ln>
            <a:noFill/>
          </a:ln>
        </p:spPr>
        <p:txBody>
          <a:bodyPr spcFirstLastPara="1" wrap="square" lIns="121900" tIns="60933" rIns="121900" bIns="60933" anchor="t" anchorCtr="0">
            <a:spAutoFit/>
          </a:bodyPr>
          <a:lstStyle/>
          <a:p>
            <a:pPr>
              <a:lnSpc>
                <a:spcPct val="150000"/>
              </a:lnSpc>
            </a:pPr>
            <a:r>
              <a:rPr lang="en-US" sz="2400">
                <a:solidFill>
                  <a:srgbClr val="000000"/>
                </a:solidFill>
                <a:latin typeface="Calibri"/>
                <a:ea typeface="Calibri"/>
                <a:cs typeface="Calibri"/>
                <a:sym typeface="Calibri"/>
              </a:rPr>
              <a:t>Problem #1 </a:t>
            </a:r>
            <a:r>
              <a:rPr lang="en-US" sz="2400">
                <a:solidFill>
                  <a:srgbClr val="C00000"/>
                </a:solidFill>
                <a:latin typeface="Calibri"/>
                <a:ea typeface="Calibri"/>
                <a:cs typeface="Calibri"/>
                <a:sym typeface="Calibri"/>
              </a:rPr>
              <a:t>Beach erosion</a:t>
            </a:r>
            <a:endParaRPr sz="2400"/>
          </a:p>
          <a:p>
            <a:pPr>
              <a:lnSpc>
                <a:spcPct val="150000"/>
              </a:lnSpc>
            </a:pPr>
            <a:r>
              <a:rPr lang="en-US" sz="2400">
                <a:solidFill>
                  <a:srgbClr val="000000"/>
                </a:solidFill>
                <a:latin typeface="Calibri"/>
                <a:ea typeface="Calibri"/>
                <a:cs typeface="Calibri"/>
                <a:sym typeface="Calibri"/>
              </a:rPr>
              <a:t>Problem #2 </a:t>
            </a:r>
            <a:r>
              <a:rPr lang="en-US" sz="2400">
                <a:solidFill>
                  <a:srgbClr val="C00000"/>
                </a:solidFill>
                <a:latin typeface="Calibri"/>
                <a:ea typeface="Calibri"/>
                <a:cs typeface="Calibri"/>
                <a:sym typeface="Calibri"/>
              </a:rPr>
              <a:t>Beach closures</a:t>
            </a:r>
            <a:endParaRPr sz="2400"/>
          </a:p>
          <a:p>
            <a:pPr>
              <a:lnSpc>
                <a:spcPct val="150000"/>
              </a:lnSpc>
            </a:pPr>
            <a:r>
              <a:rPr lang="en-US" sz="2400">
                <a:solidFill>
                  <a:srgbClr val="000000"/>
                </a:solidFill>
                <a:latin typeface="Calibri"/>
                <a:ea typeface="Calibri"/>
                <a:cs typeface="Calibri"/>
                <a:sym typeface="Calibri"/>
              </a:rPr>
              <a:t>Problem #3 </a:t>
            </a:r>
            <a:r>
              <a:rPr lang="en-US" sz="2400">
                <a:solidFill>
                  <a:srgbClr val="C00000"/>
                </a:solidFill>
                <a:latin typeface="Calibri"/>
                <a:ea typeface="Calibri"/>
                <a:cs typeface="Calibri"/>
                <a:sym typeface="Calibri"/>
              </a:rPr>
              <a:t>Boardwalks buried by sand</a:t>
            </a:r>
            <a:endParaRPr sz="2400"/>
          </a:p>
          <a:p>
            <a:pPr>
              <a:lnSpc>
                <a:spcPct val="150000"/>
              </a:lnSpc>
            </a:pPr>
            <a:r>
              <a:rPr lang="en-US" sz="2400">
                <a:solidFill>
                  <a:srgbClr val="000000"/>
                </a:solidFill>
                <a:latin typeface="Calibri"/>
                <a:ea typeface="Calibri"/>
                <a:cs typeface="Calibri"/>
                <a:sym typeface="Calibri"/>
              </a:rPr>
              <a:t>Problem #4 </a:t>
            </a:r>
            <a:r>
              <a:rPr lang="en-US" sz="2400">
                <a:solidFill>
                  <a:srgbClr val="C00000"/>
                </a:solidFill>
                <a:latin typeface="Calibri"/>
                <a:ea typeface="Calibri"/>
                <a:cs typeface="Calibri"/>
                <a:sym typeface="Calibri"/>
              </a:rPr>
              <a:t>Washouts</a:t>
            </a:r>
            <a:endParaRPr sz="2400">
              <a:solidFill>
                <a:srgbClr val="C00000"/>
              </a:solidFill>
              <a:latin typeface="Calibri"/>
              <a:ea typeface="Calibri"/>
              <a:cs typeface="Calibri"/>
              <a:sym typeface="Calibri"/>
            </a:endParaRPr>
          </a:p>
        </p:txBody>
      </p:sp>
      <p:pic>
        <p:nvPicPr>
          <p:cNvPr id="49" name="Google Shape;49;p3" descr="Graphical model of the Engineering Design Process by TeachEngineering. The 1) Ask: to identify the needs and constraints; and 2) Research the problem steps are highlighted."/>
          <p:cNvPicPr preferRelativeResize="0"/>
          <p:nvPr/>
        </p:nvPicPr>
        <p:blipFill rotWithShape="1">
          <a:blip r:embed="rId3">
            <a:alphaModFix/>
          </a:blip>
          <a:srcRect/>
          <a:stretch/>
        </p:blipFill>
        <p:spPr>
          <a:xfrm>
            <a:off x="135237" y="461101"/>
            <a:ext cx="5956300" cy="5956300"/>
          </a:xfrm>
          <a:prstGeom prst="rect">
            <a:avLst/>
          </a:prstGeom>
          <a:noFill/>
          <a:ln>
            <a:noFill/>
          </a:ln>
        </p:spPr>
      </p:pic>
      <p:pic>
        <p:nvPicPr>
          <p:cNvPr id="51" name="Google Shape;51;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219677" y="1548471"/>
            <a:ext cx="1496089" cy="1396968"/>
          </a:xfrm>
          <a:prstGeom prst="rect">
            <a:avLst/>
          </a:prstGeom>
          <a:noFill/>
          <a:ln>
            <a:noFill/>
          </a:ln>
        </p:spPr>
      </p:pic>
      <p:pic>
        <p:nvPicPr>
          <p:cNvPr id="52" name="Google Shape;52;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76063" y="602901"/>
            <a:ext cx="1367844" cy="1396968"/>
          </a:xfrm>
          <a:prstGeom prst="rect">
            <a:avLst/>
          </a:prstGeom>
          <a:noFill/>
          <a:ln>
            <a:noFill/>
          </a:ln>
        </p:spPr>
      </p:pic>
      <p:sp>
        <p:nvSpPr>
          <p:cNvPr id="3" name="Footer Placeholder 2">
            <a:extLst>
              <a:ext uri="{FF2B5EF4-FFF2-40B4-BE49-F238E27FC236}">
                <a16:creationId xmlns:a16="http://schemas.microsoft.com/office/drawing/2014/main" id="{D18428BC-A481-097A-DDD7-E36B5F7A9A50}"/>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4"/>
          <p:cNvSpPr txBox="1">
            <a:spLocks noGrp="1"/>
          </p:cNvSpPr>
          <p:nvPr>
            <p:ph type="title" idx="4294967295"/>
          </p:nvPr>
        </p:nvSpPr>
        <p:spPr>
          <a:xfrm>
            <a:off x="6350336" y="1486625"/>
            <a:ext cx="5841665" cy="4842553"/>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Calibri"/>
                <a:ea typeface="Calibri"/>
                <a:cs typeface="Calibri"/>
                <a:sym typeface="Calibri"/>
              </a:rPr>
              <a:t>Problem #3 and #4 </a:t>
            </a:r>
            <a:r>
              <a:rPr kumimoji="0" lang="en-US" sz="4267" b="0" i="0" u="none" strike="noStrike" kern="1200" cap="none" spc="0" normalizeH="0" baseline="0" noProof="0" dirty="0">
                <a:ln>
                  <a:noFill/>
                </a:ln>
                <a:solidFill>
                  <a:srgbClr val="1A9988"/>
                </a:solidFill>
                <a:effectLst/>
                <a:uLnTx/>
                <a:uFillTx/>
                <a:latin typeface="Calibri"/>
                <a:ea typeface="Calibri"/>
                <a:cs typeface="Calibri"/>
                <a:sym typeface="Calibri"/>
              </a:rPr>
              <a: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50" b="0" i="0" u="none" strike="noStrike" kern="1200" cap="none" spc="0" normalizeH="0" baseline="0" noProof="0" dirty="0">
                <a:ln>
                  <a:noFill/>
                </a:ln>
                <a:solidFill>
                  <a:srgbClr val="C00000"/>
                </a:solidFill>
                <a:effectLst/>
                <a:uLnTx/>
                <a:uFillTx/>
                <a:latin typeface="Calibri"/>
                <a:ea typeface="Calibri"/>
                <a:cs typeface="Calibri"/>
                <a:sym typeface="Calibri"/>
              </a:rPr>
              <a:t>Boardwalks buried by sand, </a:t>
            </a:r>
            <a:r>
              <a:rPr lang="en-US" sz="4250" b="0" dirty="0">
                <a:solidFill>
                  <a:srgbClr val="C00000"/>
                </a:solidFill>
                <a:latin typeface="Calibri"/>
                <a:ea typeface="Calibri"/>
                <a:cs typeface="Calibri"/>
                <a:sym typeface="Calibri"/>
              </a:rPr>
              <a:t>washouts</a:t>
            </a:r>
            <a:r>
              <a:rPr kumimoji="0" lang="en-US" sz="4250" b="0" i="0" u="none" strike="noStrike" kern="1200" cap="none" spc="0" normalizeH="0" baseline="0" noProof="0" dirty="0">
                <a:ln>
                  <a:noFill/>
                </a:ln>
                <a:solidFill>
                  <a:srgbClr val="C00000"/>
                </a:solidFill>
                <a:effectLst/>
                <a:uLnTx/>
                <a:uFillTx/>
                <a:latin typeface="Calibri"/>
                <a:ea typeface="Calibri"/>
                <a:cs typeface="Calibri"/>
                <a:sym typeface="Calibri"/>
              </a:rPr>
              <a:t> </a:t>
            </a:r>
            <a:r>
              <a:rPr kumimoji="0" lang="en-US" sz="4250" b="0" i="0" u="none" strike="noStrike" kern="1200" cap="none" spc="0" normalizeH="0" baseline="0" noProof="0" dirty="0">
                <a:ln>
                  <a:noFill/>
                </a:ln>
                <a:solidFill>
                  <a:srgbClr val="1A9988"/>
                </a:solidFill>
                <a:effectLst/>
                <a:uLnTx/>
                <a:uFillTx/>
                <a:latin typeface="Calibri"/>
                <a:ea typeface="Calibri"/>
                <a:cs typeface="Calibri"/>
                <a:sym typeface="Calibri"/>
              </a:rPr>
              <a:t>​</a:t>
            </a:r>
            <a:endParaRPr kumimoji="0" lang="en-US" sz="4250"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Calibri"/>
                <a:ea typeface="Calibri"/>
                <a:cs typeface="Calibri"/>
                <a:sym typeface="Calibri"/>
              </a:rPr>
              <a:t>Solution #3</a:t>
            </a:r>
            <a:r>
              <a:rPr kumimoji="0" lang="en-US" sz="4267" b="0" i="0" u="none" strike="noStrike" kern="1200" cap="none" spc="0" normalizeH="0" baseline="0" noProof="0" dirty="0">
                <a:ln>
                  <a:noFill/>
                </a:ln>
                <a:solidFill>
                  <a:srgbClr val="1A9988"/>
                </a:solidFill>
                <a:effectLst/>
                <a:uLnTx/>
                <a:uFillTx/>
                <a:latin typeface="Calibri"/>
                <a:ea typeface="Calibri"/>
                <a:cs typeface="Calibri"/>
                <a:sym typeface="Calibri"/>
              </a:rPr>
              <a: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0000"/>
                </a:solidFill>
                <a:effectLst/>
                <a:uLnTx/>
                <a:uFillTx/>
                <a:latin typeface="Calibri"/>
                <a:ea typeface="Calibri"/>
                <a:cs typeface="Calibri"/>
                <a:sym typeface="Calibri"/>
              </a:rPr>
              <a:t>Engineered Dune &amp; Swale</a:t>
            </a:r>
            <a:r>
              <a:rPr kumimoji="0" lang="en-US" sz="3733" b="0" i="0" u="none" strike="noStrike" kern="1200" cap="none" spc="0" normalizeH="0" baseline="0" noProof="0" dirty="0">
                <a:ln>
                  <a:noFill/>
                </a:ln>
                <a:solidFill>
                  <a:srgbClr val="1A9988"/>
                </a:solidFill>
                <a:effectLst/>
                <a:uLnTx/>
                <a:uFillTx/>
                <a:latin typeface="Calibri"/>
                <a:ea typeface="Calibri"/>
                <a:cs typeface="Calibri"/>
                <a:sym typeface="Calibri"/>
              </a:rPr>
              <a: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1A9988"/>
                </a:solidFill>
                <a:effectLst/>
                <a:uLnTx/>
                <a:uFillTx/>
                <a:latin typeface="Calibri"/>
                <a:ea typeface="Calibri"/>
                <a:cs typeface="Calibri"/>
                <a:sym typeface="Calibri"/>
              </a:rPr>
              <a: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Calibri"/>
                <a:ea typeface="Calibri"/>
                <a:cs typeface="Calibri"/>
                <a:sym typeface="Calibri"/>
              </a:rPr>
              <a:t> </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8" name="Google Shape;58;p4" descr="Graphical model of the Engineering Design Process by TeachEngineering. The graphical model steps of: 5) Create a prototype; 6) Test and evaluate the prototype; and 7) Improve and redesign as needed are highlighted."/>
          <p:cNvPicPr preferRelativeResize="0"/>
          <p:nvPr/>
        </p:nvPicPr>
        <p:blipFill rotWithShape="1">
          <a:blip r:embed="rId3">
            <a:alphaModFix/>
          </a:blip>
          <a:srcRect/>
          <a:stretch/>
        </p:blipFill>
        <p:spPr>
          <a:xfrm>
            <a:off x="509116" y="535075"/>
            <a:ext cx="5465605" cy="5465605"/>
          </a:xfrm>
          <a:prstGeom prst="rect">
            <a:avLst/>
          </a:prstGeom>
          <a:noFill/>
          <a:ln>
            <a:noFill/>
          </a:ln>
        </p:spPr>
      </p:pic>
      <p:pic>
        <p:nvPicPr>
          <p:cNvPr id="59" name="Google Shape;59;p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84731" y="1486625"/>
            <a:ext cx="1365623" cy="1398137"/>
          </a:xfrm>
          <a:prstGeom prst="rect">
            <a:avLst/>
          </a:prstGeom>
          <a:noFill/>
          <a:ln>
            <a:noFill/>
          </a:ln>
        </p:spPr>
      </p:pic>
      <p:pic>
        <p:nvPicPr>
          <p:cNvPr id="60" name="Google Shape;60;p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75615" y="3044584"/>
            <a:ext cx="1365623" cy="1398137"/>
          </a:xfrm>
          <a:prstGeom prst="rect">
            <a:avLst/>
          </a:prstGeom>
          <a:noFill/>
          <a:ln>
            <a:noFill/>
          </a:ln>
        </p:spPr>
      </p:pic>
      <p:pic>
        <p:nvPicPr>
          <p:cNvPr id="61" name="Google Shape;61;p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67542" y="4522632"/>
            <a:ext cx="1365623" cy="1398137"/>
          </a:xfrm>
          <a:prstGeom prst="rect">
            <a:avLst/>
          </a:prstGeom>
          <a:noFill/>
          <a:ln>
            <a:noFill/>
          </a:ln>
        </p:spPr>
      </p:pic>
      <p:sp>
        <p:nvSpPr>
          <p:cNvPr id="3" name="Footer Placeholder 2">
            <a:extLst>
              <a:ext uri="{FF2B5EF4-FFF2-40B4-BE49-F238E27FC236}">
                <a16:creationId xmlns:a16="http://schemas.microsoft.com/office/drawing/2014/main" id="{CF997D05-AE16-743C-0D85-372DD7A935E4}"/>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4" name="Title 3">
            <a:extLst>
              <a:ext uri="{FF2B5EF4-FFF2-40B4-BE49-F238E27FC236}">
                <a16:creationId xmlns:a16="http://schemas.microsoft.com/office/drawing/2014/main" id="{82E99776-E399-E8D0-82F2-EEBA2281165D}"/>
              </a:ext>
            </a:extLst>
          </p:cNvPr>
          <p:cNvSpPr txBox="1">
            <a:spLocks noGrp="1"/>
          </p:cNvSpPr>
          <p:nvPr>
            <p:ph type="title" idx="4294967295"/>
          </p:nvPr>
        </p:nvSpPr>
        <p:spPr>
          <a:xfrm>
            <a:off x="609600" y="66264"/>
            <a:ext cx="121920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Comparing our Estimate to Actual Rain Garden Size</a:t>
            </a:r>
          </a:p>
        </p:txBody>
      </p:sp>
      <p:sp>
        <p:nvSpPr>
          <p:cNvPr id="70" name="Google Shape;70;p5"/>
          <p:cNvSpPr txBox="1"/>
          <p:nvPr/>
        </p:nvSpPr>
        <p:spPr>
          <a:xfrm>
            <a:off x="6609808" y="1212757"/>
            <a:ext cx="4732725" cy="4862815"/>
          </a:xfrm>
          <a:prstGeom prst="rect">
            <a:avLst/>
          </a:prstGeom>
          <a:noFill/>
          <a:ln>
            <a:noFill/>
          </a:ln>
        </p:spPr>
        <p:txBody>
          <a:bodyPr spcFirstLastPara="1" wrap="square" lIns="121900" tIns="60933" rIns="121900" bIns="60933" anchor="t" anchorCtr="0">
            <a:spAutoFit/>
          </a:bodyPr>
          <a:lstStyle/>
          <a:p>
            <a:r>
              <a:rPr lang="en-US" sz="2800" dirty="0">
                <a:solidFill>
                  <a:srgbClr val="000000"/>
                </a:solidFill>
                <a:latin typeface="Calibri"/>
                <a:ea typeface="Calibri"/>
                <a:cs typeface="Calibri"/>
                <a:sym typeface="Calibri"/>
              </a:rPr>
              <a:t>We just calculated the amount of runoff from the parking lot and the rain garden size needed to handle this runoff.</a:t>
            </a:r>
            <a:endParaRPr sz="2800" dirty="0">
              <a:solidFill>
                <a:srgbClr val="000000"/>
              </a:solidFill>
              <a:latin typeface="Calibri"/>
              <a:ea typeface="Calibri"/>
              <a:cs typeface="Calibri"/>
              <a:sym typeface="Calibri"/>
            </a:endParaRPr>
          </a:p>
          <a:p>
            <a:endParaRPr sz="2800" dirty="0">
              <a:solidFill>
                <a:srgbClr val="000000"/>
              </a:solidFill>
              <a:latin typeface="Calibri"/>
              <a:ea typeface="Calibri"/>
              <a:cs typeface="Calibri"/>
              <a:sym typeface="Calibri"/>
            </a:endParaRPr>
          </a:p>
          <a:p>
            <a:r>
              <a:rPr lang="en-US" sz="2800" dirty="0">
                <a:solidFill>
                  <a:srgbClr val="000000"/>
                </a:solidFill>
                <a:latin typeface="Calibri"/>
                <a:ea typeface="Calibri"/>
                <a:cs typeface="Calibri"/>
                <a:sym typeface="Calibri"/>
              </a:rPr>
              <a:t>Now let’s look at the dune and swale wetland that was created at North Beach. Do you think our estimated size will be close to what was actually built?</a:t>
            </a:r>
            <a:endParaRPr sz="2800" dirty="0"/>
          </a:p>
        </p:txBody>
      </p:sp>
      <p:pic>
        <p:nvPicPr>
          <p:cNvPr id="66" name="Google Shape;66;p5" descr="Graphical model of the Engineering Design Process by TeachEngineering. The graphical model steps of: 5) Create a prototype; 6) Test and evaluate the prototype; and 7) Improve and redesign as needed are highlighted."/>
          <p:cNvPicPr preferRelativeResize="0"/>
          <p:nvPr/>
        </p:nvPicPr>
        <p:blipFill rotWithShape="1">
          <a:blip r:embed="rId3">
            <a:alphaModFix/>
          </a:blip>
          <a:srcRect/>
          <a:stretch/>
        </p:blipFill>
        <p:spPr>
          <a:xfrm>
            <a:off x="416942" y="1007913"/>
            <a:ext cx="5253601" cy="5253601"/>
          </a:xfrm>
          <a:prstGeom prst="ellipse">
            <a:avLst/>
          </a:prstGeom>
          <a:noFill/>
          <a:ln>
            <a:noFill/>
          </a:ln>
        </p:spPr>
      </p:pic>
      <p:pic>
        <p:nvPicPr>
          <p:cNvPr id="67" name="Google Shape;67;p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8279" y="1905001"/>
            <a:ext cx="1251820" cy="1276207"/>
          </a:xfrm>
          <a:prstGeom prst="rect">
            <a:avLst/>
          </a:prstGeom>
          <a:noFill/>
          <a:ln>
            <a:noFill/>
          </a:ln>
        </p:spPr>
      </p:pic>
      <p:pic>
        <p:nvPicPr>
          <p:cNvPr id="68" name="Google Shape;68;p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46221" y="3485879"/>
            <a:ext cx="1251820" cy="1276207"/>
          </a:xfrm>
          <a:prstGeom prst="rect">
            <a:avLst/>
          </a:prstGeom>
          <a:noFill/>
          <a:ln>
            <a:noFill/>
          </a:ln>
        </p:spPr>
      </p:pic>
      <p:pic>
        <p:nvPicPr>
          <p:cNvPr id="69" name="Google Shape;69;p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44190" y="4873697"/>
            <a:ext cx="1251820" cy="1276207"/>
          </a:xfrm>
          <a:prstGeom prst="rect">
            <a:avLst/>
          </a:prstGeom>
          <a:noFill/>
          <a:ln>
            <a:noFill/>
          </a:ln>
        </p:spPr>
      </p:pic>
      <p:sp>
        <p:nvSpPr>
          <p:cNvPr id="3" name="Footer Placeholder 2">
            <a:extLst>
              <a:ext uri="{FF2B5EF4-FFF2-40B4-BE49-F238E27FC236}">
                <a16:creationId xmlns:a16="http://schemas.microsoft.com/office/drawing/2014/main" id="{24308FDB-7C52-D5AC-EBAF-87BF5931125D}"/>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83" name="Google Shape;83;p6"/>
          <p:cNvSpPr txBox="1">
            <a:spLocks noGrp="1"/>
          </p:cNvSpPr>
          <p:nvPr>
            <p:ph type="title" idx="4294967295"/>
          </p:nvPr>
        </p:nvSpPr>
        <p:spPr>
          <a:xfrm>
            <a:off x="517972" y="144324"/>
            <a:ext cx="11534438" cy="738609"/>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Calibri"/>
                <a:cs typeface="Calibri"/>
                <a:sym typeface="Calibri"/>
              </a:rPr>
              <a:t>North Beach Before 2005</a:t>
            </a:r>
            <a:r>
              <a:rPr kumimoji="0" lang="en-US" sz="4000" b="0" i="0" u="none" strike="noStrike" kern="1200" cap="none" spc="0" normalizeH="0" baseline="0" noProof="0" dirty="0">
                <a:ln>
                  <a:noFill/>
                </a:ln>
                <a:solidFill>
                  <a:srgbClr val="1A9988"/>
                </a:solidFill>
                <a:effectLst/>
                <a:uLnTx/>
                <a:uFillTx/>
                <a:latin typeface="Calibri"/>
                <a:ea typeface="Calibri"/>
                <a:cs typeface="Calibri"/>
                <a:sym typeface="Calibri"/>
              </a:rPr>
              <a:t> </a:t>
            </a:r>
            <a:endParaRPr kumimoji="0" lang="en-US" sz="40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nvGrpSpPr>
          <p:cNvPr id="32" name="Group 31" descr="Satellite image of various features at North Beach, Racine, WI. Visible features include:&#10;1) Hoffert Drive parking lot and beach house &#10;2) Kid's Cove parking located north of Barker Street and east of Hoffert Drive. &#10;3) White sand beach and Lake Michigan.&#10;&#10;A blue arrow runs from the Kids Cove parking lot, through the beach, and to a washed out area near the lake shore. This arrow represents the flow of runoff from the parking lot to the beach&#10;&#10;Inset picture show a beach where a significant amount of sand has been eroded away resulting in a &quot;washout&quot; or area of sand that is at a lower elevation than the level of sand on either side of the washout.">
            <a:extLst>
              <a:ext uri="{FF2B5EF4-FFF2-40B4-BE49-F238E27FC236}">
                <a16:creationId xmlns:a16="http://schemas.microsoft.com/office/drawing/2014/main" id="{9130E05A-E6BA-03B3-D554-F71C2E47ACB2}"/>
              </a:ext>
            </a:extLst>
          </p:cNvPr>
          <p:cNvGrpSpPr/>
          <p:nvPr/>
        </p:nvGrpSpPr>
        <p:grpSpPr>
          <a:xfrm>
            <a:off x="5849307" y="1494118"/>
            <a:ext cx="6225846" cy="4688789"/>
            <a:chOff x="5849307" y="1494118"/>
            <a:chExt cx="6225846" cy="4688789"/>
          </a:xfrm>
        </p:grpSpPr>
        <p:pic>
          <p:nvPicPr>
            <p:cNvPr id="75" name="Google Shape;75;p6"/>
            <p:cNvPicPr preferRelativeResize="0"/>
            <p:nvPr/>
          </p:nvPicPr>
          <p:blipFill rotWithShape="1">
            <a:blip r:embed="rId3">
              <a:alphaModFix/>
            </a:blip>
            <a:srcRect r="23605"/>
            <a:stretch/>
          </p:blipFill>
          <p:spPr>
            <a:xfrm>
              <a:off x="6071881" y="1494118"/>
              <a:ext cx="5716912" cy="4688789"/>
            </a:xfrm>
            <a:prstGeom prst="rect">
              <a:avLst/>
            </a:prstGeom>
            <a:noFill/>
            <a:ln>
              <a:noFill/>
            </a:ln>
          </p:spPr>
        </p:pic>
        <p:sp>
          <p:nvSpPr>
            <p:cNvPr id="80" name="Google Shape;80;p6">
              <a:extLst>
                <a:ext uri="{C183D7F6-B498-43B3-948B-1728B52AA6E4}">
                  <adec:decorative xmlns:adec="http://schemas.microsoft.com/office/drawing/2017/decorative" val="1"/>
                </a:ext>
              </a:extLst>
            </p:cNvPr>
            <p:cNvSpPr txBox="1"/>
            <p:nvPr/>
          </p:nvSpPr>
          <p:spPr>
            <a:xfrm>
              <a:off x="9951864" y="1573697"/>
              <a:ext cx="1691061" cy="410379"/>
            </a:xfrm>
            <a:prstGeom prst="rect">
              <a:avLst/>
            </a:prstGeom>
            <a:solidFill>
              <a:schemeClr val="lt1"/>
            </a:solidFill>
            <a:ln>
              <a:noFill/>
            </a:ln>
          </p:spPr>
          <p:txBody>
            <a:bodyPr spcFirstLastPara="1" wrap="square" lIns="121900" tIns="60933" rIns="121900" bIns="60933" anchor="t" anchorCtr="0">
              <a:spAutoFit/>
            </a:bodyPr>
            <a:lstStyle/>
            <a:p>
              <a:r>
                <a:rPr lang="en-US" sz="1867">
                  <a:solidFill>
                    <a:srgbClr val="000000"/>
                  </a:solidFill>
                  <a:latin typeface="Arial"/>
                  <a:ea typeface="Arial"/>
                  <a:cs typeface="Arial"/>
                  <a:sym typeface="Arial"/>
                </a:rPr>
                <a:t>Before - 2005</a:t>
              </a:r>
              <a:endParaRPr sz="2400"/>
            </a:p>
          </p:txBody>
        </p:sp>
        <p:sp>
          <p:nvSpPr>
            <p:cNvPr id="82" name="Google Shape;82;p6">
              <a:extLst>
                <a:ext uri="{C183D7F6-B498-43B3-948B-1728B52AA6E4}">
                  <adec:decorative xmlns:adec="http://schemas.microsoft.com/office/drawing/2017/decorative" val="1"/>
                </a:ext>
              </a:extLst>
            </p:cNvPr>
            <p:cNvSpPr txBox="1"/>
            <p:nvPr/>
          </p:nvSpPr>
          <p:spPr>
            <a:xfrm>
              <a:off x="6285191" y="4675927"/>
              <a:ext cx="1453817" cy="697701"/>
            </a:xfrm>
            <a:prstGeom prst="rect">
              <a:avLst/>
            </a:prstGeom>
            <a:solidFill>
              <a:schemeClr val="lt1"/>
            </a:solidFill>
            <a:ln>
              <a:noFill/>
            </a:ln>
          </p:spPr>
          <p:txBody>
            <a:bodyPr spcFirstLastPara="1" wrap="square" lIns="121900" tIns="60933" rIns="121900" bIns="60933" anchor="t" anchorCtr="0">
              <a:spAutoFit/>
            </a:bodyPr>
            <a:lstStyle/>
            <a:p>
              <a:r>
                <a:rPr lang="en-US" sz="1850" dirty="0">
                  <a:solidFill>
                    <a:srgbClr val="000000"/>
                  </a:solidFill>
                  <a:latin typeface="Arial"/>
                  <a:ea typeface="Arial"/>
                  <a:cs typeface="Arial"/>
                  <a:sym typeface="Arial"/>
                </a:rPr>
                <a:t>Kids Cove</a:t>
              </a:r>
              <a:endParaRPr sz="1850" dirty="0"/>
            </a:p>
            <a:p>
              <a:r>
                <a:rPr lang="en-US" sz="1850" dirty="0">
                  <a:solidFill>
                    <a:srgbClr val="000000"/>
                  </a:solidFill>
                  <a:latin typeface="Arial"/>
                  <a:ea typeface="Arial"/>
                  <a:cs typeface="Arial"/>
                  <a:sym typeface="Arial"/>
                </a:rPr>
                <a:t>Parking Lot</a:t>
              </a:r>
              <a:endParaRPr sz="1850" dirty="0"/>
            </a:p>
          </p:txBody>
        </p:sp>
        <p:sp>
          <p:nvSpPr>
            <p:cNvPr id="2" name="Oval 1">
              <a:extLst>
                <a:ext uri="{FF2B5EF4-FFF2-40B4-BE49-F238E27FC236}">
                  <a16:creationId xmlns:a16="http://schemas.microsoft.com/office/drawing/2014/main" id="{09C0C581-AE33-AB15-3CDD-6979F337EC49}"/>
                </a:ext>
              </a:extLst>
            </p:cNvPr>
            <p:cNvSpPr/>
            <p:nvPr/>
          </p:nvSpPr>
          <p:spPr>
            <a:xfrm>
              <a:off x="10247382" y="2838641"/>
              <a:ext cx="581565" cy="692443"/>
            </a:xfrm>
            <a:prstGeom prst="rect">
              <a:avLst/>
            </a:prstGeom>
            <a:noFill/>
            <a:ln w="57150">
              <a:solidFill>
                <a:srgbClr val="5DC9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82;p6">
              <a:extLst>
                <a:ext uri="{FF2B5EF4-FFF2-40B4-BE49-F238E27FC236}">
                  <a16:creationId xmlns:a16="http://schemas.microsoft.com/office/drawing/2014/main" id="{833241DD-A7EB-439C-EA6C-5305B4BA0473}"/>
                </a:ext>
                <a:ext uri="{C183D7F6-B498-43B3-948B-1728B52AA6E4}">
                  <adec:decorative xmlns:adec="http://schemas.microsoft.com/office/drawing/2017/decorative" val="1"/>
                </a:ext>
              </a:extLst>
            </p:cNvPr>
            <p:cNvSpPr txBox="1"/>
            <p:nvPr/>
          </p:nvSpPr>
          <p:spPr>
            <a:xfrm>
              <a:off x="5849307" y="3812108"/>
              <a:ext cx="1822232" cy="692443"/>
            </a:xfrm>
            <a:prstGeom prst="rect">
              <a:avLst/>
            </a:prstGeom>
            <a:solidFill>
              <a:schemeClr val="lt1"/>
            </a:solidFill>
            <a:ln>
              <a:noFill/>
            </a:ln>
          </p:spPr>
          <p:txBody>
            <a:bodyPr spcFirstLastPara="1" wrap="square" lIns="121900" tIns="60933" rIns="121900" bIns="60933" anchor="t" anchorCtr="0">
              <a:spAutoFit/>
            </a:bodyPr>
            <a:lstStyle/>
            <a:p>
              <a:r>
                <a:rPr lang="en-US" sz="1850" dirty="0">
                  <a:solidFill>
                    <a:srgbClr val="000000"/>
                  </a:solidFill>
                  <a:latin typeface="Arial"/>
                  <a:cs typeface="Arial"/>
                  <a:sym typeface="Arial"/>
                </a:rPr>
                <a:t>Runoff </a:t>
              </a:r>
              <a:r>
                <a:rPr lang="en-US" sz="1850" dirty="0">
                  <a:solidFill>
                    <a:srgbClr val="000000"/>
                  </a:solidFill>
                  <a:latin typeface="Arial"/>
                  <a:ea typeface="Arial"/>
                  <a:cs typeface="Arial"/>
                  <a:sym typeface="Arial"/>
                </a:rPr>
                <a:t>washes out beach</a:t>
              </a:r>
              <a:endParaRPr lang="en-US" sz="1850" dirty="0">
                <a:cs typeface="Arial" panose="020B0604020202020204"/>
              </a:endParaRPr>
            </a:p>
          </p:txBody>
        </p:sp>
        <p:pic>
          <p:nvPicPr>
            <p:cNvPr id="6" name="Picture 5" descr="A significant amount of sand has been eroded away resulting in a &quot;washout&quot; or area of sand that is at a lower elevation than the level of sand on either side of the washout.">
              <a:extLst>
                <a:ext uri="{FF2B5EF4-FFF2-40B4-BE49-F238E27FC236}">
                  <a16:creationId xmlns:a16="http://schemas.microsoft.com/office/drawing/2014/main" id="{FF32F9F3-0B06-DA5E-99DD-76F556857EF2}"/>
                </a:ext>
              </a:extLst>
            </p:cNvPr>
            <p:cNvPicPr>
              <a:picLocks noChangeAspect="1"/>
            </p:cNvPicPr>
            <p:nvPr/>
          </p:nvPicPr>
          <p:blipFill>
            <a:blip r:embed="rId4"/>
            <a:stretch>
              <a:fillRect/>
            </a:stretch>
          </p:blipFill>
          <p:spPr>
            <a:xfrm>
              <a:off x="9933168" y="4039772"/>
              <a:ext cx="2106744" cy="1439212"/>
            </a:xfrm>
            <a:prstGeom prst="rect">
              <a:avLst/>
            </a:prstGeom>
            <a:ln w="57150">
              <a:solidFill>
                <a:srgbClr val="5DC9F0"/>
              </a:solidFill>
            </a:ln>
          </p:spPr>
        </p:pic>
        <p:cxnSp>
          <p:nvCxnSpPr>
            <p:cNvPr id="7" name="Straight Arrow Connector 6">
              <a:extLst>
                <a:ext uri="{FF2B5EF4-FFF2-40B4-BE49-F238E27FC236}">
                  <a16:creationId xmlns:a16="http://schemas.microsoft.com/office/drawing/2014/main" id="{EF2DA3F7-BF70-1E6F-EEB3-04ABF29469FF}"/>
                </a:ext>
              </a:extLst>
            </p:cNvPr>
            <p:cNvCxnSpPr>
              <a:cxnSpLocks/>
            </p:cNvCxnSpPr>
            <p:nvPr/>
          </p:nvCxnSpPr>
          <p:spPr>
            <a:xfrm flipH="1">
              <a:off x="9933168" y="3485879"/>
              <a:ext cx="338988" cy="553893"/>
            </a:xfrm>
            <a:prstGeom prst="straightConnector1">
              <a:avLst/>
            </a:prstGeom>
            <a:ln w="57150">
              <a:solidFill>
                <a:srgbClr val="5DC9F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1E7BB1A-8182-A31A-2E05-492841B92E00}"/>
                </a:ext>
              </a:extLst>
            </p:cNvPr>
            <p:cNvCxnSpPr>
              <a:cxnSpLocks/>
            </p:cNvCxnSpPr>
            <p:nvPr/>
          </p:nvCxnSpPr>
          <p:spPr>
            <a:xfrm>
              <a:off x="10828947" y="3485879"/>
              <a:ext cx="1246206" cy="553893"/>
            </a:xfrm>
            <a:prstGeom prst="straightConnector1">
              <a:avLst/>
            </a:prstGeom>
            <a:ln w="57150">
              <a:solidFill>
                <a:srgbClr val="5DC9F0"/>
              </a:solidFill>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E44372B8-ECA5-42CA-9860-B79FEB28562D}"/>
                </a:ext>
              </a:extLst>
            </p:cNvPr>
            <p:cNvSpPr/>
            <p:nvPr/>
          </p:nvSpPr>
          <p:spPr>
            <a:xfrm>
              <a:off x="7706779" y="3301341"/>
              <a:ext cx="2565377" cy="1211282"/>
            </a:xfrm>
            <a:custGeom>
              <a:avLst/>
              <a:gdLst>
                <a:gd name="connsiteX0" fmla="*/ 1003 w 2150436"/>
                <a:gd name="connsiteY0" fmla="*/ 1033153 h 1033153"/>
                <a:gd name="connsiteX1" fmla="*/ 96005 w 2150436"/>
                <a:gd name="connsiteY1" fmla="*/ 593766 h 1033153"/>
                <a:gd name="connsiteX2" fmla="*/ 606644 w 2150436"/>
                <a:gd name="connsiteY2" fmla="*/ 178129 h 1033153"/>
                <a:gd name="connsiteX3" fmla="*/ 2150436 w 2150436"/>
                <a:gd name="connsiteY3" fmla="*/ 0 h 1033153"/>
                <a:gd name="connsiteX0" fmla="*/ 1003 w 2269190"/>
                <a:gd name="connsiteY0" fmla="*/ 1021277 h 1021277"/>
                <a:gd name="connsiteX1" fmla="*/ 96005 w 2269190"/>
                <a:gd name="connsiteY1" fmla="*/ 581890 h 1021277"/>
                <a:gd name="connsiteX2" fmla="*/ 606644 w 2269190"/>
                <a:gd name="connsiteY2" fmla="*/ 166253 h 1021277"/>
                <a:gd name="connsiteX3" fmla="*/ 2269190 w 2269190"/>
                <a:gd name="connsiteY3" fmla="*/ 0 h 1021277"/>
                <a:gd name="connsiteX0" fmla="*/ 1003 w 2269190"/>
                <a:gd name="connsiteY0" fmla="*/ 1151905 h 1151905"/>
                <a:gd name="connsiteX1" fmla="*/ 96005 w 2269190"/>
                <a:gd name="connsiteY1" fmla="*/ 581890 h 1151905"/>
                <a:gd name="connsiteX2" fmla="*/ 606644 w 2269190"/>
                <a:gd name="connsiteY2" fmla="*/ 166253 h 1151905"/>
                <a:gd name="connsiteX3" fmla="*/ 2269190 w 2269190"/>
                <a:gd name="connsiteY3" fmla="*/ 0 h 1151905"/>
                <a:gd name="connsiteX0" fmla="*/ 2894 w 2271081"/>
                <a:gd name="connsiteY0" fmla="*/ 1151905 h 1151905"/>
                <a:gd name="connsiteX1" fmla="*/ 97896 w 2271081"/>
                <a:gd name="connsiteY1" fmla="*/ 581890 h 1151905"/>
                <a:gd name="connsiteX2" fmla="*/ 703538 w 2271081"/>
                <a:gd name="connsiteY2" fmla="*/ 261256 h 1151905"/>
                <a:gd name="connsiteX3" fmla="*/ 2271081 w 2271081"/>
                <a:gd name="connsiteY3" fmla="*/ 0 h 1151905"/>
                <a:gd name="connsiteX0" fmla="*/ 307 w 2268494"/>
                <a:gd name="connsiteY0" fmla="*/ 1151905 h 1151905"/>
                <a:gd name="connsiteX1" fmla="*/ 130935 w 2268494"/>
                <a:gd name="connsiteY1" fmla="*/ 581890 h 1151905"/>
                <a:gd name="connsiteX2" fmla="*/ 700951 w 2268494"/>
                <a:gd name="connsiteY2" fmla="*/ 261256 h 1151905"/>
                <a:gd name="connsiteX3" fmla="*/ 2268494 w 2268494"/>
                <a:gd name="connsiteY3" fmla="*/ 0 h 1151905"/>
                <a:gd name="connsiteX0" fmla="*/ 307 w 2565377"/>
                <a:gd name="connsiteY0" fmla="*/ 1211282 h 1211282"/>
                <a:gd name="connsiteX1" fmla="*/ 130935 w 2565377"/>
                <a:gd name="connsiteY1" fmla="*/ 641267 h 1211282"/>
                <a:gd name="connsiteX2" fmla="*/ 700951 w 2565377"/>
                <a:gd name="connsiteY2" fmla="*/ 320633 h 1211282"/>
                <a:gd name="connsiteX3" fmla="*/ 2565377 w 2565377"/>
                <a:gd name="connsiteY3" fmla="*/ 0 h 1211282"/>
              </a:gdLst>
              <a:ahLst/>
              <a:cxnLst>
                <a:cxn ang="0">
                  <a:pos x="connsiteX0" y="connsiteY0"/>
                </a:cxn>
                <a:cxn ang="0">
                  <a:pos x="connsiteX1" y="connsiteY1"/>
                </a:cxn>
                <a:cxn ang="0">
                  <a:pos x="connsiteX2" y="connsiteY2"/>
                </a:cxn>
                <a:cxn ang="0">
                  <a:pos x="connsiteX3" y="connsiteY3"/>
                </a:cxn>
              </a:cxnLst>
              <a:rect l="l" t="t" r="r" b="b"/>
              <a:pathLst>
                <a:path w="2565377" h="1211282">
                  <a:moveTo>
                    <a:pt x="307" y="1211282"/>
                  </a:moveTo>
                  <a:cubicBezTo>
                    <a:pt x="-2662" y="1062840"/>
                    <a:pt x="14161" y="789709"/>
                    <a:pt x="130935" y="641267"/>
                  </a:cubicBezTo>
                  <a:cubicBezTo>
                    <a:pt x="247709" y="492826"/>
                    <a:pt x="358546" y="419594"/>
                    <a:pt x="700951" y="320633"/>
                  </a:cubicBezTo>
                  <a:cubicBezTo>
                    <a:pt x="1043356" y="221672"/>
                    <a:pt x="1964683" y="39584"/>
                    <a:pt x="2565377" y="0"/>
                  </a:cubicBezTo>
                </a:path>
              </a:pathLst>
            </a:custGeom>
            <a:noFill/>
            <a:ln w="76200">
              <a:solidFill>
                <a:srgbClr val="5DC9F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81;p6">
              <a:extLst>
                <a:ext uri="{FF2B5EF4-FFF2-40B4-BE49-F238E27FC236}">
                  <a16:creationId xmlns:a16="http://schemas.microsoft.com/office/drawing/2014/main" id="{9D22247B-EBA0-4F57-ED32-6A1C60F87811}"/>
                </a:ext>
              </a:extLst>
            </p:cNvPr>
            <p:cNvSpPr/>
            <p:nvPr/>
          </p:nvSpPr>
          <p:spPr>
            <a:xfrm>
              <a:off x="9754405" y="5477201"/>
              <a:ext cx="1844737" cy="287268"/>
            </a:xfrm>
            <a:prstGeom prst="rect">
              <a:avLst/>
            </a:prstGeom>
            <a:noFill/>
            <a:ln>
              <a:noFill/>
            </a:ln>
          </p:spPr>
          <p:txBody>
            <a:bodyPr spcFirstLastPara="1" wrap="square" lIns="121900" tIns="60933" rIns="121900" bIns="60933" anchor="t" anchorCtr="0">
              <a:spAutoFit/>
            </a:bodyPr>
            <a:lstStyle/>
            <a:p>
              <a:pPr algn="r"/>
              <a:r>
                <a:rPr lang="en-US" sz="1067" i="1" dirty="0">
                  <a:solidFill>
                    <a:srgbClr val="000000"/>
                  </a:solidFill>
                  <a:latin typeface="Calibri"/>
                  <a:ea typeface="Calibri"/>
                  <a:cs typeface="Calibri"/>
                  <a:sym typeface="Calibri"/>
                </a:rPr>
                <a:t>Sources: Julie </a:t>
              </a:r>
              <a:r>
                <a:rPr lang="en-US" sz="1067" i="1" dirty="0" err="1">
                  <a:solidFill>
                    <a:srgbClr val="000000"/>
                  </a:solidFill>
                  <a:latin typeface="Calibri"/>
                  <a:ea typeface="Calibri"/>
                  <a:cs typeface="Calibri"/>
                  <a:sym typeface="Calibri"/>
                </a:rPr>
                <a:t>Kinzelman</a:t>
              </a:r>
              <a:endParaRPr sz="1867" i="1" dirty="0">
                <a:solidFill>
                  <a:srgbClr val="000000"/>
                </a:solidFill>
                <a:latin typeface="Calibri"/>
                <a:ea typeface="Calibri"/>
                <a:cs typeface="Calibri"/>
                <a:sym typeface="Calibri"/>
              </a:endParaRPr>
            </a:p>
          </p:txBody>
        </p:sp>
      </p:grpSp>
      <p:sp>
        <p:nvSpPr>
          <p:cNvPr id="81" name="Google Shape;81;p6"/>
          <p:cNvSpPr/>
          <p:nvPr/>
        </p:nvSpPr>
        <p:spPr>
          <a:xfrm>
            <a:off x="5968156" y="6261513"/>
            <a:ext cx="5853043" cy="451479"/>
          </a:xfrm>
          <a:prstGeom prst="rect">
            <a:avLst/>
          </a:prstGeom>
          <a:noFill/>
          <a:ln>
            <a:noFill/>
          </a:ln>
        </p:spPr>
        <p:txBody>
          <a:bodyPr spcFirstLastPara="1" wrap="square" lIns="121900" tIns="60933" rIns="121900" bIns="60933" anchor="t" anchorCtr="0">
            <a:spAutoFit/>
          </a:bodyPr>
          <a:lstStyle/>
          <a:p>
            <a:r>
              <a:rPr lang="en-US" sz="1067" i="1" dirty="0">
                <a:solidFill>
                  <a:srgbClr val="000000"/>
                </a:solidFill>
                <a:latin typeface="Calibri"/>
                <a:ea typeface="Calibri"/>
                <a:cs typeface="Calibri"/>
                <a:sym typeface="Calibri"/>
              </a:rPr>
              <a:t>Sources: Esri, HERE, Garmin, </a:t>
            </a:r>
            <a:r>
              <a:rPr lang="en-US" sz="1067" i="1" dirty="0" err="1">
                <a:solidFill>
                  <a:srgbClr val="000000"/>
                </a:solidFill>
                <a:latin typeface="Calibri"/>
                <a:ea typeface="Calibri"/>
                <a:cs typeface="Calibri"/>
                <a:sym typeface="Calibri"/>
              </a:rPr>
              <a:t>Intermap</a:t>
            </a:r>
            <a:r>
              <a:rPr lang="en-US" sz="1067" i="1" dirty="0">
                <a:solidFill>
                  <a:srgbClr val="000000"/>
                </a:solidFill>
                <a:latin typeface="Calibri"/>
                <a:ea typeface="Calibri"/>
                <a:cs typeface="Calibri"/>
                <a:sym typeface="Calibri"/>
              </a:rPr>
              <a:t>, increment P Corp., GEBCO, USGS, FAO, NPS, NRCAN, GeoBase, IGN, </a:t>
            </a:r>
            <a:r>
              <a:rPr lang="en-US" sz="1067" i="1" dirty="0" err="1">
                <a:solidFill>
                  <a:srgbClr val="000000"/>
                </a:solidFill>
                <a:latin typeface="Calibri"/>
                <a:ea typeface="Calibri"/>
                <a:cs typeface="Calibri"/>
                <a:sym typeface="Calibri"/>
              </a:rPr>
              <a:t>Kadaster</a:t>
            </a:r>
            <a:r>
              <a:rPr lang="en-US" sz="1067" i="1" dirty="0">
                <a:solidFill>
                  <a:srgbClr val="000000"/>
                </a:solidFill>
                <a:latin typeface="Calibri"/>
                <a:ea typeface="Calibri"/>
                <a:cs typeface="Calibri"/>
                <a:sym typeface="Calibri"/>
              </a:rPr>
              <a:t> NL, Ordnance Survey, Esri</a:t>
            </a:r>
            <a:endParaRPr sz="1867" i="1" dirty="0">
              <a:solidFill>
                <a:srgbClr val="000000"/>
              </a:solidFill>
              <a:latin typeface="Calibri"/>
              <a:ea typeface="Calibri"/>
              <a:cs typeface="Calibri"/>
              <a:sym typeface="Calibri"/>
            </a:endParaRPr>
          </a:p>
        </p:txBody>
      </p:sp>
      <p:pic>
        <p:nvPicPr>
          <p:cNvPr id="76" name="Google Shape;76;p6" descr="Graphical model of the Engineering Design Process by TeachEngineering. The graphical model steps of: 5) Create a prototype; 6) Test and evaluate the prototype; and 7) Improve and redesign as needed are highlighted."/>
          <p:cNvPicPr preferRelativeResize="0"/>
          <p:nvPr/>
        </p:nvPicPr>
        <p:blipFill rotWithShape="1">
          <a:blip r:embed="rId5">
            <a:alphaModFix/>
          </a:blip>
          <a:srcRect/>
          <a:stretch/>
        </p:blipFill>
        <p:spPr>
          <a:xfrm>
            <a:off x="416942" y="1007913"/>
            <a:ext cx="5253601" cy="5253601"/>
          </a:xfrm>
          <a:prstGeom prst="ellipse">
            <a:avLst/>
          </a:prstGeom>
          <a:noFill/>
          <a:ln>
            <a:noFill/>
          </a:ln>
        </p:spPr>
      </p:pic>
      <p:pic>
        <p:nvPicPr>
          <p:cNvPr id="77" name="Google Shape;77;p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818279" y="1905001"/>
            <a:ext cx="1251820" cy="1276207"/>
          </a:xfrm>
          <a:prstGeom prst="rect">
            <a:avLst/>
          </a:prstGeom>
          <a:noFill/>
          <a:ln>
            <a:noFill/>
          </a:ln>
        </p:spPr>
      </p:pic>
      <p:pic>
        <p:nvPicPr>
          <p:cNvPr id="78" name="Google Shape;78;p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46221" y="3485879"/>
            <a:ext cx="1251820" cy="1276207"/>
          </a:xfrm>
          <a:prstGeom prst="rect">
            <a:avLst/>
          </a:prstGeom>
          <a:noFill/>
          <a:ln>
            <a:noFill/>
          </a:ln>
        </p:spPr>
      </p:pic>
      <p:pic>
        <p:nvPicPr>
          <p:cNvPr id="79" name="Google Shape;79;p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444190" y="4873697"/>
            <a:ext cx="1251820" cy="1276207"/>
          </a:xfrm>
          <a:prstGeom prst="rect">
            <a:avLst/>
          </a:prstGeom>
          <a:noFill/>
          <a:ln>
            <a:noFill/>
          </a:ln>
        </p:spPr>
      </p:pic>
      <p:sp>
        <p:nvSpPr>
          <p:cNvPr id="3" name="Footer Placeholder 2">
            <a:extLst>
              <a:ext uri="{FF2B5EF4-FFF2-40B4-BE49-F238E27FC236}">
                <a16:creationId xmlns:a16="http://schemas.microsoft.com/office/drawing/2014/main" id="{11398F2E-5AFF-631D-CEFE-701849062759}"/>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5" name="Google Shape;95;p7"/>
          <p:cNvSpPr txBox="1">
            <a:spLocks noGrp="1"/>
          </p:cNvSpPr>
          <p:nvPr>
            <p:ph type="title" idx="4294967295"/>
          </p:nvPr>
        </p:nvSpPr>
        <p:spPr>
          <a:xfrm>
            <a:off x="818279" y="93641"/>
            <a:ext cx="12192000" cy="1641485"/>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Solution #3</a:t>
            </a:r>
            <a:r>
              <a:rPr kumimoji="0" lang="en-US" sz="4000" b="0" i="0" u="none" strike="noStrike" kern="1200" cap="none" spc="0" normalizeH="0" baseline="0" noProof="0" dirty="0">
                <a:ln>
                  <a:noFill/>
                </a:ln>
                <a:solidFill>
                  <a:srgbClr val="1A9988"/>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Engineered Dune &amp; Swale</a:t>
            </a:r>
            <a:r>
              <a:rPr kumimoji="0" lang="en-US" sz="2400" b="0" i="0" u="none" strike="noStrike" kern="1200" cap="none" spc="0" normalizeH="0" baseline="0" noProof="0" dirty="0">
                <a:ln>
                  <a:noFill/>
                </a:ln>
                <a:solidFill>
                  <a:srgbClr val="1A9988"/>
                </a:solidFill>
                <a:effectLst/>
                <a:uLnTx/>
                <a:uFillTx/>
                <a:latin typeface="Calibri"/>
                <a:ea typeface="Calibri"/>
                <a:cs typeface="Calibri"/>
                <a:sym typeface="Calibri"/>
              </a:rPr>
              <a:t> </a:t>
            </a:r>
            <a:endParaRPr kumimoji="0" lang="en-US" sz="24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88" name="Google Shape;88;p7" descr="Satellite image of various features at North Beach, Racine, WI. Visible features include:&#10;1) Hoffert Drive parking lot and beach house &#10;2) Kid's Cove parking located north of Barker Street and east of Hoffert Drive. &#10;3) A dune and swale area with intersecting boardwalks and pathways lies east and north of the playground.  4) White sand beach and Lake Michigan."/>
          <p:cNvPicPr preferRelativeResize="0"/>
          <p:nvPr/>
        </p:nvPicPr>
        <p:blipFill rotWithShape="1">
          <a:blip r:embed="rId3">
            <a:extLst>
              <a:ext uri="{96DAC541-7B7A-43D3-8B79-37D633B846F1}">
                <asvg:svgBlip xmlns:asvg="http://schemas.microsoft.com/office/drawing/2016/SVG/main" r:embed="rId4"/>
              </a:ext>
            </a:extLst>
          </a:blip>
          <a:srcRect l="4810" r="4810"/>
          <a:stretch/>
        </p:blipFill>
        <p:spPr>
          <a:xfrm>
            <a:off x="6096000" y="1417939"/>
            <a:ext cx="5703179" cy="4635016"/>
          </a:xfrm>
          <a:prstGeom prst="rect">
            <a:avLst/>
          </a:prstGeom>
          <a:noFill/>
          <a:ln>
            <a:noFill/>
          </a:ln>
        </p:spPr>
      </p:pic>
      <p:sp>
        <p:nvSpPr>
          <p:cNvPr id="93" name="Google Shape;93;p7"/>
          <p:cNvSpPr txBox="1"/>
          <p:nvPr/>
        </p:nvSpPr>
        <p:spPr>
          <a:xfrm>
            <a:off x="10040213" y="1905001"/>
            <a:ext cx="1492289" cy="410379"/>
          </a:xfrm>
          <a:prstGeom prst="rect">
            <a:avLst/>
          </a:prstGeom>
          <a:solidFill>
            <a:schemeClr val="lt1"/>
          </a:solidFill>
          <a:ln>
            <a:noFill/>
          </a:ln>
        </p:spPr>
        <p:txBody>
          <a:bodyPr spcFirstLastPara="1" wrap="square" lIns="121900" tIns="60933" rIns="121900" bIns="60933" anchor="t" anchorCtr="0">
            <a:spAutoFit/>
          </a:bodyPr>
          <a:lstStyle/>
          <a:p>
            <a:r>
              <a:rPr lang="en-US" sz="1867">
                <a:solidFill>
                  <a:srgbClr val="000000"/>
                </a:solidFill>
                <a:latin typeface="Arial"/>
                <a:ea typeface="Arial"/>
                <a:cs typeface="Arial"/>
                <a:sym typeface="Arial"/>
              </a:rPr>
              <a:t>After - 2020</a:t>
            </a:r>
            <a:endParaRPr sz="2400"/>
          </a:p>
        </p:txBody>
      </p:sp>
      <p:sp>
        <p:nvSpPr>
          <p:cNvPr id="2" name="Google Shape;110;p8">
            <a:extLst>
              <a:ext uri="{FF2B5EF4-FFF2-40B4-BE49-F238E27FC236}">
                <a16:creationId xmlns:a16="http://schemas.microsoft.com/office/drawing/2014/main" id="{7A15578D-5F82-528F-1AFD-5253E786F831}"/>
              </a:ext>
            </a:extLst>
          </p:cNvPr>
          <p:cNvSpPr txBox="1"/>
          <p:nvPr/>
        </p:nvSpPr>
        <p:spPr>
          <a:xfrm>
            <a:off x="8947588" y="2811903"/>
            <a:ext cx="1943898" cy="738609"/>
          </a:xfrm>
          <a:prstGeom prst="rect">
            <a:avLst/>
          </a:prstGeom>
          <a:solidFill>
            <a:schemeClr val="lt1"/>
          </a:solidFill>
          <a:ln>
            <a:noFill/>
          </a:ln>
        </p:spPr>
        <p:txBody>
          <a:bodyPr spcFirstLastPara="1" wrap="square" lIns="121900" tIns="60933" rIns="121900" bIns="60933" anchor="t" anchorCtr="0">
            <a:spAutoFit/>
          </a:bodyPr>
          <a:lstStyle/>
          <a:p>
            <a:r>
              <a:rPr lang="en-US" sz="2000" dirty="0">
                <a:solidFill>
                  <a:schemeClr val="dk2"/>
                </a:solidFill>
              </a:rPr>
              <a:t>Dune and </a:t>
            </a:r>
            <a:br>
              <a:rPr lang="en-US" sz="2000" dirty="0">
                <a:solidFill>
                  <a:schemeClr val="dk2"/>
                </a:solidFill>
              </a:rPr>
            </a:br>
            <a:r>
              <a:rPr lang="en-US" sz="2000" dirty="0">
                <a:solidFill>
                  <a:schemeClr val="dk2"/>
                </a:solidFill>
              </a:rPr>
              <a:t>Swale Wetland</a:t>
            </a:r>
            <a:endParaRPr sz="2000" dirty="0"/>
          </a:p>
        </p:txBody>
      </p:sp>
      <p:sp>
        <p:nvSpPr>
          <p:cNvPr id="94" name="Google Shape;94;p7"/>
          <p:cNvSpPr/>
          <p:nvPr/>
        </p:nvSpPr>
        <p:spPr>
          <a:xfrm>
            <a:off x="6010024" y="6052955"/>
            <a:ext cx="5875129" cy="451479"/>
          </a:xfrm>
          <a:prstGeom prst="rect">
            <a:avLst/>
          </a:prstGeom>
          <a:noFill/>
          <a:ln>
            <a:noFill/>
          </a:ln>
        </p:spPr>
        <p:txBody>
          <a:bodyPr spcFirstLastPara="1" wrap="square" lIns="121900" tIns="60933" rIns="121900" bIns="60933" anchor="t" anchorCtr="0">
            <a:spAutoFit/>
          </a:bodyPr>
          <a:lstStyle/>
          <a:p>
            <a:r>
              <a:rPr lang="en-US" sz="1067" dirty="0">
                <a:solidFill>
                  <a:srgbClr val="000000"/>
                </a:solidFill>
                <a:latin typeface="Arial"/>
                <a:ea typeface="Arial"/>
                <a:cs typeface="Arial"/>
                <a:sym typeface="Arial"/>
              </a:rPr>
              <a:t>Sources: Esri, HERE, Garmin, Intermap, increment P Corp., GEBCO, USGS, FAO, NPS, NRCAN, GeoBase, IGN, </a:t>
            </a:r>
            <a:r>
              <a:rPr lang="en-US" sz="1067" dirty="0" err="1">
                <a:solidFill>
                  <a:srgbClr val="000000"/>
                </a:solidFill>
                <a:latin typeface="Arial"/>
                <a:ea typeface="Arial"/>
                <a:cs typeface="Arial"/>
                <a:sym typeface="Arial"/>
              </a:rPr>
              <a:t>Kadaster</a:t>
            </a:r>
            <a:r>
              <a:rPr lang="en-US" sz="1067" dirty="0">
                <a:solidFill>
                  <a:srgbClr val="000000"/>
                </a:solidFill>
                <a:latin typeface="Arial"/>
                <a:ea typeface="Arial"/>
                <a:cs typeface="Arial"/>
                <a:sym typeface="Arial"/>
              </a:rPr>
              <a:t> NL, Ordnance Survey, Esri</a:t>
            </a:r>
            <a:endParaRPr sz="1867" dirty="0">
              <a:solidFill>
                <a:srgbClr val="000000"/>
              </a:solidFill>
              <a:latin typeface="Arial"/>
              <a:ea typeface="Arial"/>
              <a:cs typeface="Arial"/>
              <a:sym typeface="Arial"/>
            </a:endParaRPr>
          </a:p>
        </p:txBody>
      </p:sp>
      <p:pic>
        <p:nvPicPr>
          <p:cNvPr id="89" name="Google Shape;89;p7" descr="Graphical model of the Engineering Design Process by TeachEngineering. The graphical model steps of: 5) Create a prototype; 6) Test and evaluate the prototype; and 7) Improve and redesign as needed are highlighted."/>
          <p:cNvPicPr preferRelativeResize="0"/>
          <p:nvPr/>
        </p:nvPicPr>
        <p:blipFill rotWithShape="1">
          <a:blip r:embed="rId5">
            <a:alphaModFix/>
          </a:blip>
          <a:srcRect/>
          <a:stretch/>
        </p:blipFill>
        <p:spPr>
          <a:xfrm>
            <a:off x="416942" y="1007913"/>
            <a:ext cx="5253601" cy="5253601"/>
          </a:xfrm>
          <a:prstGeom prst="ellipse">
            <a:avLst/>
          </a:prstGeom>
          <a:noFill/>
          <a:ln>
            <a:noFill/>
          </a:ln>
        </p:spPr>
      </p:pic>
      <p:pic>
        <p:nvPicPr>
          <p:cNvPr id="90" name="Google Shape;90;p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818279" y="1905001"/>
            <a:ext cx="1251820" cy="1276207"/>
          </a:xfrm>
          <a:prstGeom prst="rect">
            <a:avLst/>
          </a:prstGeom>
          <a:noFill/>
          <a:ln>
            <a:noFill/>
          </a:ln>
        </p:spPr>
      </p:pic>
      <p:pic>
        <p:nvPicPr>
          <p:cNvPr id="91" name="Google Shape;91;p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46221" y="3485879"/>
            <a:ext cx="1251820" cy="1276207"/>
          </a:xfrm>
          <a:prstGeom prst="rect">
            <a:avLst/>
          </a:prstGeom>
          <a:noFill/>
          <a:ln>
            <a:noFill/>
          </a:ln>
        </p:spPr>
      </p:pic>
      <p:pic>
        <p:nvPicPr>
          <p:cNvPr id="92" name="Google Shape;92;p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444190" y="4873697"/>
            <a:ext cx="1251820" cy="1276207"/>
          </a:xfrm>
          <a:prstGeom prst="rect">
            <a:avLst/>
          </a:prstGeom>
          <a:noFill/>
          <a:ln>
            <a:noFill/>
          </a:ln>
        </p:spPr>
      </p:pic>
      <p:sp>
        <p:nvSpPr>
          <p:cNvPr id="3" name="Footer Placeholder 2">
            <a:extLst>
              <a:ext uri="{FF2B5EF4-FFF2-40B4-BE49-F238E27FC236}">
                <a16:creationId xmlns:a16="http://schemas.microsoft.com/office/drawing/2014/main" id="{87A04433-5E08-F4AF-7163-06B0025ACC5A}"/>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13" name="Google Shape;113;p8"/>
          <p:cNvSpPr txBox="1">
            <a:spLocks noGrp="1"/>
          </p:cNvSpPr>
          <p:nvPr>
            <p:ph type="title" idx="4294967295"/>
          </p:nvPr>
        </p:nvSpPr>
        <p:spPr>
          <a:xfrm>
            <a:off x="200620" y="-51348"/>
            <a:ext cx="12192000" cy="1354162"/>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Calibri"/>
                <a:cs typeface="Calibri"/>
                <a:sym typeface="Calibri"/>
              </a:rPr>
              <a:t>Estimate Area 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Calibri"/>
                <a:ea typeface="Calibri"/>
                <a:cs typeface="Calibri"/>
                <a:sym typeface="Calibri"/>
              </a:rPr>
              <a:t>Engineered Dune &amp; Swale</a:t>
            </a:r>
            <a:endParaRPr kumimoji="0" lang="en-US" sz="4000" b="0" i="0" u="none" strike="noStrike" kern="1200" cap="none" spc="0" normalizeH="0" baseline="0" noProof="0" dirty="0">
              <a:ln>
                <a:noFill/>
              </a:ln>
              <a:solidFill>
                <a:srgbClr val="1A9988"/>
              </a:solidFill>
              <a:effectLst/>
              <a:uLnTx/>
              <a:uFillTx/>
              <a:latin typeface="Calibri"/>
              <a:ea typeface="Calibri"/>
              <a:cs typeface="Calibri"/>
              <a:sym typeface="Calibri"/>
            </a:endParaRPr>
          </a:p>
        </p:txBody>
      </p:sp>
      <p:pic>
        <p:nvPicPr>
          <p:cNvPr id="100" name="Google Shape;100;p8" descr="Satellite image of various features at North Beach, Racine, WI. Visible features include:&#10;1) Hoffert Drive parking lot and beach house &#10;2) Kid's Cove parking located north of Barker Street and east of Hoffert Drive. &#10;3) A dune and swale area with intersecting boardwalks and pathways lies east and north of the playground.  4) White sand beach and Lake Michigan."/>
          <p:cNvPicPr preferRelativeResize="0"/>
          <p:nvPr/>
        </p:nvPicPr>
        <p:blipFill rotWithShape="1">
          <a:blip r:embed="rId3">
            <a:alphaModFix/>
          </a:blip>
          <a:srcRect l="-1" r="22905"/>
          <a:stretch/>
        </p:blipFill>
        <p:spPr>
          <a:xfrm>
            <a:off x="6096000" y="1341226"/>
            <a:ext cx="5703179" cy="4635016"/>
          </a:xfrm>
          <a:prstGeom prst="rect">
            <a:avLst/>
          </a:prstGeom>
          <a:noFill/>
          <a:ln>
            <a:noFill/>
          </a:ln>
        </p:spPr>
      </p:pic>
      <p:sp>
        <p:nvSpPr>
          <p:cNvPr id="112" name="Google Shape;112;p8"/>
          <p:cNvSpPr/>
          <p:nvPr/>
        </p:nvSpPr>
        <p:spPr>
          <a:xfrm>
            <a:off x="6100678" y="6062700"/>
            <a:ext cx="5830957" cy="451479"/>
          </a:xfrm>
          <a:prstGeom prst="rect">
            <a:avLst/>
          </a:prstGeom>
          <a:noFill/>
          <a:ln>
            <a:noFill/>
          </a:ln>
        </p:spPr>
        <p:txBody>
          <a:bodyPr spcFirstLastPara="1" wrap="square" lIns="121900" tIns="60933" rIns="121900" bIns="60933" anchor="t" anchorCtr="0">
            <a:spAutoFit/>
          </a:bodyPr>
          <a:lstStyle/>
          <a:p>
            <a:r>
              <a:rPr lang="en-US" sz="1067" i="1" dirty="0">
                <a:solidFill>
                  <a:srgbClr val="000000"/>
                </a:solidFill>
                <a:latin typeface="Calibri"/>
                <a:ea typeface="Calibri"/>
                <a:cs typeface="Calibri"/>
                <a:sym typeface="Calibri"/>
              </a:rPr>
              <a:t>Sources: Esri, HERE, Garmin, </a:t>
            </a:r>
            <a:r>
              <a:rPr lang="en-US" sz="1067" i="1" dirty="0" err="1">
                <a:solidFill>
                  <a:srgbClr val="000000"/>
                </a:solidFill>
                <a:latin typeface="Calibri"/>
                <a:ea typeface="Calibri"/>
                <a:cs typeface="Calibri"/>
                <a:sym typeface="Calibri"/>
              </a:rPr>
              <a:t>Intermap</a:t>
            </a:r>
            <a:r>
              <a:rPr lang="en-US" sz="1067" i="1" dirty="0">
                <a:solidFill>
                  <a:srgbClr val="000000"/>
                </a:solidFill>
                <a:latin typeface="Calibri"/>
                <a:ea typeface="Calibri"/>
                <a:cs typeface="Calibri"/>
                <a:sym typeface="Calibri"/>
              </a:rPr>
              <a:t>, increment P Corp., GEBCO, USGS, FAO, NPS, NRCAN, GeoBase, IGN, </a:t>
            </a:r>
            <a:r>
              <a:rPr lang="en-US" sz="1067" i="1" dirty="0" err="1">
                <a:solidFill>
                  <a:srgbClr val="000000"/>
                </a:solidFill>
                <a:latin typeface="Calibri"/>
                <a:ea typeface="Calibri"/>
                <a:cs typeface="Calibri"/>
                <a:sym typeface="Calibri"/>
              </a:rPr>
              <a:t>Kadaster</a:t>
            </a:r>
            <a:r>
              <a:rPr lang="en-US" sz="1067" i="1" dirty="0">
                <a:solidFill>
                  <a:srgbClr val="000000"/>
                </a:solidFill>
                <a:latin typeface="Calibri"/>
                <a:ea typeface="Calibri"/>
                <a:cs typeface="Calibri"/>
                <a:sym typeface="Calibri"/>
              </a:rPr>
              <a:t> NL, Ordnance Survey, Esri</a:t>
            </a:r>
            <a:endParaRPr sz="1867" i="1" dirty="0">
              <a:solidFill>
                <a:srgbClr val="000000"/>
              </a:solidFill>
              <a:latin typeface="Calibri"/>
              <a:ea typeface="Calibri"/>
              <a:cs typeface="Calibri"/>
              <a:sym typeface="Calibri"/>
            </a:endParaRPr>
          </a:p>
        </p:txBody>
      </p:sp>
      <p:sp>
        <p:nvSpPr>
          <p:cNvPr id="105" name="Google Shape;105;p8"/>
          <p:cNvSpPr txBox="1"/>
          <p:nvPr/>
        </p:nvSpPr>
        <p:spPr>
          <a:xfrm>
            <a:off x="10040213" y="1905001"/>
            <a:ext cx="1492289" cy="410379"/>
          </a:xfrm>
          <a:prstGeom prst="rect">
            <a:avLst/>
          </a:prstGeom>
          <a:solidFill>
            <a:schemeClr val="lt1"/>
          </a:solidFill>
          <a:ln>
            <a:noFill/>
          </a:ln>
        </p:spPr>
        <p:txBody>
          <a:bodyPr spcFirstLastPara="1" wrap="square" lIns="121900" tIns="60933" rIns="121900" bIns="60933" anchor="t" anchorCtr="0">
            <a:spAutoFit/>
          </a:bodyPr>
          <a:lstStyle/>
          <a:p>
            <a:r>
              <a:rPr lang="en-US" sz="1867">
                <a:solidFill>
                  <a:srgbClr val="000000"/>
                </a:solidFill>
                <a:latin typeface="Arial"/>
                <a:ea typeface="Arial"/>
                <a:cs typeface="Arial"/>
                <a:sym typeface="Arial"/>
              </a:rPr>
              <a:t>After - 2020</a:t>
            </a:r>
            <a:endParaRPr sz="2400"/>
          </a:p>
        </p:txBody>
      </p:sp>
      <p:sp>
        <p:nvSpPr>
          <p:cNvPr id="109" name="Google Shape;109;p8"/>
          <p:cNvSpPr txBox="1"/>
          <p:nvPr/>
        </p:nvSpPr>
        <p:spPr>
          <a:xfrm>
            <a:off x="8238137" y="2358462"/>
            <a:ext cx="842400" cy="430833"/>
          </a:xfrm>
          <a:prstGeom prst="rect">
            <a:avLst/>
          </a:prstGeom>
          <a:noFill/>
          <a:ln>
            <a:noFill/>
          </a:ln>
        </p:spPr>
        <p:txBody>
          <a:bodyPr spcFirstLastPara="1" wrap="square" lIns="121900" tIns="60933" rIns="121900" bIns="60933" anchor="t" anchorCtr="0">
            <a:spAutoFit/>
          </a:bodyPr>
          <a:lstStyle/>
          <a:p>
            <a:r>
              <a:rPr lang="en-US" sz="2000" dirty="0">
                <a:solidFill>
                  <a:schemeClr val="dk2"/>
                </a:solidFill>
              </a:rPr>
              <a:t>6</a:t>
            </a:r>
            <a:r>
              <a:rPr lang="en-US" sz="2000" dirty="0">
                <a:solidFill>
                  <a:schemeClr val="dk2"/>
                </a:solidFill>
                <a:latin typeface="Arial"/>
                <a:ea typeface="Arial"/>
                <a:cs typeface="Arial"/>
                <a:sym typeface="Arial"/>
              </a:rPr>
              <a:t>0 ft</a:t>
            </a:r>
            <a:endParaRPr sz="2000" dirty="0"/>
          </a:p>
        </p:txBody>
      </p:sp>
      <p:sp>
        <p:nvSpPr>
          <p:cNvPr id="108" name="Google Shape;108;p8"/>
          <p:cNvSpPr txBox="1"/>
          <p:nvPr/>
        </p:nvSpPr>
        <p:spPr>
          <a:xfrm>
            <a:off x="8969327" y="3161293"/>
            <a:ext cx="842539" cy="738609"/>
          </a:xfrm>
          <a:prstGeom prst="rect">
            <a:avLst/>
          </a:prstGeom>
          <a:noFill/>
          <a:ln>
            <a:noFill/>
          </a:ln>
        </p:spPr>
        <p:txBody>
          <a:bodyPr spcFirstLastPara="1" wrap="square" lIns="121900" tIns="60933" rIns="121900" bIns="60933" anchor="t" anchorCtr="0">
            <a:spAutoFit/>
          </a:bodyPr>
          <a:lstStyle/>
          <a:p>
            <a:r>
              <a:rPr lang="en-US" sz="2000" dirty="0">
                <a:solidFill>
                  <a:schemeClr val="dk2"/>
                </a:solidFill>
                <a:latin typeface="Arial"/>
                <a:ea typeface="Arial"/>
                <a:cs typeface="Arial"/>
                <a:sym typeface="Arial"/>
              </a:rPr>
              <a:t>1</a:t>
            </a:r>
            <a:r>
              <a:rPr lang="en-US" sz="2000" dirty="0">
                <a:solidFill>
                  <a:schemeClr val="dk2"/>
                </a:solidFill>
              </a:rPr>
              <a:t>0</a:t>
            </a:r>
            <a:r>
              <a:rPr lang="en-US" sz="2000" dirty="0">
                <a:solidFill>
                  <a:schemeClr val="dk2"/>
                </a:solidFill>
                <a:latin typeface="Arial"/>
                <a:ea typeface="Arial"/>
                <a:cs typeface="Arial"/>
                <a:sym typeface="Arial"/>
              </a:rPr>
              <a:t>0 ft</a:t>
            </a:r>
            <a:endParaRPr sz="2000" dirty="0"/>
          </a:p>
        </p:txBody>
      </p:sp>
      <p:sp>
        <p:nvSpPr>
          <p:cNvPr id="110" name="Google Shape;110;p8"/>
          <p:cNvSpPr txBox="1"/>
          <p:nvPr/>
        </p:nvSpPr>
        <p:spPr>
          <a:xfrm>
            <a:off x="8197630" y="4140883"/>
            <a:ext cx="3022623" cy="738609"/>
          </a:xfrm>
          <a:prstGeom prst="rect">
            <a:avLst/>
          </a:prstGeom>
          <a:solidFill>
            <a:schemeClr val="lt1"/>
          </a:solidFill>
          <a:ln>
            <a:noFill/>
          </a:ln>
        </p:spPr>
        <p:txBody>
          <a:bodyPr spcFirstLastPara="1" wrap="square" lIns="121900" tIns="60933" rIns="121900" bIns="60933" anchor="t" anchorCtr="0">
            <a:spAutoFit/>
          </a:bodyPr>
          <a:lstStyle/>
          <a:p>
            <a:r>
              <a:rPr lang="en-US" sz="2000" dirty="0">
                <a:solidFill>
                  <a:schemeClr val="dk2"/>
                </a:solidFill>
                <a:latin typeface="Arial"/>
                <a:ea typeface="Arial"/>
                <a:cs typeface="Arial"/>
                <a:sym typeface="Arial"/>
              </a:rPr>
              <a:t>Estimate Area</a:t>
            </a:r>
            <a:endParaRPr sz="2000" dirty="0"/>
          </a:p>
          <a:p>
            <a:r>
              <a:rPr lang="en-US" sz="2000" dirty="0">
                <a:solidFill>
                  <a:schemeClr val="dk2"/>
                </a:solidFill>
              </a:rPr>
              <a:t>6</a:t>
            </a:r>
            <a:r>
              <a:rPr lang="en-US" sz="2000" dirty="0">
                <a:solidFill>
                  <a:schemeClr val="dk2"/>
                </a:solidFill>
                <a:latin typeface="Arial"/>
                <a:ea typeface="Arial"/>
                <a:cs typeface="Arial"/>
                <a:sym typeface="Arial"/>
              </a:rPr>
              <a:t>0 ft x 1</a:t>
            </a:r>
            <a:r>
              <a:rPr lang="en-US" sz="2000" dirty="0">
                <a:solidFill>
                  <a:schemeClr val="dk2"/>
                </a:solidFill>
              </a:rPr>
              <a:t>0</a:t>
            </a:r>
            <a:r>
              <a:rPr lang="en-US" sz="2000" dirty="0">
                <a:solidFill>
                  <a:schemeClr val="dk2"/>
                </a:solidFill>
                <a:latin typeface="Arial"/>
                <a:ea typeface="Arial"/>
                <a:cs typeface="Arial"/>
                <a:sym typeface="Arial"/>
              </a:rPr>
              <a:t>0 ft = </a:t>
            </a:r>
            <a:r>
              <a:rPr lang="en-US" sz="2000" dirty="0">
                <a:solidFill>
                  <a:schemeClr val="dk2"/>
                </a:solidFill>
              </a:rPr>
              <a:t>6,0</a:t>
            </a:r>
            <a:r>
              <a:rPr lang="en-US" sz="2000" dirty="0">
                <a:solidFill>
                  <a:schemeClr val="dk2"/>
                </a:solidFill>
                <a:latin typeface="Arial"/>
                <a:ea typeface="Arial"/>
                <a:cs typeface="Arial"/>
                <a:sym typeface="Arial"/>
              </a:rPr>
              <a:t>00 ft</a:t>
            </a:r>
            <a:r>
              <a:rPr lang="en-US" sz="2000" baseline="30000" dirty="0">
                <a:solidFill>
                  <a:schemeClr val="dk2"/>
                </a:solidFill>
                <a:latin typeface="Arial"/>
                <a:ea typeface="Arial"/>
                <a:cs typeface="Arial"/>
                <a:sym typeface="Arial"/>
              </a:rPr>
              <a:t>2</a:t>
            </a:r>
            <a:endParaRPr sz="2000" dirty="0"/>
          </a:p>
        </p:txBody>
      </p:sp>
      <p:pic>
        <p:nvPicPr>
          <p:cNvPr id="101" name="Google Shape;101;p8" descr="Graphical model of the Engineering Design Process by TeachEngineering. The graphical model steps of: 5) Create a prototype; 6) Test and evaluate the prototype; and 7) Improve and redesign as needed are highlighted."/>
          <p:cNvPicPr preferRelativeResize="0"/>
          <p:nvPr/>
        </p:nvPicPr>
        <p:blipFill rotWithShape="1">
          <a:blip r:embed="rId4">
            <a:alphaModFix/>
          </a:blip>
          <a:srcRect/>
          <a:stretch/>
        </p:blipFill>
        <p:spPr>
          <a:xfrm>
            <a:off x="416942" y="1007913"/>
            <a:ext cx="5253601" cy="5253601"/>
          </a:xfrm>
          <a:prstGeom prst="ellipse">
            <a:avLst/>
          </a:prstGeom>
          <a:noFill/>
          <a:ln>
            <a:noFill/>
          </a:ln>
        </p:spPr>
      </p:pic>
      <p:pic>
        <p:nvPicPr>
          <p:cNvPr id="102" name="Google Shape;102;p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18279" y="1905001"/>
            <a:ext cx="1251820" cy="1276207"/>
          </a:xfrm>
          <a:prstGeom prst="rect">
            <a:avLst/>
          </a:prstGeom>
          <a:noFill/>
          <a:ln>
            <a:noFill/>
          </a:ln>
        </p:spPr>
      </p:pic>
      <p:pic>
        <p:nvPicPr>
          <p:cNvPr id="103" name="Google Shape;103;p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46221" y="3485879"/>
            <a:ext cx="1251820" cy="1276207"/>
          </a:xfrm>
          <a:prstGeom prst="rect">
            <a:avLst/>
          </a:prstGeom>
          <a:noFill/>
          <a:ln>
            <a:noFill/>
          </a:ln>
        </p:spPr>
      </p:pic>
      <p:pic>
        <p:nvPicPr>
          <p:cNvPr id="104" name="Google Shape;104;p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444190" y="4873697"/>
            <a:ext cx="1251820" cy="1276207"/>
          </a:xfrm>
          <a:prstGeom prst="rect">
            <a:avLst/>
          </a:prstGeom>
          <a:noFill/>
          <a:ln>
            <a:noFill/>
          </a:ln>
        </p:spPr>
      </p:pic>
      <p:cxnSp>
        <p:nvCxnSpPr>
          <p:cNvPr id="106" name="Google Shape;106;p8">
            <a:extLst>
              <a:ext uri="{C183D7F6-B498-43B3-948B-1728B52AA6E4}">
                <adec:decorative xmlns:adec="http://schemas.microsoft.com/office/drawing/2017/decorative" val="1"/>
              </a:ext>
            </a:extLst>
          </p:cNvPr>
          <p:cNvCxnSpPr/>
          <p:nvPr/>
        </p:nvCxnSpPr>
        <p:spPr>
          <a:xfrm flipH="1">
            <a:off x="8988800" y="3067267"/>
            <a:ext cx="12000" cy="666800"/>
          </a:xfrm>
          <a:prstGeom prst="straightConnector1">
            <a:avLst/>
          </a:prstGeom>
          <a:noFill/>
          <a:ln w="28575" cap="flat" cmpd="sng">
            <a:solidFill>
              <a:schemeClr val="dk2"/>
            </a:solidFill>
            <a:prstDash val="solid"/>
            <a:round/>
            <a:headEnd type="triangle" w="med" len="med"/>
            <a:tailEnd type="triangle" w="med" len="med"/>
          </a:ln>
        </p:spPr>
      </p:cxnSp>
      <p:cxnSp>
        <p:nvCxnSpPr>
          <p:cNvPr id="107" name="Google Shape;107;p8">
            <a:extLst>
              <a:ext uri="{C183D7F6-B498-43B3-948B-1728B52AA6E4}">
                <adec:decorative xmlns:adec="http://schemas.microsoft.com/office/drawing/2017/decorative" val="1"/>
              </a:ext>
            </a:extLst>
          </p:cNvPr>
          <p:cNvCxnSpPr/>
          <p:nvPr/>
        </p:nvCxnSpPr>
        <p:spPr>
          <a:xfrm flipH="1">
            <a:off x="8213133" y="2862467"/>
            <a:ext cx="689200" cy="8000"/>
          </a:xfrm>
          <a:prstGeom prst="straightConnector1">
            <a:avLst/>
          </a:prstGeom>
          <a:noFill/>
          <a:ln w="28575" cap="flat" cmpd="sng">
            <a:solidFill>
              <a:schemeClr val="dk2"/>
            </a:solidFill>
            <a:prstDash val="solid"/>
            <a:round/>
            <a:headEnd type="triangle" w="med" len="med"/>
            <a:tailEnd type="triangle" w="med" len="med"/>
          </a:ln>
        </p:spPr>
      </p:cxnSp>
      <p:sp>
        <p:nvSpPr>
          <p:cNvPr id="111" name="Google Shape;111;p8">
            <a:extLst>
              <a:ext uri="{C183D7F6-B498-43B3-948B-1728B52AA6E4}">
                <adec:decorative xmlns:adec="http://schemas.microsoft.com/office/drawing/2017/decorative" val="1"/>
              </a:ext>
            </a:extLst>
          </p:cNvPr>
          <p:cNvSpPr/>
          <p:nvPr/>
        </p:nvSpPr>
        <p:spPr>
          <a:xfrm>
            <a:off x="8277333" y="3103267"/>
            <a:ext cx="560800" cy="666800"/>
          </a:xfrm>
          <a:prstGeom prst="rect">
            <a:avLst/>
          </a:prstGeom>
          <a:noFill/>
          <a:ln w="25400" cap="flat" cmpd="sng">
            <a:solidFill>
              <a:schemeClr val="dk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BC84BF27-7FAE-B7F4-0C0D-E4D5B2C2E84D}"/>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7" name="Google Shape;127;p9"/>
          <p:cNvSpPr txBox="1">
            <a:spLocks noGrp="1"/>
          </p:cNvSpPr>
          <p:nvPr>
            <p:ph type="title" idx="4294967295"/>
          </p:nvPr>
        </p:nvSpPr>
        <p:spPr>
          <a:xfrm>
            <a:off x="-1" y="230808"/>
            <a:ext cx="12192001" cy="738609"/>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Calibri"/>
                <a:ea typeface="Calibri"/>
                <a:cs typeface="Calibri"/>
                <a:sym typeface="Calibri"/>
              </a:rPr>
              <a:t>Engineered Dune &amp; Swale Comparison</a:t>
            </a:r>
            <a:r>
              <a:rPr kumimoji="0" lang="en-US" sz="1867" b="0" i="0" u="none" strike="noStrike" kern="1200" cap="none" spc="0" normalizeH="0" baseline="0" noProof="0" dirty="0">
                <a:ln>
                  <a:noFill/>
                </a:ln>
                <a:solidFill>
                  <a:srgbClr val="1A9988"/>
                </a:solidFill>
                <a:effectLst/>
                <a:uLnTx/>
                <a:uFillTx/>
                <a:latin typeface="Calibri"/>
                <a:ea typeface="Calibri"/>
                <a:cs typeface="Calibri"/>
                <a:sym typeface="Calibri"/>
              </a:rPr>
              <a: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23" name="Google Shape;123;p9" descr="A beach with a large puddle of standing water on the beach. At the top of the beach is a raised patio with tables, umbrellas, and trees."/>
          <p:cNvPicPr preferRelativeResize="0"/>
          <p:nvPr/>
        </p:nvPicPr>
        <p:blipFill rotWithShape="1">
          <a:blip r:embed="rId3">
            <a:alphaModFix/>
          </a:blip>
          <a:srcRect/>
          <a:stretch/>
        </p:blipFill>
        <p:spPr>
          <a:xfrm>
            <a:off x="6521458" y="1088614"/>
            <a:ext cx="4218045" cy="3111460"/>
          </a:xfrm>
          <a:prstGeom prst="rect">
            <a:avLst/>
          </a:prstGeom>
          <a:noFill/>
          <a:ln>
            <a:noFill/>
          </a:ln>
        </p:spPr>
      </p:pic>
      <p:sp>
        <p:nvSpPr>
          <p:cNvPr id="124" name="Google Shape;124;p9"/>
          <p:cNvSpPr txBox="1"/>
          <p:nvPr/>
        </p:nvSpPr>
        <p:spPr>
          <a:xfrm>
            <a:off x="9533920" y="1273611"/>
            <a:ext cx="949405" cy="410379"/>
          </a:xfrm>
          <a:prstGeom prst="rect">
            <a:avLst/>
          </a:prstGeom>
          <a:solidFill>
            <a:schemeClr val="lt1"/>
          </a:solidFill>
          <a:ln>
            <a:noFill/>
          </a:ln>
        </p:spPr>
        <p:txBody>
          <a:bodyPr spcFirstLastPara="1" wrap="square" lIns="121900" tIns="60933" rIns="121900" bIns="60933" anchor="t" anchorCtr="0">
            <a:spAutoFit/>
          </a:bodyPr>
          <a:lstStyle/>
          <a:p>
            <a:r>
              <a:rPr lang="en-US" sz="1867" dirty="0">
                <a:solidFill>
                  <a:srgbClr val="000000"/>
                </a:solidFill>
                <a:latin typeface="Arial"/>
                <a:ea typeface="Arial"/>
                <a:cs typeface="Arial"/>
                <a:sym typeface="Arial"/>
              </a:rPr>
              <a:t>Before</a:t>
            </a:r>
            <a:endParaRPr sz="2400" dirty="0"/>
          </a:p>
        </p:txBody>
      </p:sp>
      <p:pic>
        <p:nvPicPr>
          <p:cNvPr id="122" name="Google Shape;122;p9" descr="A dune and swale wetland. The dunes are raised sandy ridges with green beach grass growing on them. The swales are the low spots between the dune ridges. The swale is full of standing water from a recent rainfall."/>
          <p:cNvPicPr preferRelativeResize="0"/>
          <p:nvPr/>
        </p:nvPicPr>
        <p:blipFill rotWithShape="1">
          <a:blip r:embed="rId4">
            <a:alphaModFix/>
          </a:blip>
          <a:srcRect/>
          <a:stretch/>
        </p:blipFill>
        <p:spPr>
          <a:xfrm>
            <a:off x="6521458" y="3616458"/>
            <a:ext cx="5253601" cy="2955152"/>
          </a:xfrm>
          <a:prstGeom prst="rect">
            <a:avLst/>
          </a:prstGeom>
          <a:noFill/>
          <a:ln>
            <a:noFill/>
          </a:ln>
        </p:spPr>
      </p:pic>
      <p:sp>
        <p:nvSpPr>
          <p:cNvPr id="125" name="Google Shape;125;p9"/>
          <p:cNvSpPr txBox="1"/>
          <p:nvPr/>
        </p:nvSpPr>
        <p:spPr>
          <a:xfrm>
            <a:off x="10953049" y="6105534"/>
            <a:ext cx="750633" cy="410379"/>
          </a:xfrm>
          <a:prstGeom prst="rect">
            <a:avLst/>
          </a:prstGeom>
          <a:solidFill>
            <a:schemeClr val="lt1"/>
          </a:solidFill>
          <a:ln>
            <a:noFill/>
          </a:ln>
        </p:spPr>
        <p:txBody>
          <a:bodyPr spcFirstLastPara="1" wrap="square" lIns="121900" tIns="60933" rIns="121900" bIns="60933" anchor="t" anchorCtr="0">
            <a:spAutoFit/>
          </a:bodyPr>
          <a:lstStyle/>
          <a:p>
            <a:r>
              <a:rPr lang="en-US" sz="1867">
                <a:solidFill>
                  <a:srgbClr val="000000"/>
                </a:solidFill>
                <a:latin typeface="Arial"/>
                <a:ea typeface="Arial"/>
                <a:cs typeface="Arial"/>
                <a:sym typeface="Arial"/>
              </a:rPr>
              <a:t>After</a:t>
            </a:r>
            <a:endParaRPr sz="2400"/>
          </a:p>
        </p:txBody>
      </p:sp>
      <p:sp>
        <p:nvSpPr>
          <p:cNvPr id="126" name="Google Shape;126;p9"/>
          <p:cNvSpPr txBox="1"/>
          <p:nvPr/>
        </p:nvSpPr>
        <p:spPr>
          <a:xfrm>
            <a:off x="3637724" y="6229751"/>
            <a:ext cx="2466793" cy="328177"/>
          </a:xfrm>
          <a:prstGeom prst="rect">
            <a:avLst/>
          </a:prstGeom>
          <a:noFill/>
          <a:ln>
            <a:noFill/>
          </a:ln>
        </p:spPr>
        <p:txBody>
          <a:bodyPr spcFirstLastPara="1" wrap="square" lIns="121900" tIns="60933" rIns="121900" bIns="60933" anchor="t" anchorCtr="0">
            <a:spAutoFit/>
          </a:bodyPr>
          <a:lstStyle/>
          <a:p>
            <a:r>
              <a:rPr lang="en-US" sz="1333" i="1" dirty="0">
                <a:solidFill>
                  <a:srgbClr val="000000"/>
                </a:solidFill>
                <a:latin typeface="Calibri"/>
                <a:ea typeface="Calibri"/>
                <a:cs typeface="Calibri"/>
                <a:sym typeface="Calibri"/>
              </a:rPr>
              <a:t>Image Source: City of Racine</a:t>
            </a:r>
            <a:r>
              <a:rPr lang="en-US" sz="1333" dirty="0">
                <a:solidFill>
                  <a:srgbClr val="000000"/>
                </a:solidFill>
                <a:latin typeface="Calibri"/>
                <a:ea typeface="Calibri"/>
                <a:cs typeface="Calibri"/>
                <a:sym typeface="Calibri"/>
              </a:rPr>
              <a:t> </a:t>
            </a:r>
            <a:endParaRPr sz="2400" dirty="0"/>
          </a:p>
        </p:txBody>
      </p:sp>
      <p:pic>
        <p:nvPicPr>
          <p:cNvPr id="118" name="Google Shape;118;p9" descr="Graphical model of the Engineering Design Process by TeachEngineering. The graphical model steps of: 5) Create a prototype; 6) Test and evaluate the prototype; and 7) Improve and redesign as needed are highlighted."/>
          <p:cNvPicPr preferRelativeResize="0"/>
          <p:nvPr/>
        </p:nvPicPr>
        <p:blipFill rotWithShape="1">
          <a:blip r:embed="rId5">
            <a:alphaModFix/>
          </a:blip>
          <a:srcRect/>
          <a:stretch/>
        </p:blipFill>
        <p:spPr>
          <a:xfrm>
            <a:off x="416942" y="1007913"/>
            <a:ext cx="5253601" cy="5253601"/>
          </a:xfrm>
          <a:prstGeom prst="ellipse">
            <a:avLst/>
          </a:prstGeom>
          <a:noFill/>
          <a:ln>
            <a:noFill/>
          </a:ln>
        </p:spPr>
      </p:pic>
      <p:pic>
        <p:nvPicPr>
          <p:cNvPr id="119" name="Google Shape;119;p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818279" y="1905001"/>
            <a:ext cx="1251820" cy="1276207"/>
          </a:xfrm>
          <a:prstGeom prst="rect">
            <a:avLst/>
          </a:prstGeom>
          <a:noFill/>
          <a:ln>
            <a:noFill/>
          </a:ln>
        </p:spPr>
      </p:pic>
      <p:pic>
        <p:nvPicPr>
          <p:cNvPr id="120" name="Google Shape;120;p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46221" y="3485879"/>
            <a:ext cx="1251820" cy="1276207"/>
          </a:xfrm>
          <a:prstGeom prst="rect">
            <a:avLst/>
          </a:prstGeom>
          <a:noFill/>
          <a:ln>
            <a:noFill/>
          </a:ln>
        </p:spPr>
      </p:pic>
      <p:pic>
        <p:nvPicPr>
          <p:cNvPr id="121" name="Google Shape;121;p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444190" y="4873697"/>
            <a:ext cx="1251820" cy="1276207"/>
          </a:xfrm>
          <a:prstGeom prst="rect">
            <a:avLst/>
          </a:prstGeom>
          <a:noFill/>
          <a:ln>
            <a:noFill/>
          </a:ln>
        </p:spPr>
      </p:pic>
      <p:sp>
        <p:nvSpPr>
          <p:cNvPr id="3" name="Footer Placeholder 2">
            <a:extLst>
              <a:ext uri="{FF2B5EF4-FFF2-40B4-BE49-F238E27FC236}">
                <a16:creationId xmlns:a16="http://schemas.microsoft.com/office/drawing/2014/main" id="{C697BB53-8949-470F-CDBC-D06B427A0234}"/>
              </a:ext>
              <a:ext uri="{C183D7F6-B498-43B3-948B-1728B52AA6E4}">
                <adec:decorative xmlns:adec="http://schemas.microsoft.com/office/drawing/2017/decorative" val="1"/>
              </a:ext>
            </a:extLst>
          </p:cNvPr>
          <p:cNvSpPr>
            <a:spLocks noGrp="1"/>
          </p:cNvSpPr>
          <p:nvPr>
            <p:ph type="ftr" sz="quarter" idx="11"/>
          </p:nvPr>
        </p:nvSpPr>
        <p:spPr>
          <a:xfrm>
            <a:off x="0" y="6514179"/>
            <a:ext cx="12192000" cy="352943"/>
          </a:xfrm>
        </p:spPr>
        <p:txBody>
          <a:bodyPr/>
          <a:lstStyle/>
          <a:p>
            <a:r>
              <a:rPr lang="en-US" sz="1400" dirty="0"/>
              <a:t>Coastal Engineering at North Beach </a:t>
            </a:r>
            <a:r>
              <a:rPr lang="en-US" dirty="0"/>
              <a:t>– Part 2</a:t>
            </a:r>
          </a:p>
        </p:txBody>
      </p:sp>
    </p:spTree>
  </p:cSld>
  <p:clrMapOvr>
    <a:masterClrMapping/>
  </p:clrMapOvr>
</p:sld>
</file>

<file path=ppt/theme/theme1.xml><?xml version="1.0" encoding="utf-8"?>
<a:theme xmlns:a="http://schemas.openxmlformats.org/drawingml/2006/main" name="lesson-2-template">
  <a:themeElements>
    <a:clrScheme name="WISG PPT 0424">
      <a:dk1>
        <a:srgbClr val="202020"/>
      </a:dk1>
      <a:lt1>
        <a:srgbClr val="FFFFFF"/>
      </a:lt1>
      <a:dk2>
        <a:srgbClr val="101010"/>
      </a:dk2>
      <a:lt2>
        <a:srgbClr val="DADFE1"/>
      </a:lt2>
      <a:accent1>
        <a:srgbClr val="F04923"/>
      </a:accent1>
      <a:accent2>
        <a:srgbClr val="555556"/>
      </a:accent2>
      <a:accent3>
        <a:srgbClr val="77787B"/>
      </a:accent3>
      <a:accent4>
        <a:srgbClr val="77787B"/>
      </a:accent4>
      <a:accent5>
        <a:srgbClr val="77787B"/>
      </a:accent5>
      <a:accent6>
        <a:srgbClr val="77787B"/>
      </a:accent6>
      <a:hlink>
        <a:srgbClr val="04597C"/>
      </a:hlink>
      <a:folHlink>
        <a:srgbClr val="0459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02" id="{49C7C3D6-4363-6649-BE77-37CF47A2125C}" vid="{F72CA58B-9125-7047-A8FD-A3F4C41C4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lesson-2-template</Template>
  <TotalTime>3470</TotalTime>
  <Words>2620</Words>
  <Application>Microsoft Office PowerPoint</Application>
  <PresentationFormat>Widescreen</PresentationFormat>
  <Paragraphs>210</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Calibri</vt:lpstr>
      <vt:lpstr>Helvetica</vt:lpstr>
      <vt:lpstr>Lato</vt:lpstr>
      <vt:lpstr>Red Hat Display</vt:lpstr>
      <vt:lpstr>Times New Roman</vt:lpstr>
      <vt:lpstr>lesson-2-template</vt:lpstr>
      <vt:lpstr>Coastal Engineering at North Beach Part 2</vt:lpstr>
      <vt:lpstr>North Beach — A Place of Constant Change</vt:lpstr>
      <vt:lpstr>Four Problems at North Beach</vt:lpstr>
      <vt:lpstr>Problem #3 and #4 ​ Boardwalks buried by sand, washouts ​  Solution #3​ Engineered Dune &amp; Swale​ ​  </vt:lpstr>
      <vt:lpstr>Comparing our Estimate to Actual Rain Garden Size</vt:lpstr>
      <vt:lpstr>North Beach Before 2005 </vt:lpstr>
      <vt:lpstr>Solution #3  Engineered Dune &amp; Swale  </vt:lpstr>
      <vt:lpstr>Estimate Area of Engineered Dune &amp; Swale</vt:lpstr>
      <vt:lpstr>Engineered Dune &amp; Swale Comparison​</vt:lpstr>
      <vt:lpstr>Which type of water movement does the engineered dune and swale try to influence? </vt:lpstr>
      <vt:lpstr>Problem #2 &amp; #4 Beach Closures, Washouts  Solution #4 English Street Infiltration Basin</vt:lpstr>
      <vt:lpstr>Solution #4 English Street Infiltration Basin</vt:lpstr>
      <vt:lpstr>Which type of water movement does the English Street Infiltration Basin try to influence?  </vt:lpstr>
      <vt:lpstr>Problem #4 Washouts  Solution #5 Plant Native Vegetation on Bluff</vt:lpstr>
      <vt:lpstr>Bank Stabilization</vt:lpstr>
      <vt:lpstr>Which type of water movement does the native vegetation on the bluff try to influence? </vt:lpstr>
      <vt:lpstr>Recall our plant</vt:lpstr>
      <vt:lpstr>Five Engineered Solutions at North Beach</vt:lpstr>
      <vt:lpstr>A Collage of Images Representing Engineered Solutions at North Beach</vt:lpstr>
      <vt:lpstr>Working With a Lot of the Hydrologic Cycle</vt:lpstr>
      <vt:lpstr>Green  v  Gray  Infrastructure</vt:lpstr>
      <vt:lpstr>Vision for North Beach Park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6 Coastal Engineering at North Beach - Part 2</dc:title>
  <dc:subject/>
  <dc:creator>Wisconsin Sea Grant;Ginny Carlton</dc:creator>
  <cp:keywords/>
  <dc:description/>
  <cp:lastModifiedBy>Ginny Carlton</cp:lastModifiedBy>
  <cp:revision>260</cp:revision>
  <dcterms:created xsi:type="dcterms:W3CDTF">2024-07-16T17:27:48Z</dcterms:created>
  <dcterms:modified xsi:type="dcterms:W3CDTF">2026-02-13T19:11:30Z</dcterms:modified>
  <cp:category/>
</cp:coreProperties>
</file>