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
  </p:sldMasterIdLst>
  <p:notesMasterIdLst>
    <p:notesMasterId r:id="rId37"/>
  </p:notesMasterIdLst>
  <p:handoutMasterIdLst>
    <p:handoutMasterId r:id="rId38"/>
  </p:handoutMasterIdLst>
  <p:sldIdLst>
    <p:sldId id="275" r:id="rId2"/>
    <p:sldId id="387" r:id="rId3"/>
    <p:sldId id="260" r:id="rId4"/>
    <p:sldId id="376" r:id="rId5"/>
    <p:sldId id="389" r:id="rId6"/>
    <p:sldId id="390" r:id="rId7"/>
    <p:sldId id="391" r:id="rId8"/>
    <p:sldId id="388" r:id="rId9"/>
    <p:sldId id="392" r:id="rId10"/>
    <p:sldId id="369" r:id="rId11"/>
    <p:sldId id="371" r:id="rId12"/>
    <p:sldId id="377" r:id="rId13"/>
    <p:sldId id="393" r:id="rId14"/>
    <p:sldId id="354" r:id="rId15"/>
    <p:sldId id="360" r:id="rId16"/>
    <p:sldId id="374" r:id="rId17"/>
    <p:sldId id="378" r:id="rId18"/>
    <p:sldId id="394" r:id="rId19"/>
    <p:sldId id="367" r:id="rId20"/>
    <p:sldId id="381" r:id="rId21"/>
    <p:sldId id="395" r:id="rId22"/>
    <p:sldId id="283" r:id="rId23"/>
    <p:sldId id="356" r:id="rId24"/>
    <p:sldId id="357" r:id="rId25"/>
    <p:sldId id="368" r:id="rId26"/>
    <p:sldId id="382" r:id="rId27"/>
    <p:sldId id="396" r:id="rId28"/>
    <p:sldId id="372" r:id="rId29"/>
    <p:sldId id="362" r:id="rId30"/>
    <p:sldId id="365" r:id="rId31"/>
    <p:sldId id="359" r:id="rId32"/>
    <p:sldId id="364" r:id="rId33"/>
    <p:sldId id="363" r:id="rId34"/>
    <p:sldId id="366" r:id="rId35"/>
    <p:sldId id="379"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DF601D-57DB-997B-8E15-CE2AAEF67309}" name="Adam Bechle" initials="AB" userId="m6dbfxMc6AL7OKBDT2i0dFIKXQbNlI52cJ1G7lDqrf0=" providerId="None"/>
  <p188:author id="{01B3021E-E267-383D-AECF-B915DE4217B8}" name="Elizabeth White" initials="EW" userId="DcaNPlbhXZ+wpAOjMvZjmzVvMoNYqq0UMSeBWqmvqgc=" providerId="None"/>
  <p188:author id="{1D39161F-DFC5-2925-7C08-BE58405E9CA4}" name="Ginny Carlton" initials="GC" userId="b3c111b55f5d181a" providerId="Windows Live"/>
  <p188:author id="{FF7ECFBB-7F03-3AB1-6E49-F92B4A24DFC9}" name="Ginny Carlton" initials="GC" userId="S::vcarlton@wisc.edu::560f39a4-b96c-41f3-afe9-8d655cd159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8D6"/>
    <a:srgbClr val="D2B586"/>
    <a:srgbClr val="77787B"/>
    <a:srgbClr val="F04923"/>
    <a:srgbClr val="555556"/>
    <a:srgbClr val="005A90"/>
    <a:srgbClr val="0076BB"/>
    <a:srgbClr val="292B29"/>
    <a:srgbClr val="C5050C"/>
    <a:srgbClr val="0479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D1F358-5F43-4EBF-ACEE-B4F53581D0BC}" v="13" dt="2026-02-12T22:56:07.7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9744" autoAdjust="0"/>
  </p:normalViewPr>
  <p:slideViewPr>
    <p:cSldViewPr snapToGrid="0">
      <p:cViewPr varScale="1">
        <p:scale>
          <a:sx n="50" d="100"/>
          <a:sy n="50" d="100"/>
        </p:scale>
        <p:origin x="217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Bechle" userId="m6dbfxMc6AL7OKBDT2i0dFIKXQbNlI52cJ1G7lDqrf0=" providerId="None" clId="Web-{9FD1F358-5F43-4EBF-ACEE-B4F53581D0BC}"/>
    <pc:docChg chg="modSld">
      <pc:chgData name="Adam Bechle" userId="m6dbfxMc6AL7OKBDT2i0dFIKXQbNlI52cJ1G7lDqrf0=" providerId="None" clId="Web-{9FD1F358-5F43-4EBF-ACEE-B4F53581D0BC}" dt="2026-02-12T22:54:50.367" v="222"/>
      <pc:docMkLst>
        <pc:docMk/>
      </pc:docMkLst>
      <pc:sldChg chg="modNotes">
        <pc:chgData name="Adam Bechle" userId="m6dbfxMc6AL7OKBDT2i0dFIKXQbNlI52cJ1G7lDqrf0=" providerId="None" clId="Web-{9FD1F358-5F43-4EBF-ACEE-B4F53581D0BC}" dt="2026-02-12T22:51:18.294" v="216"/>
        <pc:sldMkLst>
          <pc:docMk/>
          <pc:sldMk cId="54121190" sldId="356"/>
        </pc:sldMkLst>
      </pc:sldChg>
      <pc:sldChg chg="modNotes">
        <pc:chgData name="Adam Bechle" userId="m6dbfxMc6AL7OKBDT2i0dFIKXQbNlI52cJ1G7lDqrf0=" providerId="None" clId="Web-{9FD1F358-5F43-4EBF-ACEE-B4F53581D0BC}" dt="2026-02-12T22:54:50.367" v="222"/>
        <pc:sldMkLst>
          <pc:docMk/>
          <pc:sldMk cId="2016479474" sldId="372"/>
        </pc:sldMkLst>
      </pc:sldChg>
      <pc:sldChg chg="addSp delSp modSp">
        <pc:chgData name="Adam Bechle" userId="m6dbfxMc6AL7OKBDT2i0dFIKXQbNlI52cJ1G7lDqrf0=" providerId="None" clId="Web-{9FD1F358-5F43-4EBF-ACEE-B4F53581D0BC}" dt="2026-02-12T22:43:40.723" v="7"/>
        <pc:sldMkLst>
          <pc:docMk/>
          <pc:sldMk cId="2609724519" sldId="377"/>
        </pc:sldMkLst>
        <pc:picChg chg="add mod ord">
          <ac:chgData name="Adam Bechle" userId="m6dbfxMc6AL7OKBDT2i0dFIKXQbNlI52cJ1G7lDqrf0=" providerId="None" clId="Web-{9FD1F358-5F43-4EBF-ACEE-B4F53581D0BC}" dt="2026-02-12T22:43:40.723" v="7"/>
          <ac:picMkLst>
            <pc:docMk/>
            <pc:sldMk cId="2609724519" sldId="377"/>
            <ac:picMk id="3" creationId="{DD429C53-9578-0364-CB93-E3023FCF8247}"/>
          </ac:picMkLst>
        </pc:picChg>
        <pc:picChg chg="del">
          <ac:chgData name="Adam Bechle" userId="m6dbfxMc6AL7OKBDT2i0dFIKXQbNlI52cJ1G7lDqrf0=" providerId="None" clId="Web-{9FD1F358-5F43-4EBF-ACEE-B4F53581D0BC}" dt="2026-02-12T22:43:32.535" v="5"/>
          <ac:picMkLst>
            <pc:docMk/>
            <pc:sldMk cId="2609724519" sldId="377"/>
            <ac:picMk id="3074" creationId="{DB4D61A4-1D38-4EB7-B323-34DE5B7F2BA9}"/>
          </ac:picMkLst>
        </pc:picChg>
      </pc:sldChg>
    </pc:docChg>
  </pc:docChgLst>
  <pc:docChgLst>
    <pc:chgData name="Elizabeth White" userId="DcaNPlbhXZ+wpAOjMvZjmzVvMoNYqq0UMSeBWqmvqgc=" providerId="None" clId="Web-{A357FF90-7BC4-4245-AD9A-9E10E1B45DF9}"/>
    <pc:docChg chg="mod modSld">
      <pc:chgData name="Elizabeth White" userId="DcaNPlbhXZ+wpAOjMvZjmzVvMoNYqq0UMSeBWqmvqgc=" providerId="None" clId="Web-{A357FF90-7BC4-4245-AD9A-9E10E1B45DF9}" dt="2026-01-23T22:22:27.117" v="123" actId="20577"/>
      <pc:docMkLst>
        <pc:docMk/>
      </pc:docMkLst>
      <pc:sldChg chg="modNotes">
        <pc:chgData name="Elizabeth White" userId="DcaNPlbhXZ+wpAOjMvZjmzVvMoNYqq0UMSeBWqmvqgc=" providerId="None" clId="Web-{A357FF90-7BC4-4245-AD9A-9E10E1B45DF9}" dt="2026-01-23T22:02:58.464" v="61"/>
        <pc:sldMkLst>
          <pc:docMk/>
          <pc:sldMk cId="2409326236" sldId="283"/>
        </pc:sldMkLst>
      </pc:sldChg>
      <pc:sldChg chg="modNotes">
        <pc:chgData name="Elizabeth White" userId="DcaNPlbhXZ+wpAOjMvZjmzVvMoNYqq0UMSeBWqmvqgc=" providerId="None" clId="Web-{A357FF90-7BC4-4245-AD9A-9E10E1B45DF9}" dt="2026-01-23T21:46:04.350" v="53"/>
        <pc:sldMkLst>
          <pc:docMk/>
          <pc:sldMk cId="1404012125" sldId="354"/>
        </pc:sldMkLst>
      </pc:sldChg>
      <pc:sldChg chg="modNotes">
        <pc:chgData name="Elizabeth White" userId="DcaNPlbhXZ+wpAOjMvZjmzVvMoNYqq0UMSeBWqmvqgc=" providerId="None" clId="Web-{A357FF90-7BC4-4245-AD9A-9E10E1B45DF9}" dt="2026-01-23T22:17:34.326" v="95"/>
        <pc:sldMkLst>
          <pc:docMk/>
          <pc:sldMk cId="2363365297" sldId="359"/>
        </pc:sldMkLst>
      </pc:sldChg>
      <pc:sldChg chg="modSp modNotes">
        <pc:chgData name="Elizabeth White" userId="DcaNPlbhXZ+wpAOjMvZjmzVvMoNYqq0UMSeBWqmvqgc=" providerId="None" clId="Web-{A357FF90-7BC4-4245-AD9A-9E10E1B45DF9}" dt="2026-01-23T22:22:27.117" v="123" actId="20577"/>
        <pc:sldMkLst>
          <pc:docMk/>
          <pc:sldMk cId="3070498730" sldId="362"/>
        </pc:sldMkLst>
        <pc:spChg chg="mod">
          <ac:chgData name="Elizabeth White" userId="DcaNPlbhXZ+wpAOjMvZjmzVvMoNYqq0UMSeBWqmvqgc=" providerId="None" clId="Web-{A357FF90-7BC4-4245-AD9A-9E10E1B45DF9}" dt="2026-01-23T22:22:27.117" v="123" actId="20577"/>
          <ac:spMkLst>
            <pc:docMk/>
            <pc:sldMk cId="3070498730" sldId="362"/>
            <ac:spMk id="15" creationId="{D7839CBB-CA56-4771-B3AB-1E16B1192F64}"/>
          </ac:spMkLst>
        </pc:spChg>
      </pc:sldChg>
      <pc:sldChg chg="modNotes">
        <pc:chgData name="Elizabeth White" userId="DcaNPlbhXZ+wpAOjMvZjmzVvMoNYqq0UMSeBWqmvqgc=" providerId="None" clId="Web-{A357FF90-7BC4-4245-AD9A-9E10E1B45DF9}" dt="2026-01-23T22:17:19.342" v="93"/>
        <pc:sldMkLst>
          <pc:docMk/>
          <pc:sldMk cId="2386226609" sldId="365"/>
        </pc:sldMkLst>
      </pc:sldChg>
      <pc:sldChg chg="modNotes">
        <pc:chgData name="Elizabeth White" userId="DcaNPlbhXZ+wpAOjMvZjmzVvMoNYqq0UMSeBWqmvqgc=" providerId="None" clId="Web-{A357FF90-7BC4-4245-AD9A-9E10E1B45DF9}" dt="2026-01-23T22:10:31.292" v="62"/>
        <pc:sldMkLst>
          <pc:docMk/>
          <pc:sldMk cId="2949050577" sldId="368"/>
        </pc:sldMkLst>
      </pc:sldChg>
      <pc:sldChg chg="modNotes">
        <pc:chgData name="Elizabeth White" userId="DcaNPlbhXZ+wpAOjMvZjmzVvMoNYqq0UMSeBWqmvqgc=" providerId="None" clId="Web-{A357FF90-7BC4-4245-AD9A-9E10E1B45DF9}" dt="2026-01-23T21:43:16.471" v="48"/>
        <pc:sldMkLst>
          <pc:docMk/>
          <pc:sldMk cId="2673503420" sldId="369"/>
        </pc:sldMkLst>
      </pc:sldChg>
      <pc:sldChg chg="modSp modNotes">
        <pc:chgData name="Elizabeth White" userId="DcaNPlbhXZ+wpAOjMvZjmzVvMoNYqq0UMSeBWqmvqgc=" providerId="None" clId="Web-{A357FF90-7BC4-4245-AD9A-9E10E1B45DF9}" dt="2026-01-23T22:21:54.379" v="114" actId="20577"/>
        <pc:sldMkLst>
          <pc:docMk/>
          <pc:sldMk cId="2016479474" sldId="372"/>
        </pc:sldMkLst>
        <pc:spChg chg="mod">
          <ac:chgData name="Elizabeth White" userId="DcaNPlbhXZ+wpAOjMvZjmzVvMoNYqq0UMSeBWqmvqgc=" providerId="None" clId="Web-{A357FF90-7BC4-4245-AD9A-9E10E1B45DF9}" dt="2026-01-23T22:21:54.379" v="114" actId="20577"/>
          <ac:spMkLst>
            <pc:docMk/>
            <pc:sldMk cId="2016479474" sldId="372"/>
            <ac:spMk id="15" creationId="{D7839CBB-CA56-4771-B3AB-1E16B1192F64}"/>
          </ac:spMkLst>
        </pc:spChg>
      </pc:sldChg>
      <pc:sldChg chg="modSp">
        <pc:chgData name="Elizabeth White" userId="DcaNPlbhXZ+wpAOjMvZjmzVvMoNYqq0UMSeBWqmvqgc=" providerId="None" clId="Web-{A357FF90-7BC4-4245-AD9A-9E10E1B45DF9}" dt="2026-01-23T21:58:55.223" v="55" actId="20577"/>
        <pc:sldMkLst>
          <pc:docMk/>
          <pc:sldMk cId="1875530353" sldId="374"/>
        </pc:sldMkLst>
        <pc:spChg chg="mod">
          <ac:chgData name="Elizabeth White" userId="DcaNPlbhXZ+wpAOjMvZjmzVvMoNYqq0UMSeBWqmvqgc=" providerId="None" clId="Web-{A357FF90-7BC4-4245-AD9A-9E10E1B45DF9}" dt="2026-01-23T21:58:55.223" v="55" actId="20577"/>
          <ac:spMkLst>
            <pc:docMk/>
            <pc:sldMk cId="1875530353" sldId="374"/>
            <ac:spMk id="2" creationId="{446EF58F-4A5B-4BAE-B423-18EFCF8EDBA9}"/>
          </ac:spMkLst>
        </pc:spChg>
      </pc:sldChg>
      <pc:sldChg chg="modNotes">
        <pc:chgData name="Elizabeth White" userId="DcaNPlbhXZ+wpAOjMvZjmzVvMoNYqq0UMSeBWqmvqgc=" providerId="None" clId="Web-{A357FF90-7BC4-4245-AD9A-9E10E1B45DF9}" dt="2026-01-23T21:44:52.270" v="51"/>
        <pc:sldMkLst>
          <pc:docMk/>
          <pc:sldMk cId="2609724519" sldId="377"/>
        </pc:sldMkLst>
      </pc:sldChg>
      <pc:sldChg chg="modNotes">
        <pc:chgData name="Elizabeth White" userId="DcaNPlbhXZ+wpAOjMvZjmzVvMoNYqq0UMSeBWqmvqgc=" providerId="None" clId="Web-{A357FF90-7BC4-4245-AD9A-9E10E1B45DF9}" dt="2026-01-23T21:59:21.990" v="57"/>
        <pc:sldMkLst>
          <pc:docMk/>
          <pc:sldMk cId="2341037416" sldId="378"/>
        </pc:sldMkLst>
      </pc:sldChg>
      <pc:sldChg chg="modSp modNotes">
        <pc:chgData name="Elizabeth White" userId="DcaNPlbhXZ+wpAOjMvZjmzVvMoNYqq0UMSeBWqmvqgc=" providerId="None" clId="Web-{A357FF90-7BC4-4245-AD9A-9E10E1B45DF9}" dt="2026-01-23T22:19:27.892" v="105"/>
        <pc:sldMkLst>
          <pc:docMk/>
          <pc:sldMk cId="2639729994" sldId="379"/>
        </pc:sldMkLst>
        <pc:spChg chg="mod">
          <ac:chgData name="Elizabeth White" userId="DcaNPlbhXZ+wpAOjMvZjmzVvMoNYqq0UMSeBWqmvqgc=" providerId="None" clId="Web-{A357FF90-7BC4-4245-AD9A-9E10E1B45DF9}" dt="2026-01-23T22:19:08.454" v="102" actId="20577"/>
          <ac:spMkLst>
            <pc:docMk/>
            <pc:sldMk cId="2639729994" sldId="379"/>
            <ac:spMk id="2" creationId="{446EF58F-4A5B-4BAE-B423-18EFCF8EDBA9}"/>
          </ac:spMkLst>
        </pc:spChg>
      </pc:sldChg>
      <pc:sldChg chg="modNotes">
        <pc:chgData name="Elizabeth White" userId="DcaNPlbhXZ+wpAOjMvZjmzVvMoNYqq0UMSeBWqmvqgc=" providerId="None" clId="Web-{A357FF90-7BC4-4245-AD9A-9E10E1B45DF9}" dt="2026-01-23T22:00:44.789" v="59"/>
        <pc:sldMkLst>
          <pc:docMk/>
          <pc:sldMk cId="3556620524" sldId="381"/>
        </pc:sldMkLst>
      </pc:sldChg>
      <pc:sldChg chg="modNotes">
        <pc:chgData name="Elizabeth White" userId="DcaNPlbhXZ+wpAOjMvZjmzVvMoNYqq0UMSeBWqmvqgc=" providerId="None" clId="Web-{A357FF90-7BC4-4245-AD9A-9E10E1B45DF9}" dt="2026-01-23T21:21:59.856" v="35"/>
        <pc:sldMkLst>
          <pc:docMk/>
          <pc:sldMk cId="3428181967" sldId="387"/>
        </pc:sldMkLst>
      </pc:sldChg>
      <pc:sldChg chg="modNotes">
        <pc:chgData name="Elizabeth White" userId="DcaNPlbhXZ+wpAOjMvZjmzVvMoNYqq0UMSeBWqmvqgc=" providerId="None" clId="Web-{A357FF90-7BC4-4245-AD9A-9E10E1B45DF9}" dt="2026-01-23T21:40:54.576" v="46"/>
        <pc:sldMkLst>
          <pc:docMk/>
          <pc:sldMk cId="1668116091" sldId="392"/>
        </pc:sldMkLst>
      </pc:sldChg>
      <pc:sldChg chg="modSp">
        <pc:chgData name="Elizabeth White" userId="DcaNPlbhXZ+wpAOjMvZjmzVvMoNYqq0UMSeBWqmvqgc=" providerId="None" clId="Web-{A357FF90-7BC4-4245-AD9A-9E10E1B45DF9}" dt="2026-01-23T22:21:37.204" v="110" actId="20577"/>
        <pc:sldMkLst>
          <pc:docMk/>
          <pc:sldMk cId="1802949717" sldId="396"/>
        </pc:sldMkLst>
        <pc:spChg chg="mod">
          <ac:chgData name="Elizabeth White" userId="DcaNPlbhXZ+wpAOjMvZjmzVvMoNYqq0UMSeBWqmvqgc=" providerId="None" clId="Web-{A357FF90-7BC4-4245-AD9A-9E10E1B45DF9}" dt="2026-01-23T22:21:37.204" v="110" actId="20577"/>
          <ac:spMkLst>
            <pc:docMk/>
            <pc:sldMk cId="1802949717" sldId="396"/>
            <ac:spMk id="12" creationId="{FEBDFC3F-925B-B944-A684-17C27D567C4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698BC5-C7A1-3B0E-9377-D8D8A5868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3FEB50-B249-D967-C3A9-143E6A5BC1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ED2E04-F34B-B944-9514-DCF2CF3644F6}" type="datetimeFigureOut">
              <a:rPr lang="en-US" smtClean="0"/>
              <a:t>2/19/2026</a:t>
            </a:fld>
            <a:endParaRPr lang="en-US"/>
          </a:p>
        </p:txBody>
      </p:sp>
      <p:sp>
        <p:nvSpPr>
          <p:cNvPr id="4" name="Footer Placeholder 3">
            <a:extLst>
              <a:ext uri="{FF2B5EF4-FFF2-40B4-BE49-F238E27FC236}">
                <a16:creationId xmlns:a16="http://schemas.microsoft.com/office/drawing/2014/main" id="{3A2F88BD-4F98-C7DB-58C4-10B6CC000E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4366DA-E14D-6DFE-EBC4-B4CC235627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9BD7FA-ABA2-8549-9E7A-86639CAF8383}" type="slidenum">
              <a:rPr lang="en-US" smtClean="0"/>
              <a:t>‹#›</a:t>
            </a:fld>
            <a:endParaRPr lang="en-US"/>
          </a:p>
        </p:txBody>
      </p:sp>
    </p:spTree>
    <p:extLst>
      <p:ext uri="{BB962C8B-B14F-4D97-AF65-F5344CB8AC3E}">
        <p14:creationId xmlns:p14="http://schemas.microsoft.com/office/powerpoint/2010/main" val="230629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21671-7E6C-7746-AF0D-CD197AFDFB61}" type="datetimeFigureOut">
              <a:rPr lang="en-US" smtClean="0"/>
              <a:t>2/19/2026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0FB02-D9C2-6A4D-8A7B-43D279C71DB2}" type="slidenum">
              <a:rPr lang="en-US" smtClean="0"/>
              <a:t>‹#›</a:t>
            </a:fld>
            <a:endParaRPr lang="en-US"/>
          </a:p>
        </p:txBody>
      </p:sp>
    </p:spTree>
    <p:extLst>
      <p:ext uri="{BB962C8B-B14F-4D97-AF65-F5344CB8AC3E}">
        <p14:creationId xmlns:p14="http://schemas.microsoft.com/office/powerpoint/2010/main" val="2492903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lickr.com/photos/producerjb/43643260870"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x.com/ExplorerJB"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knowledgehub.ice.org.uk/cpd/delivery-exc/observational-method/"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journaltimes.com/users/profile/Christina%20Lieffrin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a:t>
            </a:r>
            <a:r>
              <a:rPr lang="en-US">
                <a:solidFill>
                  <a:srgbClr val="444444"/>
                </a:solidFill>
                <a:hlinkClick r:id="rId3">
                  <a:extLst>
                    <a:ext uri="{A12FA001-AC4F-418D-AE19-62706E023703}">
                      <ahyp:hlinkClr xmlns:ahyp="http://schemas.microsoft.com/office/drawing/2018/hyperlinkcolor" val="tx"/>
                    </a:ext>
                  </a:extLst>
                </a:hlinkClick>
              </a:rPr>
              <a:t>https://www.flickr.com/photos/producerjb/43643260870</a:t>
            </a:r>
            <a:r>
              <a:rPr lang="en-US"/>
              <a:t> Racine Breakwater Lighthouse</a:t>
            </a:r>
            <a:endParaRPr lang="en-US">
              <a:solidFill>
                <a:srgbClr val="444444"/>
              </a:solidFill>
            </a:endParaRPr>
          </a:p>
          <a:p>
            <a:r>
              <a:rPr lang="en-US"/>
              <a:t>JB the Explorer  took this photo of the Racine Breakwater Lighthouse in July of 2017 while at the Racine Harbor.</a:t>
            </a:r>
            <a:endParaRPr lang="en-US">
              <a:solidFill>
                <a:srgbClr val="444444"/>
              </a:solidFill>
            </a:endParaRPr>
          </a:p>
          <a:p>
            <a:r>
              <a:rPr lang="en-US"/>
              <a:t>This lighthouse was first lit in November of 1901.</a:t>
            </a:r>
            <a:endParaRPr lang="en-US">
              <a:solidFill>
                <a:srgbClr val="444444"/>
              </a:solidFill>
            </a:endParaRPr>
          </a:p>
          <a:p>
            <a:r>
              <a:rPr lang="en-US"/>
              <a:t>In the distance, you can see the Wind Point Lighthouse.</a:t>
            </a:r>
            <a:endParaRPr lang="en-US">
              <a:solidFill>
                <a:srgbClr val="444444"/>
              </a:solidFill>
            </a:endParaRPr>
          </a:p>
          <a:p>
            <a:endParaRPr lang="en-US">
              <a:solidFill>
                <a:srgbClr val="444444"/>
              </a:solidFill>
            </a:endParaRPr>
          </a:p>
          <a:p>
            <a:r>
              <a:rPr lang="en-US"/>
              <a:t>Image used with written permission by JB the Explorer as provided via JB's Native </a:t>
            </a:r>
            <a:r>
              <a:rPr lang="en-US" err="1"/>
              <a:t>Garden@PlantNativeWI</a:t>
            </a:r>
            <a:endParaRPr lang="en-US">
              <a:solidFill>
                <a:srgbClr val="444444"/>
              </a:solidFill>
            </a:endParaRPr>
          </a:p>
          <a:p>
            <a:r>
              <a:rPr lang="en-US"/>
              <a:t>Previously on Twitter and now on X </a:t>
            </a:r>
            <a:r>
              <a:rPr lang="en-US">
                <a:solidFill>
                  <a:srgbClr val="444444"/>
                </a:solidFill>
                <a:hlinkClick r:id="rId4"/>
              </a:rPr>
              <a:t>@ExplorerJB</a:t>
            </a:r>
            <a:endParaRPr lang="en-US"/>
          </a:p>
          <a:p>
            <a:endParaRPr lang="en-US"/>
          </a:p>
        </p:txBody>
      </p:sp>
      <p:sp>
        <p:nvSpPr>
          <p:cNvPr id="4" name="Slide Number Placeholder 3"/>
          <p:cNvSpPr>
            <a:spLocks noGrp="1"/>
          </p:cNvSpPr>
          <p:nvPr>
            <p:ph type="sldNum" sz="quarter" idx="5"/>
          </p:nvPr>
        </p:nvSpPr>
        <p:spPr/>
        <p:txBody>
          <a:bodyPr/>
          <a:lstStyle/>
          <a:p>
            <a:fld id="{0080FB02-D9C2-6A4D-8A7B-43D279C71DB2}" type="slidenum">
              <a:rPr lang="en-US" smtClean="0"/>
              <a:t>1</a:t>
            </a:fld>
            <a:endParaRPr lang="en-US"/>
          </a:p>
        </p:txBody>
      </p:sp>
    </p:spTree>
    <p:extLst>
      <p:ext uri="{BB962C8B-B14F-4D97-AF65-F5344CB8AC3E}">
        <p14:creationId xmlns:p14="http://schemas.microsoft.com/office/powerpoint/2010/main" val="69570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f88252dc4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f88252dc4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a:t>However, today we're going to look at a third solution type—installed green infrastrucutre projects. </a:t>
            </a:r>
            <a:r>
              <a:rPr lang="en-US" sz="1800">
                <a:latin typeface="Calibri"/>
                <a:cs typeface="Calibri"/>
              </a:rPr>
              <a:t>These</a:t>
            </a:r>
            <a:r>
              <a:rPr lang="en-US" sz="1800">
                <a:effectLst/>
                <a:latin typeface="Calibri"/>
                <a:cs typeface="Calibri"/>
              </a:rPr>
              <a:t> </a:t>
            </a:r>
            <a:r>
              <a:rPr lang="en-US" sz="1800" b="1">
                <a:solidFill>
                  <a:srgbClr val="C00000"/>
                </a:solidFill>
                <a:effectLst/>
                <a:latin typeface="Calibri"/>
                <a:cs typeface="Calibri"/>
              </a:rPr>
              <a:t>green infrastructure</a:t>
            </a:r>
            <a:r>
              <a:rPr lang="en-US" sz="1800">
                <a:effectLst/>
                <a:latin typeface="Calibri"/>
                <a:cs typeface="Calibri"/>
              </a:rPr>
              <a:t> approaches strive to handle stormwater at its sources, in other words, where the rain falls, and where it would naturally move to, if there were no human influences.</a:t>
            </a:r>
            <a:r>
              <a:rPr lang="en-US" sz="1800">
                <a:latin typeface="Calibri"/>
                <a:cs typeface="Calibri"/>
              </a:rPr>
              <a:t> </a:t>
            </a:r>
            <a:r>
              <a:rPr lang="en-US"/>
              <a:t>Besides using sand and stone to alter erosion and sediment transport patterns, green infrastructure projects often use plants in the process. </a:t>
            </a:r>
          </a:p>
          <a:p>
            <a:pPr marL="139700" indent="0">
              <a:buNone/>
            </a:pPr>
            <a:endParaRPr lang="en-US"/>
          </a:p>
          <a:p>
            <a:pPr marL="139700" indent="0">
              <a:buNone/>
            </a:pPr>
            <a:endParaRPr lang="en-US"/>
          </a:p>
        </p:txBody>
      </p:sp>
    </p:spTree>
    <p:extLst>
      <p:ext uri="{BB962C8B-B14F-4D97-AF65-F5344CB8AC3E}">
        <p14:creationId xmlns:p14="http://schemas.microsoft.com/office/powerpoint/2010/main" val="393951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f88252dc4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f88252dc4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defRPr/>
            </a:pPr>
            <a:r>
              <a:rPr lang="en-US" dirty="0"/>
              <a:t>Just like in the last lesson, as I talk about each of the engineered systems,  I would like you to think about which type of water movement each green infrastructure system illustrated in the next few slides attempts to influence?</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Graphic Source: U.S. Army Corps of Engineers</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Tree>
    <p:extLst>
      <p:ext uri="{BB962C8B-B14F-4D97-AF65-F5344CB8AC3E}">
        <p14:creationId xmlns:p14="http://schemas.microsoft.com/office/powerpoint/2010/main" val="1941291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f88252dc4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f88252dc4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There are three green infrastructure projects at North Beach.  The first involves native vegetation planted on the bluff. The second is called the English Street Infiltration Basin. And the last is an engineered dune and swale wetland.</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a:t>Image </a:t>
            </a:r>
            <a:r>
              <a:rPr lang="en-US" b="1" err="1"/>
              <a:t>source:</a:t>
            </a:r>
            <a:r>
              <a:rPr lang="en-US" sz="1200" b="0" i="1" err="1">
                <a:solidFill>
                  <a:srgbClr val="000000"/>
                </a:solidFill>
                <a:effectLst/>
                <a:latin typeface="+mn-lt"/>
                <a:cs typeface="Calibri"/>
              </a:rPr>
              <a:t>Map</a:t>
            </a:r>
            <a:r>
              <a:rPr lang="en-US" sz="1200" b="0" i="1">
                <a:solidFill>
                  <a:srgbClr val="000000"/>
                </a:solidFill>
                <a:effectLst/>
                <a:latin typeface="+mn-lt"/>
                <a:cs typeface="Calibri"/>
              </a:rPr>
              <a:t> Data: Esri, HERE, Garmin, Intermap, increment P Corp., GEBCO, USGS, FAO, NPS, NRCAN, GeoBase, IGN, </a:t>
            </a:r>
            <a:r>
              <a:rPr lang="en-US" sz="1200" b="0" i="1" err="1">
                <a:solidFill>
                  <a:srgbClr val="000000"/>
                </a:solidFill>
                <a:effectLst/>
                <a:latin typeface="+mn-lt"/>
                <a:cs typeface="Calibri"/>
              </a:rPr>
              <a:t>Kadaster</a:t>
            </a:r>
            <a:r>
              <a:rPr lang="en-US" sz="1200" b="0" i="1">
                <a:solidFill>
                  <a:srgbClr val="000000"/>
                </a:solidFill>
                <a:effectLst/>
                <a:latin typeface="+mn-lt"/>
                <a:cs typeface="Calibri"/>
              </a:rPr>
              <a:t> NL, Ordnance Survey, Esri Japan, METI, Esri China (Hong Kong), (c) OpenStreetMap contributors, and the GIS User Community</a:t>
            </a:r>
            <a:r>
              <a:rPr lang="en-US" sz="1200" b="0" i="0">
                <a:solidFill>
                  <a:srgbClr val="000000"/>
                </a:solidFill>
                <a:effectLst/>
                <a:latin typeface="+mn-lt"/>
                <a:cs typeface="Calibri"/>
              </a:rPr>
              <a:t>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a:p>
        </p:txBody>
      </p:sp>
    </p:spTree>
    <p:extLst>
      <p:ext uri="{BB962C8B-B14F-4D97-AF65-F5344CB8AC3E}">
        <p14:creationId xmlns:p14="http://schemas.microsoft.com/office/powerpoint/2010/main" val="2236457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f88252dc4_0_1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f88252dc4_0_1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a:t>The first green </a:t>
            </a:r>
            <a:r>
              <a:rPr lang="en-US" err="1"/>
              <a:t>infrastrucuture</a:t>
            </a:r>
            <a:r>
              <a:rPr lang="en-US"/>
              <a:t> project at North Beach involved planting native vegetation on a bluff.</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f88252dc4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f88252dc4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dirty="0"/>
              <a:t> </a:t>
            </a:r>
            <a:r>
              <a:rPr lang="en-US" sz="1200" dirty="0">
                <a:latin typeface="+mn-lt"/>
              </a:rPr>
              <a:t>When</a:t>
            </a:r>
            <a:r>
              <a:rPr lang="en-US" sz="1200" b="0" i="0" u="none" strike="noStrike" cap="none" dirty="0">
                <a:solidFill>
                  <a:srgbClr val="000000"/>
                </a:solidFill>
                <a:effectLst/>
                <a:latin typeface="+mn-lt"/>
                <a:ea typeface="Arial"/>
                <a:cs typeface="Arial"/>
                <a:sym typeface="Arial"/>
              </a:rPr>
              <a:t> the Lake Michigan Pathway was constructed in 2006, the bluff was planted with a variety of native vegetation </a:t>
            </a:r>
            <a:r>
              <a:rPr lang="en-US" sz="1200" dirty="0">
                <a:latin typeface="+mn-lt"/>
              </a:rPr>
              <a:t>species. The roots of these plants hold</a:t>
            </a:r>
            <a:r>
              <a:rPr lang="en-US" sz="1200" b="0" i="0" u="none" strike="noStrike" cap="none" dirty="0">
                <a:solidFill>
                  <a:srgbClr val="000000"/>
                </a:solidFill>
                <a:effectLst/>
                <a:latin typeface="+mn-lt"/>
                <a:ea typeface="Arial"/>
                <a:cs typeface="Arial"/>
                <a:sym typeface="Arial"/>
              </a:rPr>
              <a:t> the soil </a:t>
            </a:r>
            <a:r>
              <a:rPr lang="en-US" sz="1200" dirty="0">
                <a:latin typeface="+mn-lt"/>
              </a:rPr>
              <a:t>on</a:t>
            </a:r>
            <a:r>
              <a:rPr lang="en-US" sz="1200" b="0" i="0" u="none" strike="noStrike" cap="none" dirty="0">
                <a:solidFill>
                  <a:srgbClr val="000000"/>
                </a:solidFill>
                <a:effectLst/>
                <a:latin typeface="+mn-lt"/>
                <a:ea typeface="Arial"/>
                <a:cs typeface="Arial"/>
                <a:sym typeface="Arial"/>
              </a:rPr>
              <a:t> the bluff </a:t>
            </a:r>
            <a:r>
              <a:rPr lang="en-US" sz="1200" dirty="0">
                <a:latin typeface="+mn-lt"/>
              </a:rPr>
              <a:t>in place, thereby acting against</a:t>
            </a:r>
            <a:r>
              <a:rPr lang="en-US" sz="1200" b="0" i="0" u="none" strike="noStrike" cap="none" dirty="0">
                <a:solidFill>
                  <a:srgbClr val="000000"/>
                </a:solidFill>
                <a:effectLst/>
                <a:latin typeface="+mn-lt"/>
                <a:ea typeface="Arial"/>
                <a:cs typeface="Arial"/>
                <a:sym typeface="Arial"/>
              </a:rPr>
              <a:t> </a:t>
            </a:r>
            <a:r>
              <a:rPr lang="en-US" sz="1200" dirty="0">
                <a:latin typeface="+mn-lt"/>
              </a:rPr>
              <a:t>the force of erosion. </a:t>
            </a:r>
            <a:r>
              <a:rPr lang="en-US" sz="1200" b="0" i="0" u="none" strike="noStrike" cap="none" dirty="0">
                <a:solidFill>
                  <a:srgbClr val="000000"/>
                </a:solidFill>
                <a:effectLst/>
                <a:latin typeface="+mn-lt"/>
                <a:ea typeface="Arial"/>
                <a:cs typeface="Arial"/>
                <a:sym typeface="Arial"/>
              </a:rPr>
              <a:t> </a:t>
            </a:r>
            <a:r>
              <a:rPr lang="en-US" sz="1200" dirty="0">
                <a:latin typeface="+mn-lt"/>
              </a:rPr>
              <a:t>The plant roots also allow water</a:t>
            </a:r>
            <a:r>
              <a:rPr lang="en-US" sz="1200" b="0" i="0" u="none" strike="noStrike" cap="none" dirty="0">
                <a:solidFill>
                  <a:srgbClr val="000000"/>
                </a:solidFill>
                <a:effectLst/>
                <a:latin typeface="+mn-lt"/>
                <a:ea typeface="Arial"/>
                <a:cs typeface="Arial"/>
                <a:sym typeface="Arial"/>
              </a:rPr>
              <a:t> to </a:t>
            </a:r>
            <a:r>
              <a:rPr lang="en-US" sz="1200" dirty="0">
                <a:latin typeface="+mn-lt"/>
              </a:rPr>
              <a:t>infiltrate which reduces</a:t>
            </a:r>
            <a:r>
              <a:rPr lang="en-US" sz="1200" b="0" i="0" u="none" strike="noStrike" cap="none" dirty="0">
                <a:solidFill>
                  <a:srgbClr val="000000"/>
                </a:solidFill>
                <a:effectLst/>
                <a:latin typeface="+mn-lt"/>
                <a:ea typeface="Arial"/>
                <a:cs typeface="Arial"/>
                <a:sym typeface="Arial"/>
              </a:rPr>
              <a:t> runoff to the beach. </a:t>
            </a:r>
            <a:r>
              <a:rPr lang="en-US" sz="1200" dirty="0">
                <a:latin typeface="+mn-lt"/>
              </a:rPr>
              <a:t> </a:t>
            </a:r>
          </a:p>
          <a:p>
            <a:pPr marL="0" indent="0">
              <a:buNone/>
            </a:pPr>
            <a:endParaRPr lang="en-US" sz="1200" dirty="0">
              <a:latin typeface="+mn-lt"/>
            </a:endParaRPr>
          </a:p>
          <a:p>
            <a:pPr marL="0" indent="0">
              <a:buNone/>
            </a:pPr>
            <a:r>
              <a:rPr lang="en-US" sz="1200" b="0" i="0" u="none" strike="noStrike" cap="none" dirty="0">
                <a:solidFill>
                  <a:srgbClr val="000000"/>
                </a:solidFill>
                <a:effectLst/>
                <a:latin typeface="+mn-lt"/>
                <a:ea typeface="Arial"/>
                <a:cs typeface="Arial"/>
                <a:sym typeface="Arial"/>
              </a:rPr>
              <a:t>This solution of planting </a:t>
            </a:r>
            <a:r>
              <a:rPr lang="en-US" sz="1200" dirty="0">
                <a:latin typeface="+mn-lt"/>
              </a:rPr>
              <a:t>native vegetation on the bluff </a:t>
            </a:r>
            <a:r>
              <a:rPr lang="en-US" sz="1200" b="0" i="0" u="none" strike="noStrike" cap="none" dirty="0">
                <a:solidFill>
                  <a:srgbClr val="000000"/>
                </a:solidFill>
                <a:effectLst/>
                <a:latin typeface="+mn-lt"/>
                <a:ea typeface="Arial"/>
                <a:cs typeface="Arial"/>
                <a:sym typeface="Arial"/>
              </a:rPr>
              <a:t>helps to solve problem #</a:t>
            </a:r>
            <a:r>
              <a:rPr lang="en-US" sz="1200" dirty="0">
                <a:solidFill>
                  <a:srgbClr val="000000"/>
                </a:solidFill>
                <a:latin typeface="+mn-lt"/>
                <a:ea typeface="Arial"/>
                <a:cs typeface="Arial"/>
                <a:sym typeface="Arial"/>
              </a:rPr>
              <a:t>4-washouts</a:t>
            </a:r>
            <a:r>
              <a:rPr lang="en-US" sz="1100" dirty="0">
                <a:solidFill>
                  <a:srgbClr val="000000"/>
                </a:solidFill>
                <a:latin typeface="Arial"/>
                <a:ea typeface="Arial"/>
                <a:cs typeface="Arial"/>
                <a:sym typeface="Arial"/>
              </a:rPr>
              <a:t>.</a:t>
            </a:r>
          </a:p>
          <a:p>
            <a:pPr marL="0" indent="0">
              <a:buNone/>
            </a:pPr>
            <a:endParaRPr lang="en-US" sz="1100" dirty="0">
              <a:solidFill>
                <a:srgbClr val="000000"/>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Image Source: Julie </a:t>
            </a:r>
            <a:r>
              <a:rPr lang="en-GB" sz="1200" b="1" dirty="0" err="1">
                <a:solidFill>
                  <a:schemeClr val="tx1"/>
                </a:solidFill>
              </a:rPr>
              <a:t>Kinzelman</a:t>
            </a:r>
            <a:r>
              <a:rPr lang="en-GB" sz="1200" b="1" dirty="0">
                <a:solidFill>
                  <a:schemeClr val="tx1"/>
                </a:solidFill>
              </a:rPr>
              <a:t>, city of Racine Health Department</a:t>
            </a:r>
          </a:p>
          <a:p>
            <a:pPr marL="0" indent="0">
              <a:buNone/>
            </a:pPr>
            <a:endParaRPr dirty="0"/>
          </a:p>
        </p:txBody>
      </p:sp>
    </p:spTree>
    <p:extLst>
      <p:ext uri="{BB962C8B-B14F-4D97-AF65-F5344CB8AC3E}">
        <p14:creationId xmlns:p14="http://schemas.microsoft.com/office/powerpoint/2010/main" val="2021397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f88252dc4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f88252dc4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lang="en-US" sz="1800" b="0" i="0" u="none" strike="noStrike" baseline="0">
              <a:solidFill>
                <a:srgbClr val="000000"/>
              </a:solidFill>
              <a:latin typeface="Times New Roman" panose="02020603050405020304" pitchFamily="18" charset="0"/>
            </a:endParaRPr>
          </a:p>
          <a:p>
            <a:pPr marL="139700" indent="0">
              <a:buNone/>
            </a:pPr>
            <a:r>
              <a:rPr lang="en-US"/>
              <a:t>This image shows the bluff vegetation as viewed from an airplane. Even in the fall and winter months when the plants are not actively growing, their roots continue to help hold the bank's soil in place. </a:t>
            </a:r>
          </a:p>
          <a:p>
            <a:pPr marL="139700" indent="0">
              <a:buNone/>
            </a:pPr>
            <a:endParaRPr lang="en-US" u="sng"/>
          </a:p>
          <a:p>
            <a:pPr marL="13970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bg1"/>
                </a:solidFill>
                <a:latin typeface="Lato" panose="020F0502020204030203" pitchFamily="34" charset="77"/>
              </a:rPr>
              <a:t>Image Source: </a:t>
            </a:r>
            <a:r>
              <a:rPr lang="en-US" sz="2400" i="1">
                <a:solidFill>
                  <a:schemeClr val="bg1"/>
                </a:solidFill>
              </a:rPr>
              <a:t> </a:t>
            </a:r>
            <a:r>
              <a:rPr lang="en-US" sz="1200" b="1">
                <a:solidFill>
                  <a:schemeClr val="bg1"/>
                </a:solidFill>
                <a:latin typeface="Lato" panose="020F0502020204030203" pitchFamily="34" charset="77"/>
              </a:rPr>
              <a:t>Capt. Dennis Carr, Wisconsin Wing, Civil Air Patrol</a:t>
            </a:r>
            <a:r>
              <a:rPr lang="en-US" sz="2400">
                <a:solidFill>
                  <a:schemeClr val="bg1"/>
                </a:solidFill>
              </a:rPr>
              <a:t> </a:t>
            </a:r>
            <a:endParaRPr lang="en-GB" sz="1200" b="1">
              <a:solidFill>
                <a:schemeClr val="bg1"/>
              </a:solidFill>
              <a:latin typeface="Lato" panose="020F0502020204030203" pitchFamily="34" charset="77"/>
            </a:endParaRPr>
          </a:p>
          <a:p>
            <a:pPr marL="139700" indent="0">
              <a:buNone/>
            </a:pPr>
            <a:endParaRPr lang="en-US" u="sng"/>
          </a:p>
        </p:txBody>
      </p:sp>
    </p:spTree>
    <p:extLst>
      <p:ext uri="{BB962C8B-B14F-4D97-AF65-F5344CB8AC3E}">
        <p14:creationId xmlns:p14="http://schemas.microsoft.com/office/powerpoint/2010/main" val="1031894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f88252dc4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f88252dc4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marR="0" lvl="0" indent="0" algn="l" defTabSz="914400" rtl="0" eaLnBrk="1" fontAlgn="auto" latinLnBrk="0" hangingPunct="1">
              <a:lnSpc>
                <a:spcPct val="100000"/>
              </a:lnSpc>
              <a:spcBef>
                <a:spcPts val="0"/>
              </a:spcBef>
              <a:spcAft>
                <a:spcPts val="0"/>
              </a:spcAft>
              <a:buClrTx/>
              <a:buSzTx/>
              <a:buFontTx/>
              <a:buNone/>
              <a:tabLst/>
              <a:defRPr/>
            </a:pPr>
            <a:r>
              <a:rPr lang="en-US" dirty="0"/>
              <a:t>So, which type of water movement does native vegetation planted on a bluff try to influence?</a:t>
            </a:r>
            <a:br>
              <a:rPr lang="en-US" dirty="0"/>
            </a:br>
            <a:br>
              <a:rPr lang="en-US" dirty="0"/>
            </a:br>
            <a:r>
              <a:rPr lang="en-US" dirty="0"/>
              <a:t>Answer: The native vegetation on the bluff influences infiltration rates, transpiration rates, and runoff.</a:t>
            </a:r>
            <a:br>
              <a:rPr lang="en-US" dirty="0"/>
            </a:br>
            <a:br>
              <a:rPr lang="en-US" dirty="0"/>
            </a:br>
            <a:r>
              <a:rPr lang="en-GB" sz="1200" b="0" dirty="0">
                <a:solidFill>
                  <a:schemeClr val="tx1"/>
                </a:solidFill>
              </a:rPr>
              <a:t>Image Source: Julie </a:t>
            </a:r>
            <a:r>
              <a:rPr lang="en-GB" sz="1200" b="0" dirty="0" err="1">
                <a:solidFill>
                  <a:schemeClr val="tx1"/>
                </a:solidFill>
              </a:rPr>
              <a:t>Kinzelman</a:t>
            </a:r>
            <a:r>
              <a:rPr lang="en-GB" sz="1200" b="0" dirty="0">
                <a:solidFill>
                  <a:schemeClr val="tx1"/>
                </a:solidFill>
              </a:rPr>
              <a:t>, City of Racine Health Department</a:t>
            </a:r>
          </a:p>
          <a:p>
            <a:pPr marL="13970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rPr>
              <a:t>Graphic Source: U.S. Army Corps of Engineers</a:t>
            </a:r>
          </a:p>
          <a:p>
            <a:pPr marL="139700" indent="0">
              <a:buNone/>
              <a:defRPr/>
            </a:pPr>
            <a:r>
              <a:rPr lang="en-US" dirty="0"/>
              <a:t>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Tree>
    <p:extLst>
      <p:ext uri="{BB962C8B-B14F-4D97-AF65-F5344CB8AC3E}">
        <p14:creationId xmlns:p14="http://schemas.microsoft.com/office/powerpoint/2010/main" val="2076371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Note:</a:t>
            </a:r>
            <a:br>
              <a:rPr lang="en-US" dirty="0">
                <a:latin typeface="Calibri"/>
                <a:cs typeface="Calibri"/>
              </a:rPr>
            </a:br>
            <a:r>
              <a:rPr lang="en-US" dirty="0">
                <a:latin typeface="Calibri"/>
                <a:cs typeface="Calibri"/>
              </a:rPr>
              <a:t>If students didn't include transpiration in their response, a reminder of the transpiration activity of the previous lesson may be used to reinforce this important role plants play in the hydrologic cycle.</a:t>
            </a:r>
          </a:p>
          <a:p>
            <a:pPr>
              <a:buNone/>
            </a:pPr>
            <a:endParaRPr lang="en-US" dirty="0">
              <a:latin typeface="Calibri"/>
              <a:cs typeface="Calibri"/>
            </a:endParaRPr>
          </a:p>
          <a:p>
            <a:pPr>
              <a:buNone/>
            </a:pPr>
            <a:r>
              <a:rPr lang="en-US" dirty="0">
                <a:latin typeface="Calibri"/>
                <a:cs typeface="Calibri"/>
              </a:rPr>
              <a:t>If students did include transpiration in their response, you can state that even though plants may transpire less in the winter than in the summer when they are actively growing, water that moves back to the atmosphere through the transpiration process is not going to move across the landscape as runoff.</a:t>
            </a:r>
          </a:p>
          <a:p>
            <a:pPr>
              <a:buNone/>
            </a:pPr>
            <a:endParaRPr lang="en-US" dirty="0">
              <a:latin typeface="Calibri"/>
              <a:cs typeface="Calibri"/>
            </a:endParaRPr>
          </a:p>
          <a:p>
            <a:pPr>
              <a:buNone/>
            </a:pPr>
            <a:r>
              <a:rPr lang="en-US" b="0" dirty="0">
                <a:latin typeface="+mn-lt"/>
                <a:cs typeface="Calibri"/>
              </a:rPr>
              <a:t>Image source: Gardening Know How</a:t>
            </a:r>
            <a:br>
              <a:rPr lang="en-US" b="0" dirty="0">
                <a:latin typeface="+mn-lt"/>
                <a:cs typeface="Calibri"/>
              </a:rPr>
            </a:br>
            <a:r>
              <a:rPr lang="en-US" b="0" dirty="0">
                <a:latin typeface="+mn-lt"/>
                <a:cs typeface="Calibri"/>
              </a:rPr>
              <a:t>https://www.gardeningknowhow.com/special/greenhouses/plastic-bag-greenhouse-tips.htm</a:t>
            </a:r>
            <a:endParaRPr lang="en-US" b="0" dirty="0">
              <a:latin typeface="Calibri"/>
              <a:cs typeface="Calibri"/>
            </a:endParaRPr>
          </a:p>
        </p:txBody>
      </p:sp>
    </p:spTree>
    <p:extLst>
      <p:ext uri="{BB962C8B-B14F-4D97-AF65-F5344CB8AC3E}">
        <p14:creationId xmlns:p14="http://schemas.microsoft.com/office/powerpoint/2010/main" val="380344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f88252dc4_0_1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f88252dc4_0_1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a:t>The second green infrastructure project at North Beach we will discuss is engineered dunes and swale wetland.</a:t>
            </a:r>
          </a:p>
          <a:p>
            <a:pPr marL="0" indent="0">
              <a:buNone/>
              <a:defRPr/>
            </a:pP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709080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f88252dc4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f88252dc4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200">
                <a:latin typeface="+mn-lt"/>
              </a:rPr>
              <a:t>Let's take a closer look at the problem this infrastructure was trying to solve.  The goal was to control the flow of water from the parking lot by creating</a:t>
            </a:r>
            <a:r>
              <a:rPr lang="en-US" sz="1200" b="0" i="0" u="none" strike="noStrike" cap="none">
                <a:solidFill>
                  <a:srgbClr val="000000"/>
                </a:solidFill>
                <a:effectLst/>
                <a:latin typeface="+mn-lt"/>
                <a:ea typeface="Arial"/>
                <a:cs typeface="Arial"/>
                <a:sym typeface="Arial"/>
              </a:rPr>
              <a:t> </a:t>
            </a:r>
            <a:r>
              <a:rPr lang="en-US" sz="1200">
                <a:latin typeface="+mn-lt"/>
              </a:rPr>
              <a:t>a </a:t>
            </a:r>
            <a:r>
              <a:rPr lang="en-US" sz="1200" b="0" i="0" u="none" strike="noStrike" cap="none">
                <a:solidFill>
                  <a:srgbClr val="000000"/>
                </a:solidFill>
                <a:effectLst/>
                <a:latin typeface="+mn-lt"/>
                <a:ea typeface="Arial"/>
                <a:cs typeface="Arial"/>
                <a:sym typeface="Arial"/>
              </a:rPr>
              <a:t>flow pathway from </a:t>
            </a:r>
            <a:r>
              <a:rPr lang="en-US" sz="1200">
                <a:latin typeface="+mn-lt"/>
              </a:rPr>
              <a:t>the main</a:t>
            </a:r>
            <a:r>
              <a:rPr lang="en-US" sz="1200" b="0" i="0" u="none" strike="noStrike" cap="none">
                <a:solidFill>
                  <a:srgbClr val="000000"/>
                </a:solidFill>
                <a:effectLst/>
                <a:latin typeface="+mn-lt"/>
                <a:ea typeface="Arial"/>
                <a:cs typeface="Arial"/>
                <a:sym typeface="Arial"/>
              </a:rPr>
              <a:t> North Beach parking lot to engineered dune and swale wetland. </a:t>
            </a:r>
          </a:p>
          <a:p>
            <a:pPr marL="139700" indent="0" algn="l">
              <a:buNone/>
            </a:pPr>
            <a:endParaRPr lang="en-US" sz="1200" b="0" i="0" u="none" strike="noStrike" cap="none">
              <a:solidFill>
                <a:srgbClr val="000000"/>
              </a:solidFill>
              <a:effectLst/>
              <a:latin typeface="+mn-lt"/>
              <a:ea typeface="Arial"/>
              <a:cs typeface="Arial"/>
              <a:sym typeface="Arial"/>
            </a:endParaRPr>
          </a:p>
          <a:p>
            <a:pPr rtl="0" fontAlgn="base"/>
            <a:r>
              <a:rPr lang="en-US" sz="1200" b="1" i="0" u="none" strike="noStrike" cap="none">
                <a:solidFill>
                  <a:srgbClr val="000000"/>
                </a:solidFill>
                <a:effectLst/>
                <a:latin typeface="+mn-lt"/>
                <a:ea typeface="Arial"/>
                <a:cs typeface="Arial"/>
                <a:sym typeface="Arial"/>
              </a:rPr>
              <a:t>Image source </a:t>
            </a:r>
            <a:r>
              <a:rPr lang="en-US" sz="1200" b="0" i="1" u="none" strike="noStrike" cap="none">
                <a:solidFill>
                  <a:srgbClr val="000000"/>
                </a:solidFill>
                <a:effectLst/>
                <a:latin typeface="+mn-lt"/>
                <a:ea typeface="Arial"/>
                <a:cs typeface="Arial"/>
                <a:sym typeface="Arial"/>
              </a:rPr>
              <a:t>Map Data: Sources: Esri, HERE, Garmin, Intermap, increment P Corp., GEBCO, USGS, FAO, NPS, NRCAN, GeoBase, IGN, </a:t>
            </a:r>
            <a:r>
              <a:rPr lang="en-US" sz="1200" b="0" i="1" u="none" strike="noStrike" cap="none" err="1">
                <a:solidFill>
                  <a:srgbClr val="000000"/>
                </a:solidFill>
                <a:effectLst/>
                <a:latin typeface="+mn-lt"/>
                <a:ea typeface="Arial"/>
                <a:cs typeface="Arial"/>
                <a:sym typeface="Arial"/>
              </a:rPr>
              <a:t>Kadaster</a:t>
            </a:r>
            <a:r>
              <a:rPr lang="en-US" sz="1200" b="0" i="1" u="none" strike="noStrike" cap="none">
                <a:solidFill>
                  <a:srgbClr val="000000"/>
                </a:solidFill>
                <a:effectLst/>
                <a:latin typeface="+mn-lt"/>
                <a:ea typeface="Arial"/>
                <a:cs typeface="Arial"/>
                <a:sym typeface="Arial"/>
              </a:rPr>
              <a:t> NL, Ordnance Survey, Esri Japan, METI, Esri China (Hong Kong), (c) OpenStreetMap contributors, and the GIS User Community</a:t>
            </a:r>
            <a:r>
              <a:rPr lang="en-US" sz="1200" b="0" i="0" u="none" strike="noStrike" cap="none">
                <a:solidFill>
                  <a:srgbClr val="000000"/>
                </a:solidFill>
                <a:effectLst/>
                <a:latin typeface="+mn-lt"/>
                <a:ea typeface="Arial"/>
                <a:cs typeface="Arial"/>
                <a:sym typeface="Arial"/>
              </a:rPr>
              <a:t> </a:t>
            </a:r>
          </a:p>
          <a:p>
            <a:pPr rtl="0" fontAlgn="base"/>
            <a:r>
              <a:rPr lang="en-US" sz="1100" b="0" i="0" u="none" strike="noStrike" cap="none">
                <a:solidFill>
                  <a:srgbClr val="000000"/>
                </a:solidFill>
                <a:effectLst/>
                <a:latin typeface="Arial"/>
                <a:ea typeface="Arial"/>
                <a:cs typeface="Arial"/>
                <a:sym typeface="Arial"/>
              </a:rPr>
              <a:t> </a:t>
            </a:r>
          </a:p>
          <a:p>
            <a:pPr marL="0" lvl="0" indent="0" algn="l" rtl="0">
              <a:spcBef>
                <a:spcPts val="0"/>
              </a:spcBef>
              <a:spcAft>
                <a:spcPts val="0"/>
              </a:spcAft>
              <a:buNone/>
            </a:pPr>
            <a:endParaRPr/>
          </a:p>
        </p:txBody>
      </p:sp>
    </p:spTree>
    <p:extLst>
      <p:ext uri="{BB962C8B-B14F-4D97-AF65-F5344CB8AC3E}">
        <p14:creationId xmlns:p14="http://schemas.microsoft.com/office/powerpoint/2010/main" val="1887464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a:r>
              <a:rPr lang="en-US"/>
              <a:t>When looking at</a:t>
            </a:r>
            <a:r>
              <a:rPr lang="en-US" baseline="0"/>
              <a:t> this image, what infrastructure do you see that can help prevent erosion?  Did you answer the boardwalk and the snow fencing?</a:t>
            </a:r>
            <a:br>
              <a:rPr lang="en-US" baseline="0">
                <a:cs typeface="+mn-lt"/>
              </a:rPr>
            </a:br>
            <a:br>
              <a:rPr lang="en-US" baseline="0">
                <a:cs typeface="+mn-lt"/>
              </a:rPr>
            </a:br>
            <a:r>
              <a:rPr lang="en-US" baseline="0"/>
              <a:t>The boardwalk and snow fencing are examples of gray infrastructure, man-made objects placed on the landscape to address a particular concern.  In a previous slide show, we saw other examples of gray infrastructure including revetments, jetties, sea walls, and breakwaters.</a:t>
            </a:r>
            <a:br>
              <a:rPr lang="en-US" baseline="0">
                <a:cs typeface="+mn-lt"/>
              </a:rPr>
            </a:br>
            <a:br>
              <a:rPr lang="en-US" baseline="0">
                <a:cs typeface="+mn-lt"/>
              </a:rPr>
            </a:br>
            <a:r>
              <a:rPr lang="en-US" baseline="0"/>
              <a:t>The boardwalk prevents erosion by encouraging people to walk (or skip) along a designated path.  The snow fencing helps to keep sand from blowing onto the boardwalk.</a:t>
            </a:r>
            <a:br>
              <a:rPr lang="en-US" baseline="0">
                <a:cs typeface="+mn-lt"/>
              </a:rPr>
            </a:br>
            <a:br>
              <a:rPr lang="en-US" baseline="0">
                <a:cs typeface="+mn-lt"/>
              </a:rPr>
            </a:br>
            <a:r>
              <a:rPr lang="en-US" baseline="0"/>
              <a:t>Another bit of infrastructure, which you may not have mentioned, is the plant material. Plants </a:t>
            </a:r>
            <a:r>
              <a:rPr lang="en-US"/>
              <a:t>that are grown to</a:t>
            </a:r>
            <a:r>
              <a:rPr lang="en-US" baseline="0"/>
              <a:t> address a particular issue </a:t>
            </a:r>
            <a:r>
              <a:rPr lang="en-US"/>
              <a:t>can be part of a </a:t>
            </a:r>
            <a:r>
              <a:rPr lang="en-US" baseline="0"/>
              <a:t>green infrastructure</a:t>
            </a:r>
            <a:r>
              <a:rPr lang="en-US"/>
              <a:t> strategy.</a:t>
            </a:r>
            <a:r>
              <a:rPr lang="en-US" baseline="0"/>
              <a:t> In this case the plants also help prevent sand from blowing. </a:t>
            </a:r>
            <a:endParaRPr lang="en-US"/>
          </a:p>
          <a:p>
            <a:pPr marL="139700" indent="0">
              <a:buNone/>
            </a:pPr>
            <a:endParaRPr lang="en-US"/>
          </a:p>
          <a:p>
            <a:pPr marL="139700" indent="0">
              <a:buNone/>
            </a:pPr>
            <a:r>
              <a:rPr lang="en-US" b="1"/>
              <a:t>Image Source: Go Valley Kids! website:  Beach Day Road Trip: North Beach</a:t>
            </a:r>
            <a:br>
              <a:rPr lang="en-US"/>
            </a:br>
            <a:r>
              <a:rPr lang="en-US"/>
              <a:t>https://govalleykids.com/beach-day-road-trip-north-beach/</a:t>
            </a:r>
          </a:p>
        </p:txBody>
      </p:sp>
    </p:spTree>
    <p:extLst>
      <p:ext uri="{BB962C8B-B14F-4D97-AF65-F5344CB8AC3E}">
        <p14:creationId xmlns:p14="http://schemas.microsoft.com/office/powerpoint/2010/main" val="511579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cs typeface="Calibri"/>
              </a:rPr>
              <a:t>In order to get an idea of the scope of the problem, let's take a break from the PowerPoint to calculate the amount of water that can run off a parking lot. </a:t>
            </a:r>
          </a:p>
          <a:p>
            <a:endParaRPr lang="en-US">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tx1"/>
                </a:solidFill>
              </a:rPr>
              <a:t>Image Source: C</a:t>
            </a:r>
            <a:r>
              <a:rPr lang="en-US" sz="1200" b="1" err="1">
                <a:solidFill>
                  <a:schemeClr val="tx1"/>
                </a:solidFill>
              </a:rPr>
              <a:t>ity</a:t>
            </a:r>
            <a:r>
              <a:rPr lang="en-US" sz="1200" b="1">
                <a:solidFill>
                  <a:schemeClr val="tx1"/>
                </a:solidFill>
              </a:rPr>
              <a:t> of Racine</a:t>
            </a:r>
          </a:p>
          <a:p>
            <a:endParaRPr lang="en-US">
              <a:latin typeface="Calibri"/>
              <a:cs typeface="Calibri"/>
            </a:endParaRPr>
          </a:p>
        </p:txBody>
      </p:sp>
    </p:spTree>
    <p:extLst>
      <p:ext uri="{BB962C8B-B14F-4D97-AF65-F5344CB8AC3E}">
        <p14:creationId xmlns:p14="http://schemas.microsoft.com/office/powerpoint/2010/main" val="1088481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f88252dc4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f88252dc4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a:t>Now that we have a clearer idea of the amount of parking lot runoff water that needed to be dealt with, let's take a closer look at what engineering a dune and swale wetland entailed. After shaping the beach into long narrow berm, beach grass was planted. This was done as part of the 2004 Make a Difference Day celebration.</a:t>
            </a:r>
            <a:br>
              <a:rPr lang="en-US"/>
            </a:br>
            <a:br>
              <a:rPr lang="en-US"/>
            </a:br>
            <a:r>
              <a:rPr lang="en-US"/>
              <a:t>This is where you come in... </a:t>
            </a:r>
          </a:p>
          <a:p>
            <a:pPr marL="0" indent="0">
              <a:buNone/>
              <a:defRPr/>
            </a:pPr>
            <a:endParaRPr lang="en-US"/>
          </a:p>
          <a:p>
            <a:pPr marL="0" indent="0">
              <a:buNone/>
              <a:defRPr/>
            </a:pPr>
            <a:r>
              <a:rPr lang="en-US" b="1"/>
              <a:t>Beach grass image source</a:t>
            </a:r>
            <a:r>
              <a:rPr lang="en-US"/>
              <a:t>: https://www.cicconifarms.com/Beach_Grass.html</a:t>
            </a:r>
          </a:p>
          <a:p>
            <a:pPr marL="0" indent="0">
              <a:buNone/>
              <a:defRPr/>
            </a:pPr>
            <a:endParaRPr lang="en-US"/>
          </a:p>
          <a:p>
            <a:pPr marL="0" indent="0">
              <a:buNone/>
              <a:defRPr/>
            </a:pPr>
            <a:r>
              <a:rPr lang="en-US"/>
              <a:t>Source: </a:t>
            </a:r>
            <a:r>
              <a:rPr lang="en-US" b="1"/>
              <a:t>Best Practice-Racine-DuneSwales.pdf</a:t>
            </a:r>
            <a:endParaRPr lang="en-US"/>
          </a:p>
          <a:p>
            <a:pPr marL="0" indent="0">
              <a:buNone/>
            </a:pPr>
            <a:r>
              <a:rPr lang="en-US" b="1"/>
              <a:t>Over time 2004 – 2008</a:t>
            </a:r>
          </a:p>
          <a:p>
            <a:pPr marL="0" indent="0">
              <a:buNone/>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tx1"/>
                </a:solidFill>
              </a:rPr>
              <a:t>Planting Images Source: Julie </a:t>
            </a:r>
            <a:r>
              <a:rPr lang="en-GB" sz="1200" b="1" err="1">
                <a:solidFill>
                  <a:schemeClr val="tx1"/>
                </a:solidFill>
              </a:rPr>
              <a:t>Kinzelman</a:t>
            </a:r>
            <a:r>
              <a:rPr lang="en-GB" sz="1200" b="1">
                <a:solidFill>
                  <a:schemeClr val="tx1"/>
                </a:solidFill>
              </a:rPr>
              <a:t>, City of Racine Health Department</a:t>
            </a:r>
          </a:p>
          <a:p>
            <a:pPr marL="0" indent="0">
              <a:buNone/>
            </a:pPr>
            <a:endParaRPr lang="en-US" b="1"/>
          </a:p>
          <a:p>
            <a:pPr marL="0" indent="0">
              <a:buNone/>
            </a:pP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f88252dc4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f88252dc4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lang="en-US" sz="1800" b="0" i="0" u="none" strike="noStrike" baseline="0">
              <a:solidFill>
                <a:srgbClr val="000000"/>
              </a:solidFill>
              <a:latin typeface="Times New Roman" panose="02020603050405020304" pitchFamily="18" charset="0"/>
            </a:endParaRPr>
          </a:p>
          <a:p>
            <a:pPr algn="l"/>
            <a:r>
              <a:rPr lang="en-US" sz="1800" b="0" i="0" u="none" strike="noStrike" baseline="0">
                <a:solidFill>
                  <a:srgbClr val="000000"/>
                </a:solidFill>
                <a:latin typeface="Times New Roman"/>
                <a:cs typeface="Times New Roman"/>
              </a:rPr>
              <a:t>The </a:t>
            </a:r>
            <a:r>
              <a:rPr lang="en-US" sz="1800">
                <a:solidFill>
                  <a:srgbClr val="000000"/>
                </a:solidFill>
                <a:latin typeface="Times New Roman"/>
                <a:cs typeface="Times New Roman"/>
              </a:rPr>
              <a:t>city</a:t>
            </a:r>
            <a:r>
              <a:rPr lang="en-US" sz="1800" b="0" i="0" u="none" strike="noStrike" baseline="0">
                <a:solidFill>
                  <a:srgbClr val="000000"/>
                </a:solidFill>
                <a:latin typeface="Times New Roman"/>
                <a:cs typeface="Times New Roman"/>
              </a:rPr>
              <a:t> of Racine Departments of Health and Parks, Recreation, and Cultural Services sought $1500 in funds from the Racine Community Foundation, Sustainable Racine Fund, to purchase plant plugs for the purpose of increasing the vegetation between the </a:t>
            </a:r>
            <a:r>
              <a:rPr lang="en-US" sz="1800">
                <a:solidFill>
                  <a:srgbClr val="000000"/>
                </a:solidFill>
                <a:latin typeface="Times New Roman"/>
                <a:cs typeface="Times New Roman"/>
              </a:rPr>
              <a:t>Kids</a:t>
            </a:r>
            <a:r>
              <a:rPr lang="en-US" sz="1800" b="0" i="0" u="none" strike="noStrike" baseline="0">
                <a:solidFill>
                  <a:srgbClr val="000000"/>
                </a:solidFill>
                <a:latin typeface="Times New Roman"/>
                <a:cs typeface="Times New Roman"/>
              </a:rPr>
              <a:t> Cove Playground and North Beach Oasis, two popular attractions at North Beach. The purchased plant plugs were used to augment existing vegetation and to vegetate newly created encouraged dunes as one of several citywide Make a Difference Day projects in October of 2008 and Earth Day 2009. </a:t>
            </a:r>
            <a:br>
              <a:rPr lang="en-US" sz="1800" b="0" i="0" u="none" strike="noStrike" baseline="0">
                <a:latin typeface="Times New Roman" panose="02020603050405020304" pitchFamily="18" charset="0"/>
                <a:cs typeface="Times New Roman"/>
              </a:rPr>
            </a:br>
            <a:br>
              <a:rPr lang="en-US" sz="1800" b="0" i="0" u="none" strike="noStrike" baseline="0">
                <a:latin typeface="Times New Roman" panose="02020603050405020304" pitchFamily="18" charset="0"/>
                <a:cs typeface="Times New Roman"/>
              </a:rPr>
            </a:br>
            <a:r>
              <a:rPr lang="en-US" sz="1800" b="0" i="0" u="none" strike="noStrike" baseline="0">
                <a:solidFill>
                  <a:srgbClr val="000000"/>
                </a:solidFill>
                <a:latin typeface="Times New Roman"/>
                <a:cs typeface="Times New Roman"/>
              </a:rPr>
              <a:t>City of Racine Parks and Health Department employees work closely with Mr. Robert Oertel, </a:t>
            </a:r>
            <a:r>
              <a:rPr lang="en-US" sz="1800" b="0" i="1" u="none" strike="noStrike" baseline="0">
                <a:solidFill>
                  <a:srgbClr val="000000"/>
                </a:solidFill>
                <a:latin typeface="Times New Roman"/>
                <a:cs typeface="Times New Roman"/>
              </a:rPr>
              <a:t>Keep Our Beaches Open</a:t>
            </a:r>
            <a:r>
              <a:rPr lang="en-US" sz="1800" b="0" i="0" u="none" strike="noStrike" baseline="0">
                <a:solidFill>
                  <a:srgbClr val="000000"/>
                </a:solidFill>
                <a:latin typeface="Times New Roman"/>
                <a:cs typeface="Times New Roman"/>
              </a:rPr>
              <a:t>, and citizen volunteers</a:t>
            </a:r>
            <a:r>
              <a:rPr lang="en-US" sz="1800">
                <a:solidFill>
                  <a:srgbClr val="000000"/>
                </a:solidFill>
                <a:latin typeface="Times New Roman"/>
                <a:cs typeface="Times New Roman"/>
              </a:rPr>
              <a:t>.</a:t>
            </a:r>
            <a:r>
              <a:rPr lang="en-US" sz="1800" b="0" i="0" u="none" strike="noStrike" baseline="0">
                <a:solidFill>
                  <a:srgbClr val="000000"/>
                </a:solidFill>
                <a:latin typeface="Times New Roman"/>
                <a:cs typeface="Times New Roman"/>
              </a:rPr>
              <a:t> </a:t>
            </a:r>
          </a:p>
          <a:p>
            <a:pPr algn="l"/>
            <a:endParaRPr lang="en-US" sz="1800" b="0" i="0" u="none" strike="noStrike" baseline="0">
              <a:solidFill>
                <a:srgbClr val="000000"/>
              </a:solidFill>
              <a:latin typeface="Times New Roman" panose="02020603050405020304" pitchFamily="18" charset="0"/>
            </a:endParaRPr>
          </a:p>
          <a:p>
            <a:pPr algn="l"/>
            <a:r>
              <a:rPr lang="en-US"/>
              <a:t>Source: </a:t>
            </a:r>
            <a:r>
              <a:rPr lang="en-US" b="1"/>
              <a:t>Best Practice-Racine-DuneSwales.pdf</a:t>
            </a:r>
          </a:p>
          <a:p>
            <a:pPr algn="l"/>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tx1"/>
                </a:solidFill>
              </a:rPr>
              <a:t>Images Source: Julie </a:t>
            </a:r>
            <a:r>
              <a:rPr lang="en-GB" sz="1200" b="1" err="1">
                <a:solidFill>
                  <a:schemeClr val="tx1"/>
                </a:solidFill>
              </a:rPr>
              <a:t>Kinzelman</a:t>
            </a:r>
            <a:r>
              <a:rPr lang="en-GB" sz="1200" b="1">
                <a:solidFill>
                  <a:schemeClr val="tx1"/>
                </a:solidFill>
              </a:rPr>
              <a:t>, City of Racine Health Department</a:t>
            </a:r>
          </a:p>
          <a:p>
            <a:pPr algn="l"/>
            <a:endParaRPr lang="en-US" b="1"/>
          </a:p>
          <a:p>
            <a:pPr marL="0" lvl="0" indent="0" algn="l" rtl="0">
              <a:spcBef>
                <a:spcPts val="0"/>
              </a:spcBef>
              <a:spcAft>
                <a:spcPts val="0"/>
              </a:spcAft>
              <a:buNone/>
            </a:pPr>
            <a:endParaRPr/>
          </a:p>
        </p:txBody>
      </p:sp>
    </p:spTree>
    <p:extLst>
      <p:ext uri="{BB962C8B-B14F-4D97-AF65-F5344CB8AC3E}">
        <p14:creationId xmlns:p14="http://schemas.microsoft.com/office/powerpoint/2010/main" val="1614137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f88252dc4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f88252dc4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This green infrastructure </a:t>
            </a:r>
            <a:r>
              <a:rPr lang="en-US" err="1"/>
              <a:t>engineerered</a:t>
            </a:r>
            <a:r>
              <a:rPr lang="en-US"/>
              <a:t> dune and swale wetland solution relied on volunteers who planted $1500 worth of plants, which eventually became "naturalized"--which means they reproduce and spread on their own.</a:t>
            </a:r>
          </a:p>
          <a:p>
            <a:pPr marL="0" indent="0">
              <a:buNone/>
            </a:pPr>
            <a:endParaRPr lang="en-US"/>
          </a:p>
          <a:p>
            <a:pPr>
              <a:defRPr/>
            </a:pPr>
            <a:r>
              <a:rPr lang="en-US">
                <a:ea typeface="Calibri"/>
                <a:cs typeface="Calibri"/>
              </a:rPr>
              <a:t>"Observational" engineering allows the design to be changed as a result of conditions that are observed on site or about how the materials are behaving. This is often used in engineering projects involving soils because there is a lot of uncertainty about the actual soil conditions. See the Institute for Civil Engineering for more information - </a:t>
            </a:r>
            <a:r>
              <a:rPr lang="en-US">
                <a:hlinkClick r:id="rId3"/>
              </a:rPr>
              <a:t>https://knowledgehub.ice.org.uk/cpd/delivery-exc/observational-method/</a:t>
            </a:r>
            <a:r>
              <a:rPr lang="en-US">
                <a:ea typeface="Calibri"/>
                <a:cs typeface="Calibri"/>
              </a:rPr>
              <a:t>  </a:t>
            </a:r>
            <a:endParaRPr lang="en-US"/>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tx1"/>
                </a:solidFill>
              </a:rPr>
              <a:t>Image Source: Julie </a:t>
            </a:r>
            <a:r>
              <a:rPr lang="en-GB" sz="1200" b="1" err="1">
                <a:solidFill>
                  <a:schemeClr val="tx1"/>
                </a:solidFill>
              </a:rPr>
              <a:t>Kinzelman</a:t>
            </a:r>
            <a:r>
              <a:rPr lang="en-GB" sz="1200" b="1">
                <a:solidFill>
                  <a:schemeClr val="tx1"/>
                </a:solidFill>
              </a:rPr>
              <a:t>, City of Racine Health Department</a:t>
            </a:r>
          </a:p>
          <a:p>
            <a:pPr marL="0" indent="0">
              <a:buNone/>
            </a:pPr>
            <a:endParaRPr/>
          </a:p>
        </p:txBody>
      </p:sp>
    </p:spTree>
    <p:extLst>
      <p:ext uri="{BB962C8B-B14F-4D97-AF65-F5344CB8AC3E}">
        <p14:creationId xmlns:p14="http://schemas.microsoft.com/office/powerpoint/2010/main" val="2824781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f88252dc4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f88252dc4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fontAlgn="base">
              <a:buNone/>
            </a:pPr>
            <a:r>
              <a:rPr lang="en-US" sz="1200">
                <a:latin typeface="+mn-lt"/>
              </a:rPr>
              <a:t>By 2014 this was the result. </a:t>
            </a:r>
            <a:r>
              <a:rPr lang="en-US" sz="1200" b="0" i="0" u="none" strike="noStrike" cap="none">
                <a:solidFill>
                  <a:srgbClr val="000000"/>
                </a:solidFill>
                <a:effectLst/>
                <a:latin typeface="+mn-lt"/>
                <a:ea typeface="Arial"/>
                <a:cs typeface="Arial"/>
                <a:sym typeface="Arial"/>
              </a:rPr>
              <a:t> This </a:t>
            </a:r>
            <a:r>
              <a:rPr lang="en-US" sz="1200">
                <a:latin typeface="+mn-lt"/>
              </a:rPr>
              <a:t>constructed wetland</a:t>
            </a:r>
            <a:r>
              <a:rPr lang="en-US" sz="1200" b="0" i="0" u="none" strike="noStrike" cap="none">
                <a:solidFill>
                  <a:srgbClr val="000000"/>
                </a:solidFill>
                <a:effectLst/>
                <a:latin typeface="+mn-lt"/>
                <a:ea typeface="Arial"/>
                <a:cs typeface="Arial"/>
                <a:sym typeface="Arial"/>
              </a:rPr>
              <a:t> consists of dunes with </a:t>
            </a:r>
            <a:r>
              <a:rPr lang="en-US" sz="1200">
                <a:latin typeface="+mn-lt"/>
              </a:rPr>
              <a:t>swales—where the water collects—between the dunes.</a:t>
            </a:r>
            <a:r>
              <a:rPr lang="en-US" sz="1200" b="0" i="0" u="none" strike="noStrike" cap="none">
                <a:solidFill>
                  <a:srgbClr val="000000"/>
                </a:solidFill>
                <a:effectLst/>
                <a:latin typeface="+mn-lt"/>
                <a:ea typeface="Arial"/>
                <a:cs typeface="Arial"/>
                <a:sym typeface="Arial"/>
              </a:rPr>
              <a:t> Capturing and infiltrating runoff in this wetland reduces the amount of runoff that reaches the beach. </a:t>
            </a:r>
            <a:br>
              <a:rPr lang="en-US" sz="1200" b="0" i="0" u="none" strike="noStrike" cap="none">
                <a:solidFill>
                  <a:srgbClr val="000000"/>
                </a:solidFill>
                <a:effectLst/>
                <a:latin typeface="+mn-lt"/>
                <a:ea typeface="Arial"/>
                <a:cs typeface="Arial"/>
                <a:sym typeface="Arial"/>
              </a:rPr>
            </a:br>
            <a:br>
              <a:rPr lang="en-US" sz="1200" b="0" i="0" u="none" strike="noStrike" cap="none">
                <a:solidFill>
                  <a:srgbClr val="000000"/>
                </a:solidFill>
                <a:effectLst/>
                <a:latin typeface="+mn-lt"/>
                <a:ea typeface="Arial"/>
                <a:cs typeface="Arial"/>
                <a:sym typeface="Arial"/>
              </a:rPr>
            </a:br>
            <a:r>
              <a:rPr lang="en-GB" sz="1200" b="1">
                <a:solidFill>
                  <a:schemeClr val="tx1"/>
                </a:solidFill>
              </a:rPr>
              <a:t>Image Source: Julie </a:t>
            </a:r>
            <a:r>
              <a:rPr lang="en-GB" sz="1200" b="1" err="1">
                <a:solidFill>
                  <a:schemeClr val="tx1"/>
                </a:solidFill>
              </a:rPr>
              <a:t>Kinzelman</a:t>
            </a:r>
            <a:r>
              <a:rPr lang="en-GB" sz="1200" b="1">
                <a:solidFill>
                  <a:schemeClr val="tx1"/>
                </a:solidFill>
              </a:rPr>
              <a:t>, City of Racine Health Department</a:t>
            </a:r>
          </a:p>
          <a:p>
            <a:pPr marL="0" lvl="0" indent="0" algn="l" rtl="0">
              <a:spcBef>
                <a:spcPts val="0"/>
              </a:spcBef>
              <a:spcAft>
                <a:spcPts val="0"/>
              </a:spcAft>
              <a:buNone/>
            </a:pPr>
            <a:endParaRPr/>
          </a:p>
        </p:txBody>
      </p:sp>
    </p:spTree>
    <p:extLst>
      <p:ext uri="{BB962C8B-B14F-4D97-AF65-F5344CB8AC3E}">
        <p14:creationId xmlns:p14="http://schemas.microsoft.com/office/powerpoint/2010/main" val="3610274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f88252dc4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f88252dc4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rtl="0" fontAlgn="base">
              <a:buNone/>
            </a:pPr>
            <a:r>
              <a:rPr lang="en-US" sz="1100" b="0" i="1" u="none" strike="noStrike" cap="none">
                <a:solidFill>
                  <a:srgbClr val="000000"/>
                </a:solidFill>
                <a:effectLst/>
                <a:latin typeface="Arial"/>
                <a:ea typeface="Arial"/>
                <a:cs typeface="Arial"/>
                <a:sym typeface="Arial"/>
              </a:rPr>
              <a:t> Credit: City of Racine</a:t>
            </a:r>
            <a:r>
              <a:rPr lang="en-US" sz="1100" b="0" i="0" u="none" strike="noStrike" cap="none">
                <a:solidFill>
                  <a:srgbClr val="000000"/>
                </a:solidFill>
                <a:effectLst/>
                <a:latin typeface="Arial"/>
                <a:ea typeface="Arial"/>
                <a:cs typeface="Arial"/>
                <a:sym typeface="Arial"/>
              </a:rPr>
              <a:t>  </a:t>
            </a:r>
          </a:p>
          <a:p>
            <a:pPr marL="139700" indent="0" rtl="0" fontAlgn="base">
              <a:buNone/>
            </a:pPr>
            <a:r>
              <a:rPr lang="en-US" sz="1100" b="0" i="0" u="none" strike="noStrike" cap="none">
                <a:solidFill>
                  <a:srgbClr val="000000"/>
                </a:solidFill>
                <a:effectLst/>
                <a:latin typeface="Arial"/>
                <a:ea typeface="Arial"/>
                <a:cs typeface="Arial"/>
                <a:sym typeface="Arial"/>
              </a:rPr>
              <a:t>The engineered dune and swale wetland system can be seen capturing runoff from the main North Beach parking lot. </a:t>
            </a:r>
          </a:p>
          <a:p>
            <a:pPr marL="139700" indent="0" rtl="0" fontAlgn="base">
              <a:buNone/>
            </a:pPr>
            <a:endParaRPr lang="en-US" sz="1100" b="0" i="0" u="none" strike="noStrike" cap="none">
              <a:solidFill>
                <a:srgbClr val="000000"/>
              </a:solidFill>
              <a:effectLst/>
              <a:latin typeface="Arial"/>
              <a:ea typeface="Arial"/>
              <a:cs typeface="Arial"/>
              <a:sym typeface="Arial"/>
            </a:endParaRPr>
          </a:p>
          <a:p>
            <a:pPr marL="139700" indent="0" rtl="0" fontAlgn="base">
              <a:buNone/>
            </a:pPr>
            <a:r>
              <a:rPr lang="en-US" sz="1100" b="0" i="0" u="none" strike="noStrike" cap="none">
                <a:solidFill>
                  <a:srgbClr val="000000"/>
                </a:solidFill>
                <a:effectLst/>
                <a:latin typeface="Arial"/>
                <a:ea typeface="Arial"/>
                <a:cs typeface="Arial"/>
                <a:sym typeface="Arial"/>
              </a:rPr>
              <a:t>This green infrastructure system has helped solve problem #2-sand on boardwalks and problem #4 </a:t>
            </a:r>
            <a:r>
              <a:rPr lang="en-US" sz="1100">
                <a:solidFill>
                  <a:srgbClr val="000000"/>
                </a:solidFill>
                <a:latin typeface="Arial"/>
                <a:ea typeface="Arial"/>
                <a:cs typeface="Arial"/>
                <a:sym typeface="Arial"/>
              </a:rPr>
              <a:t>washouts</a:t>
            </a:r>
            <a:r>
              <a:rPr lang="en-US" sz="1100" b="0" i="0" u="none" strike="noStrike" cap="none">
                <a:solidFill>
                  <a:srgbClr val="000000"/>
                </a:solidFill>
                <a:effectLst/>
                <a:latin typeface="Arial"/>
                <a:ea typeface="Arial"/>
                <a:cs typeface="Arial"/>
                <a:sym typeface="Arial"/>
              </a:rPr>
              <a:t>.</a:t>
            </a:r>
          </a:p>
          <a:p>
            <a:pPr marL="139700" indent="0" rtl="0" fontAlgn="base">
              <a:buNone/>
            </a:pPr>
            <a:endParaRPr lang="en-US" sz="1100" b="0" i="0" u="none" strike="noStrike" cap="none">
              <a:solidFill>
                <a:srgbClr val="000000"/>
              </a:solidFill>
              <a:effectLst/>
              <a:latin typeface="Arial"/>
              <a:ea typeface="Arial"/>
              <a:cs typeface="Arial"/>
              <a:sym typeface="Arial"/>
            </a:endParaRPr>
          </a:p>
          <a:p>
            <a:pPr marL="139700" indent="0" rtl="0" fontAlgn="base">
              <a:buNone/>
            </a:pPr>
            <a:r>
              <a:rPr lang="en-US" sz="1100" b="1" i="0" u="none" strike="noStrike" cap="none">
                <a:solidFill>
                  <a:srgbClr val="000000"/>
                </a:solidFill>
                <a:effectLst/>
                <a:latin typeface="Arial"/>
                <a:ea typeface="Arial"/>
                <a:cs typeface="Arial"/>
                <a:sym typeface="Arial"/>
              </a:rPr>
              <a:t>Image source: City of Racine</a:t>
            </a:r>
            <a:endParaRPr lang="en-US" sz="1100" b="1" i="0" u="none" strike="noStrike" cap="none">
              <a:solidFill>
                <a:srgbClr val="000000"/>
              </a:solidFill>
              <a:effectLst/>
              <a:latin typeface="Arial"/>
              <a:ea typeface="Arial"/>
              <a:cs typeface="Aria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00159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f88252dc4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f88252dc4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defRPr/>
            </a:pPr>
            <a:r>
              <a:rPr lang="en-US"/>
              <a:t>Which type of water movement does the engineered dune and swale wetland try to influence?</a:t>
            </a:r>
            <a:br>
              <a:rPr lang="en-US"/>
            </a:br>
            <a:r>
              <a:rPr lang="en-US"/>
              <a:t>Answer: The native vegetation in the dune and swale influences infiltration rates, transpiration rates and runoff. </a:t>
            </a:r>
          </a:p>
          <a:p>
            <a:pPr marL="139700" indent="0">
              <a:buNone/>
              <a:defRPr/>
            </a:pPr>
            <a:endParaRPr lang="en-US"/>
          </a:p>
          <a:p>
            <a:pPr marL="139700" marR="0" lvl="0" indent="0" algn="l" defTabSz="914400" rtl="0" eaLnBrk="1" fontAlgn="auto" latinLnBrk="0" hangingPunct="1">
              <a:lnSpc>
                <a:spcPct val="100000"/>
              </a:lnSpc>
              <a:spcBef>
                <a:spcPts val="0"/>
              </a:spcBef>
              <a:spcAft>
                <a:spcPts val="0"/>
              </a:spcAft>
              <a:buClrTx/>
              <a:buSzTx/>
              <a:buFontTx/>
              <a:buNone/>
              <a:tabLst/>
              <a:defRPr/>
            </a:pPr>
            <a:r>
              <a:rPr lang="en-US" b="1"/>
              <a:t>Image source: City of Racine</a:t>
            </a:r>
          </a:p>
          <a:p>
            <a:pPr marL="139700" marR="0" lvl="0" indent="0" algn="l" defTabSz="914400" rtl="0" eaLnBrk="1" fontAlgn="auto" latinLnBrk="0" hangingPunct="1">
              <a:lnSpc>
                <a:spcPct val="100000"/>
              </a:lnSpc>
              <a:spcBef>
                <a:spcPts val="0"/>
              </a:spcBef>
              <a:spcAft>
                <a:spcPts val="0"/>
              </a:spcAft>
              <a:buClrTx/>
              <a:buSzTx/>
              <a:buFontTx/>
              <a:buNone/>
              <a:tabLst/>
              <a:defRPr/>
            </a:pPr>
            <a:r>
              <a:rPr lang="en-US" b="1"/>
              <a:t>Graphic Source: U.S. Army Corps of Engineers</a:t>
            </a:r>
          </a:p>
          <a:p>
            <a:pPr marL="139700" indent="0">
              <a:buNone/>
              <a:defRPr/>
            </a:pPr>
            <a:endParaRPr lang="en-US"/>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a:p>
        </p:txBody>
      </p:sp>
    </p:spTree>
    <p:extLst>
      <p:ext uri="{BB962C8B-B14F-4D97-AF65-F5344CB8AC3E}">
        <p14:creationId xmlns:p14="http://schemas.microsoft.com/office/powerpoint/2010/main" val="2900306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f88252dc4_0_1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f88252dc4_0_1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a:t>The third, and final, green infrastructure project at North Beach we will discuss is the English Street Infiltration Basin.</a:t>
            </a:r>
          </a:p>
          <a:p>
            <a:pPr marL="0" indent="0">
              <a:buNone/>
              <a:defRPr/>
            </a:pPr>
            <a:endParaRPr lang="en-US"/>
          </a:p>
          <a:p>
            <a:pPr marL="0" indent="0">
              <a:buNone/>
              <a:defRPr/>
            </a:pPr>
            <a:r>
              <a:rPr lang="en-US"/>
              <a:t>Image source: https://www.cicconifarms.com/Beach_Grass.html</a:t>
            </a:r>
            <a:endParaRPr lang="en-US" b="1"/>
          </a:p>
          <a:p>
            <a:pPr marL="0" lvl="0" indent="0" algn="l" rtl="0">
              <a:spcBef>
                <a:spcPts val="0"/>
              </a:spcBef>
              <a:spcAft>
                <a:spcPts val="0"/>
              </a:spcAft>
              <a:buNone/>
            </a:pPr>
            <a:endParaRPr/>
          </a:p>
        </p:txBody>
      </p:sp>
    </p:spTree>
    <p:extLst>
      <p:ext uri="{BB962C8B-B14F-4D97-AF65-F5344CB8AC3E}">
        <p14:creationId xmlns:p14="http://schemas.microsoft.com/office/powerpoint/2010/main" val="1964283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f88252dc4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f88252dc4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lang="en-US" sz="1800" b="0" i="0" u="none" strike="noStrike" baseline="0">
              <a:solidFill>
                <a:srgbClr val="000000"/>
              </a:solidFill>
              <a:latin typeface="Times New Roman" panose="02020603050405020304" pitchFamily="18" charset="0"/>
            </a:endParaRPr>
          </a:p>
          <a:p>
            <a:pPr marL="139700" indent="0" rtl="0" fontAlgn="base">
              <a:buNone/>
            </a:pPr>
            <a:r>
              <a:rPr lang="en-US" sz="1100" b="0" i="0" u="sng" strike="noStrike" cap="none">
                <a:solidFill>
                  <a:srgbClr val="000000"/>
                </a:solidFill>
                <a:effectLst/>
                <a:latin typeface="Arial"/>
                <a:ea typeface="Arial"/>
                <a:cs typeface="Arial"/>
                <a:sym typeface="Arial"/>
              </a:rPr>
              <a:t>English Street I</a:t>
            </a:r>
            <a:r>
              <a:rPr lang="en-US" sz="1100" u="sng">
                <a:solidFill>
                  <a:srgbClr val="000000"/>
                </a:solidFill>
                <a:latin typeface="Arial"/>
                <a:ea typeface="Arial"/>
                <a:cs typeface="Arial"/>
                <a:sym typeface="Arial"/>
              </a:rPr>
              <a:t>nfiltration</a:t>
            </a:r>
            <a:r>
              <a:rPr lang="en-US" sz="1100" b="0" i="0" u="sng" strike="noStrike" cap="none">
                <a:solidFill>
                  <a:srgbClr val="000000"/>
                </a:solidFill>
                <a:effectLst/>
                <a:latin typeface="Arial"/>
                <a:ea typeface="Arial"/>
                <a:cs typeface="Arial"/>
                <a:sym typeface="Arial"/>
              </a:rPr>
              <a:t> B</a:t>
            </a:r>
            <a:r>
              <a:rPr lang="en-US" sz="1100" u="sng">
                <a:solidFill>
                  <a:srgbClr val="000000"/>
                </a:solidFill>
                <a:latin typeface="Arial"/>
                <a:ea typeface="Arial"/>
                <a:cs typeface="Arial"/>
                <a:sym typeface="Arial"/>
              </a:rPr>
              <a:t>asin</a:t>
            </a:r>
            <a:r>
              <a:rPr lang="en-US" sz="1100" b="0" i="0" u="sng" strike="noStrike" cap="none">
                <a:solidFill>
                  <a:srgbClr val="000000"/>
                </a:solidFill>
                <a:effectLst/>
                <a:latin typeface="Arial"/>
                <a:ea typeface="Arial"/>
                <a:cs typeface="Arial"/>
                <a:sym typeface="Arial"/>
              </a:rPr>
              <a:t>/</a:t>
            </a:r>
            <a:r>
              <a:rPr lang="en-US" sz="1100" u="sng">
                <a:solidFill>
                  <a:srgbClr val="000000"/>
                </a:solidFill>
                <a:latin typeface="Arial"/>
                <a:ea typeface="Arial"/>
                <a:cs typeface="Arial"/>
                <a:sym typeface="Arial"/>
              </a:rPr>
              <a:t>constructed</a:t>
            </a:r>
            <a:r>
              <a:rPr lang="en-US" sz="1100" b="0" i="0" u="sng" strike="noStrike" cap="none">
                <a:solidFill>
                  <a:srgbClr val="000000"/>
                </a:solidFill>
                <a:effectLst/>
                <a:latin typeface="Arial"/>
                <a:ea typeface="Arial"/>
                <a:cs typeface="Arial"/>
                <a:sym typeface="Arial"/>
              </a:rPr>
              <a:t> </a:t>
            </a:r>
            <a:r>
              <a:rPr lang="en-US" sz="1100" u="sng">
                <a:solidFill>
                  <a:srgbClr val="000000"/>
                </a:solidFill>
                <a:latin typeface="Arial"/>
                <a:ea typeface="Arial"/>
                <a:cs typeface="Arial"/>
                <a:sym typeface="Arial"/>
              </a:rPr>
              <a:t>wetland</a:t>
            </a:r>
            <a:r>
              <a:rPr lang="en-US" sz="1100" b="0" i="0" u="none" strike="noStrike" cap="none">
                <a:solidFill>
                  <a:srgbClr val="000000"/>
                </a:solidFill>
                <a:effectLst/>
                <a:latin typeface="Arial"/>
                <a:ea typeface="Arial"/>
                <a:cs typeface="Arial"/>
                <a:sym typeface="Arial"/>
              </a:rPr>
              <a:t> </a:t>
            </a:r>
          </a:p>
          <a:p>
            <a:pPr marL="139700" fontAlgn="base"/>
            <a:r>
              <a:rPr lang="en-US" sz="1100" b="0" i="0" u="none" strike="noStrike" cap="none">
                <a:solidFill>
                  <a:srgbClr val="000000"/>
                </a:solidFill>
                <a:effectLst/>
                <a:latin typeface="Arial"/>
                <a:ea typeface="Arial"/>
                <a:cs typeface="Arial"/>
                <a:sym typeface="Arial"/>
              </a:rPr>
              <a:t>The English Street outfall used to discharge untreated stormwater directly to the beach. This untreated stormwater </a:t>
            </a:r>
            <a:r>
              <a:rPr lang="en-US" sz="1100">
                <a:solidFill>
                  <a:srgbClr val="000000"/>
                </a:solidFill>
                <a:latin typeface="Arial"/>
                <a:ea typeface="Arial"/>
                <a:cs typeface="Arial"/>
                <a:sym typeface="Arial"/>
              </a:rPr>
              <a:t>was often</a:t>
            </a:r>
            <a:r>
              <a:rPr lang="en-US" sz="1100" b="0" i="0" u="none" strike="noStrike" cap="none">
                <a:solidFill>
                  <a:srgbClr val="000000"/>
                </a:solidFill>
                <a:effectLst/>
                <a:latin typeface="Arial"/>
                <a:ea typeface="Arial"/>
                <a:cs typeface="Arial"/>
                <a:sym typeface="Arial"/>
              </a:rPr>
              <a:t> high in harmful bacteria (</a:t>
            </a:r>
            <a:r>
              <a:rPr lang="en-US" sz="1100" b="0" i="1" u="none" strike="noStrike" cap="none">
                <a:solidFill>
                  <a:srgbClr val="000000"/>
                </a:solidFill>
                <a:effectLst/>
                <a:latin typeface="Arial"/>
                <a:ea typeface="Arial"/>
                <a:cs typeface="Arial"/>
                <a:sym typeface="Arial"/>
              </a:rPr>
              <a:t>E. coli</a:t>
            </a:r>
            <a:r>
              <a:rPr lang="en-US" sz="1100" b="0" i="0" u="none" strike="noStrike" cap="none">
                <a:solidFill>
                  <a:srgbClr val="000000"/>
                </a:solidFill>
                <a:effectLst/>
                <a:latin typeface="Arial"/>
                <a:ea typeface="Arial"/>
                <a:cs typeface="Arial"/>
                <a:sym typeface="Arial"/>
              </a:rPr>
              <a:t>) and had a negative impact on water quality at the beach. In 2001, this outfall was reconstructed to remove pollutants from the runoff before it gets to the beach. </a:t>
            </a:r>
          </a:p>
          <a:p>
            <a:pPr marL="139700" fontAlgn="base"/>
            <a:endParaRPr lang="en-US" sz="1100" b="0" i="0" u="none" strike="noStrike" cap="none">
              <a:solidFill>
                <a:srgbClr val="000000"/>
              </a:solidFill>
              <a:effectLst/>
              <a:latin typeface="Arial"/>
              <a:cs typeface="Arial"/>
              <a:sym typeface="Arial"/>
            </a:endParaRPr>
          </a:p>
          <a:p>
            <a:pPr>
              <a:defRPr/>
            </a:pPr>
            <a:r>
              <a:rPr lang="en-US">
                <a:solidFill>
                  <a:srgbClr val="000000"/>
                </a:solidFill>
              </a:rPr>
              <a:t>In 2001, The English Street Infiltration Basin was constructed at the English Street outfall with the goal to remove pollutants from the runoff before it gets to the beach. The English Street Infiltration Basin is a series of constructed wetland cells which slowly pass water through, allowing further particle settling, filtration of the water by the vegetation, and infiltration of water to the groundwater.</a:t>
            </a:r>
          </a:p>
          <a:p>
            <a:pPr>
              <a:defRPr/>
            </a:pPr>
            <a:endParaRPr lang="en-US">
              <a:solidFill>
                <a:srgbClr val="000000"/>
              </a:solidFill>
            </a:endParaRPr>
          </a:p>
          <a:p>
            <a:pPr marL="139700">
              <a:defRPr/>
            </a:pPr>
            <a:endParaRPr lang="en-US">
              <a:solidFill>
                <a:srgbClr val="000000"/>
              </a:solidFill>
            </a:endParaRPr>
          </a:p>
          <a:p>
            <a:pPr marL="139700" marR="0" lvl="0" indent="0" algn="l" defTabSz="914400" rtl="0" eaLnBrk="1" fontAlgn="base" latinLnBrk="0" hangingPunct="1">
              <a:lnSpc>
                <a:spcPct val="100000"/>
              </a:lnSpc>
              <a:spcBef>
                <a:spcPts val="0"/>
              </a:spcBef>
              <a:spcAft>
                <a:spcPts val="0"/>
              </a:spcAft>
              <a:buClrTx/>
              <a:buSzTx/>
              <a:buFontTx/>
              <a:buNone/>
              <a:tabLst/>
              <a:defRPr/>
            </a:pPr>
            <a:r>
              <a:rPr lang="en-GB" sz="1200" b="1">
                <a:solidFill>
                  <a:schemeClr val="bg2"/>
                </a:solidFill>
                <a:latin typeface="Lato" panose="020F0502020204030203" pitchFamily="34" charset="77"/>
              </a:rPr>
              <a:t>Image Source: </a:t>
            </a:r>
            <a:r>
              <a:rPr lang="en-US" sz="2400" i="1"/>
              <a:t> </a:t>
            </a:r>
            <a:r>
              <a:rPr lang="en-US" sz="1200" b="1">
                <a:solidFill>
                  <a:schemeClr val="bg2"/>
                </a:solidFill>
                <a:latin typeface="Lato" panose="020F0502020204030203" pitchFamily="34" charset="77"/>
              </a:rPr>
              <a:t>Capt. Dennis Carr, Wisconsin Wing, Civil Air Patrol</a:t>
            </a:r>
            <a:r>
              <a:rPr lang="en-US" sz="2400"/>
              <a:t> </a:t>
            </a:r>
            <a:endParaRPr lang="en-GB" sz="1200" b="1">
              <a:solidFill>
                <a:schemeClr val="bg2"/>
              </a:solidFill>
              <a:latin typeface="Lato" panose="020F0502020204030203" pitchFamily="34" charset="77"/>
            </a:endParaRPr>
          </a:p>
          <a:p>
            <a:pPr marL="139700" fontAlgn="base"/>
            <a:endParaRPr/>
          </a:p>
        </p:txBody>
      </p:sp>
    </p:spTree>
    <p:extLst>
      <p:ext uri="{BB962C8B-B14F-4D97-AF65-F5344CB8AC3E}">
        <p14:creationId xmlns:p14="http://schemas.microsoft.com/office/powerpoint/2010/main" val="1913539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f88252dc4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f88252dc4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rtl="0" fontAlgn="base">
              <a:buNone/>
            </a:pPr>
            <a:r>
              <a:rPr lang="en-US" sz="1100" b="0" i="0" u="none" strike="noStrike" cap="none">
                <a:solidFill>
                  <a:srgbClr val="000000"/>
                </a:solidFill>
                <a:effectLst/>
                <a:latin typeface="Arial"/>
                <a:ea typeface="Arial"/>
                <a:cs typeface="Arial"/>
                <a:sym typeface="Arial"/>
              </a:rPr>
              <a:t>The system consists of: </a:t>
            </a:r>
          </a:p>
          <a:p>
            <a:pPr fontAlgn="base"/>
            <a:r>
              <a:rPr lang="en-US" sz="1100" b="0" i="0" u="none" strike="noStrike" cap="none">
                <a:solidFill>
                  <a:srgbClr val="000000"/>
                </a:solidFill>
                <a:effectLst/>
                <a:latin typeface="Arial"/>
                <a:ea typeface="Arial"/>
                <a:cs typeface="Arial"/>
                <a:sym typeface="Arial"/>
              </a:rPr>
              <a:t>A series of constructed wetland cells </a:t>
            </a:r>
            <a:r>
              <a:rPr lang="en-US" sz="1100">
                <a:solidFill>
                  <a:srgbClr val="000000"/>
                </a:solidFill>
                <a:latin typeface="Arial"/>
                <a:ea typeface="Arial"/>
                <a:cs typeface="Arial"/>
                <a:sym typeface="Arial"/>
              </a:rPr>
              <a:t>that slowly</a:t>
            </a:r>
            <a:r>
              <a:rPr lang="en-US" sz="1100" b="0" i="0" u="none" strike="noStrike" cap="none">
                <a:solidFill>
                  <a:srgbClr val="000000"/>
                </a:solidFill>
                <a:effectLst/>
                <a:latin typeface="Arial"/>
                <a:ea typeface="Arial"/>
                <a:cs typeface="Arial"/>
                <a:sym typeface="Arial"/>
              </a:rPr>
              <a:t> pass water through, allowing further particle settling, filtration of the water by the vegetation, and infiltration of water to the groundwater. </a:t>
            </a:r>
            <a:endParaRPr lang="en-US" sz="1100" b="0" i="0" u="none" strike="noStrike" cap="none">
              <a:solidFill>
                <a:srgbClr val="000000"/>
              </a:solidFill>
              <a:effectLst/>
              <a:latin typeface="Arial"/>
              <a:ea typeface="Arial"/>
              <a:cs typeface="Arial"/>
            </a:endParaRPr>
          </a:p>
          <a:p>
            <a:pPr rtl="0" fontAlgn="base"/>
            <a:r>
              <a:rPr lang="en-US" sz="1100" b="0" i="0" u="none" strike="noStrike" cap="none">
                <a:solidFill>
                  <a:srgbClr val="000000"/>
                </a:solidFill>
                <a:effectLst/>
                <a:latin typeface="Arial"/>
                <a:ea typeface="Arial"/>
                <a:cs typeface="Arial"/>
                <a:sym typeface="Arial"/>
              </a:rPr>
              <a:t>The water flows through this system of multiple cells in the path designated by the blue arrows. It is then discharged into Lake Michigan at an outfall.   </a:t>
            </a:r>
          </a:p>
          <a:p>
            <a:pPr rtl="0" fontAlgn="base"/>
            <a:endParaRPr lang="en-US" sz="1100" b="0" i="0" u="none" strike="noStrike" cap="none">
              <a:solidFill>
                <a:srgbClr val="000000"/>
              </a:solidFill>
              <a:effectLst/>
              <a:latin typeface="Arial"/>
              <a:ea typeface="Arial"/>
              <a:cs typeface="Arial"/>
              <a:sym typeface="Aria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100" b="1">
                <a:solidFill>
                  <a:schemeClr val="tx1"/>
                </a:solidFill>
                <a:latin typeface="Lato"/>
              </a:rPr>
              <a:t>I</a:t>
            </a:r>
            <a:r>
              <a:rPr lang="en-GB" sz="1100" b="1">
                <a:solidFill>
                  <a:schemeClr val="tx1"/>
                </a:solidFill>
              </a:rPr>
              <a:t>mage Source: </a:t>
            </a:r>
            <a:r>
              <a:rPr lang="en-US" sz="2000" i="1">
                <a:solidFill>
                  <a:schemeClr val="tx1"/>
                </a:solidFill>
              </a:rPr>
              <a:t> </a:t>
            </a:r>
            <a:r>
              <a:rPr lang="en-US" sz="1100" b="1">
                <a:solidFill>
                  <a:schemeClr val="tx1"/>
                </a:solidFill>
              </a:rPr>
              <a:t>Capt. Dennis Carr, Wisconsin Wing, Civil Air Patrol</a:t>
            </a:r>
            <a:r>
              <a:rPr lang="en-US" sz="2000">
                <a:solidFill>
                  <a:schemeClr val="tx1"/>
                </a:solidFill>
              </a:rPr>
              <a:t> </a:t>
            </a:r>
            <a:endParaRPr lang="en-GB" sz="1100" b="1">
              <a:solidFill>
                <a:schemeClr val="tx1"/>
              </a:solidFill>
              <a:latin typeface="Lato" panose="020F0502020204030203" pitchFamily="34" charset="77"/>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100" b="1">
                <a:solidFill>
                  <a:schemeClr val="tx1"/>
                </a:solidFill>
                <a:latin typeface="Lato" panose="020F0502020204030203" pitchFamily="34" charset="77"/>
              </a:rPr>
              <a:t>Image Source: </a:t>
            </a:r>
            <a:r>
              <a:rPr lang="en-US" sz="2000" i="1">
                <a:solidFill>
                  <a:schemeClr val="tx1"/>
                </a:solidFill>
              </a:rPr>
              <a:t> </a:t>
            </a:r>
            <a:r>
              <a:rPr lang="en-US" sz="1100" b="1">
                <a:solidFill>
                  <a:schemeClr val="tx1"/>
                </a:solidFill>
                <a:latin typeface="Lato" panose="020F0502020204030203" pitchFamily="34" charset="77"/>
              </a:rPr>
              <a:t>Map Data: Southeastern Wisconsin Regional Planning Commission  </a:t>
            </a:r>
            <a:endParaRPr lang="en-GB" sz="1100" b="1">
              <a:solidFill>
                <a:schemeClr val="tx1"/>
              </a:solidFill>
              <a:latin typeface="Lato" panose="020F0502020204030203" pitchFamily="34" charset="77"/>
            </a:endParaRPr>
          </a:p>
          <a:p>
            <a:pPr rtl="0" fontAlgn="base"/>
            <a:endParaRPr lang="en-US" sz="1100" b="0" i="0" u="none" strike="noStrike" cap="none">
              <a:solidFill>
                <a:srgbClr val="000000"/>
              </a:solidFill>
              <a:effectLst/>
              <a:latin typeface="Arial"/>
              <a:ea typeface="Arial"/>
              <a:cs typeface="Arial"/>
            </a:endParaRPr>
          </a:p>
          <a:p>
            <a:pPr rtl="0" fontAlgn="base"/>
            <a:r>
              <a:rPr lang="en-US" sz="1100" b="0" i="0" u="none" strike="noStrike" cap="none">
                <a:solidFill>
                  <a:srgbClr val="000000"/>
                </a:solidFill>
                <a:effectLst/>
                <a:latin typeface="Arial"/>
                <a:ea typeface="Arial"/>
                <a:cs typeface="Arial"/>
                <a:sym typeface="Arial"/>
              </a:rPr>
              <a:t> </a:t>
            </a:r>
          </a:p>
          <a:p>
            <a:pPr marL="0" lvl="0" indent="0" algn="l" rtl="0">
              <a:spcBef>
                <a:spcPts val="0"/>
              </a:spcBef>
              <a:spcAft>
                <a:spcPts val="0"/>
              </a:spcAft>
              <a:buNone/>
            </a:pPr>
            <a:endParaRPr/>
          </a:p>
        </p:txBody>
      </p:sp>
    </p:spTree>
    <p:extLst>
      <p:ext uri="{BB962C8B-B14F-4D97-AF65-F5344CB8AC3E}">
        <p14:creationId xmlns:p14="http://schemas.microsoft.com/office/powerpoint/2010/main" val="3916565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a:p>
            <a:pPr marL="0" indent="0">
              <a:buNone/>
              <a:defRPr/>
            </a:pPr>
            <a:r>
              <a:rPr lang="en-US" sz="1600"/>
              <a:t>Recall the last time we talked about North Beach being a place of constant change.  Some of these changes are natural, some are man-made.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60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1"/>
              <a:t>Image Source: Go Valley Kids! website:  Beach Day Road Trip: North Beach</a:t>
            </a:r>
            <a:br>
              <a:rPr lang="en-US" sz="1600"/>
            </a:br>
            <a:r>
              <a:rPr lang="en-US" sz="1600"/>
              <a:t>https://govalleykids.com/beach-day-road-trip-north-beach/</a:t>
            </a: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f88252dc4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f88252dc4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l">
              <a:buNone/>
            </a:pPr>
            <a:r>
              <a:rPr lang="en-US" sz="1800" b="0" i="0" u="none" strike="noStrike" baseline="0">
                <a:solidFill>
                  <a:srgbClr val="000000"/>
                </a:solidFill>
                <a:latin typeface="Times New Roman"/>
                <a:cs typeface="Times New Roman"/>
              </a:rPr>
              <a:t>The English Street I</a:t>
            </a:r>
            <a:r>
              <a:rPr lang="en-US" sz="1800">
                <a:solidFill>
                  <a:srgbClr val="000000"/>
                </a:solidFill>
                <a:latin typeface="Times New Roman"/>
                <a:cs typeface="Times New Roman"/>
              </a:rPr>
              <a:t>nfiltration</a:t>
            </a:r>
            <a:r>
              <a:rPr lang="en-US" sz="1800" b="0" i="0" u="none" strike="noStrike" baseline="0">
                <a:solidFill>
                  <a:srgbClr val="000000"/>
                </a:solidFill>
                <a:latin typeface="Times New Roman"/>
                <a:cs typeface="Times New Roman"/>
              </a:rPr>
              <a:t> Basin influences water movement via infiltration, but also evaporation and transpiration.</a:t>
            </a:r>
          </a:p>
          <a:p>
            <a:pPr marL="139700" indent="0" algn="l">
              <a:buNone/>
            </a:pPr>
            <a:endParaRPr lang="en-US" sz="1800" b="0" i="0" u="none" strike="noStrike" baseline="0">
              <a:solidFill>
                <a:srgbClr val="000000"/>
              </a:solidFill>
              <a:latin typeface="Times New Roman"/>
              <a:cs typeface="Times New Roman"/>
            </a:endParaRPr>
          </a:p>
          <a:p>
            <a:pPr marL="13970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chemeClr val="tx1"/>
                </a:solidFill>
              </a:rPr>
              <a:t>Image Source: Julie </a:t>
            </a:r>
            <a:r>
              <a:rPr lang="en-GB" sz="1800" b="1" err="1">
                <a:solidFill>
                  <a:schemeClr val="tx1"/>
                </a:solidFill>
              </a:rPr>
              <a:t>Kinzelman</a:t>
            </a:r>
            <a:r>
              <a:rPr lang="en-GB" sz="1800" b="1">
                <a:solidFill>
                  <a:schemeClr val="tx1"/>
                </a:solidFill>
              </a:rPr>
              <a:t>, City of Racine Health Department</a:t>
            </a:r>
          </a:p>
          <a:p>
            <a:pPr marL="139700" indent="0" algn="l">
              <a:buNone/>
            </a:pPr>
            <a:r>
              <a:rPr lang="en-US" sz="1800" b="0" i="0" u="none" strike="noStrike" baseline="0">
                <a:solidFill>
                  <a:srgbClr val="000000"/>
                </a:solidFill>
                <a:latin typeface="Times New Roman"/>
                <a:cs typeface="Times New Roman"/>
              </a:rPr>
              <a:t> </a:t>
            </a:r>
          </a:p>
        </p:txBody>
      </p:sp>
    </p:spTree>
    <p:extLst>
      <p:ext uri="{BB962C8B-B14F-4D97-AF65-F5344CB8AC3E}">
        <p14:creationId xmlns:p14="http://schemas.microsoft.com/office/powerpoint/2010/main" val="1322100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f88252dc4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f88252dc4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lush vegetation within the constructed wetland cells slows the movement of water, which promotes settling of sediments and other materials in the water.  Additionally, as we talked about earlier, the plants can transpire water back into the atmosphere.</a:t>
            </a:r>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tx1"/>
                </a:solidFill>
              </a:rPr>
              <a:t>Image Source: Julie </a:t>
            </a:r>
            <a:r>
              <a:rPr lang="en-GB" sz="1200" b="1" err="1">
                <a:solidFill>
                  <a:schemeClr val="tx1"/>
                </a:solidFill>
              </a:rPr>
              <a:t>Kinzelman</a:t>
            </a:r>
            <a:r>
              <a:rPr lang="en-GB" sz="1200" b="1">
                <a:solidFill>
                  <a:schemeClr val="tx1"/>
                </a:solidFill>
              </a:rPr>
              <a:t>, City of Racine Health Department</a:t>
            </a:r>
          </a:p>
          <a:p>
            <a:pPr marL="0" lvl="0" indent="0" algn="l" rtl="0">
              <a:spcBef>
                <a:spcPts val="0"/>
              </a:spcBef>
              <a:spcAft>
                <a:spcPts val="0"/>
              </a:spcAft>
              <a:buNone/>
            </a:pPr>
            <a:endParaRPr/>
          </a:p>
        </p:txBody>
      </p:sp>
    </p:spTree>
    <p:extLst>
      <p:ext uri="{BB962C8B-B14F-4D97-AF65-F5344CB8AC3E}">
        <p14:creationId xmlns:p14="http://schemas.microsoft.com/office/powerpoint/2010/main" val="338915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f88252dc4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f88252dc4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rtl="0" fontAlgn="base">
              <a:buNone/>
            </a:pPr>
            <a:r>
              <a:rPr lang="en-US" sz="1200" b="0" i="0" u="none" strike="noStrike" cap="none">
                <a:solidFill>
                  <a:srgbClr val="000000"/>
                </a:solidFill>
                <a:effectLst/>
                <a:latin typeface="+mn-lt"/>
                <a:ea typeface="Arial"/>
                <a:cs typeface="Arial"/>
                <a:sym typeface="Arial"/>
              </a:rPr>
              <a:t>The system also consists of an underground solid particle treatment system (</a:t>
            </a:r>
            <a:r>
              <a:rPr lang="en-US" sz="1200" b="0" i="0" u="none" strike="noStrike" cap="none" err="1">
                <a:solidFill>
                  <a:srgbClr val="000000"/>
                </a:solidFill>
                <a:effectLst/>
                <a:latin typeface="+mn-lt"/>
                <a:ea typeface="Arial"/>
                <a:cs typeface="Arial"/>
                <a:sym typeface="Arial"/>
              </a:rPr>
              <a:t>Vorceptor</a:t>
            </a:r>
            <a:r>
              <a:rPr lang="en-US" sz="1200" b="0" i="0" u="none" strike="noStrike" cap="none">
                <a:solidFill>
                  <a:srgbClr val="000000"/>
                </a:solidFill>
                <a:effectLst/>
                <a:latin typeface="+mn-lt"/>
                <a:ea typeface="Arial"/>
                <a:cs typeface="Arial"/>
                <a:sym typeface="Arial"/>
              </a:rPr>
              <a:t>), which helps settle out large particles in the runoff</a:t>
            </a:r>
            <a:r>
              <a:rPr lang="en-US" sz="1200">
                <a:latin typeface="+mn-lt"/>
              </a:rPr>
              <a:t>. You can think of this like a big underground filter that can clean some of the pollutants out of the water before it gets to the wetland.</a:t>
            </a:r>
          </a:p>
          <a:p>
            <a:pPr marL="139700" indent="0" rtl="0" fontAlgn="base">
              <a:buNone/>
            </a:pPr>
            <a:endParaRPr lang="en-US" sz="1200">
              <a:latin typeface="+mn-lt"/>
            </a:endParaRPr>
          </a:p>
          <a:p>
            <a:pPr rtl="0" fontAlgn="base"/>
            <a:endParaRPr lang="en-US" sz="1200" b="0" i="0" u="none" strike="noStrike" cap="none">
              <a:solidFill>
                <a:srgbClr val="000000"/>
              </a:solidFill>
              <a:effectLst/>
              <a:latin typeface="Arial"/>
              <a:ea typeface="Arial"/>
              <a:cs typeface="Arial"/>
              <a:sym typeface="Aria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a:solidFill>
                  <a:schemeClr val="tx1"/>
                </a:solidFill>
                <a:latin typeface="Lato"/>
              </a:rPr>
              <a:t>I</a:t>
            </a:r>
            <a:r>
              <a:rPr lang="en-GB" sz="1200" b="1">
                <a:solidFill>
                  <a:schemeClr val="tx1"/>
                </a:solidFill>
              </a:rPr>
              <a:t>mage Source: </a:t>
            </a:r>
            <a:r>
              <a:rPr lang="en-US" sz="2400" i="1">
                <a:solidFill>
                  <a:schemeClr val="tx1"/>
                </a:solidFill>
              </a:rPr>
              <a:t> </a:t>
            </a:r>
            <a:r>
              <a:rPr lang="en-US" sz="1200" b="1">
                <a:solidFill>
                  <a:schemeClr val="tx1"/>
                </a:solidFill>
              </a:rPr>
              <a:t>Capt. Dennis Carr, Wisconsin Wing, Civil Air Patrol</a:t>
            </a:r>
            <a:r>
              <a:rPr lang="en-US" sz="2400">
                <a:solidFill>
                  <a:schemeClr val="tx1"/>
                </a:solidFill>
              </a:rPr>
              <a:t> </a:t>
            </a:r>
            <a:endParaRPr lang="en-GB" sz="1200" b="1">
              <a:solidFill>
                <a:schemeClr val="tx1"/>
              </a:solidFill>
              <a:latin typeface="Lato" panose="020F0502020204030203" pitchFamily="34" charset="77"/>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a:solidFill>
                  <a:schemeClr val="tx1"/>
                </a:solidFill>
                <a:latin typeface="Lato" panose="020F0502020204030203" pitchFamily="34" charset="77"/>
              </a:rPr>
              <a:t>Image Source: </a:t>
            </a:r>
            <a:r>
              <a:rPr lang="en-US" sz="2400" i="1">
                <a:solidFill>
                  <a:schemeClr val="tx1"/>
                </a:solidFill>
              </a:rPr>
              <a:t> </a:t>
            </a:r>
            <a:r>
              <a:rPr lang="en-US" sz="1200" b="1">
                <a:solidFill>
                  <a:schemeClr val="tx1"/>
                </a:solidFill>
                <a:latin typeface="Lato" panose="020F0502020204030203" pitchFamily="34" charset="77"/>
              </a:rPr>
              <a:t>Map Data: Southeastern Wisconsin Regional Planning Commission  </a:t>
            </a:r>
            <a:endParaRPr lang="en-GB" sz="1200" b="1">
              <a:solidFill>
                <a:schemeClr val="tx1"/>
              </a:solidFill>
              <a:latin typeface="Lato" panose="020F0502020204030203" pitchFamily="34" charset="77"/>
            </a:endParaRPr>
          </a:p>
          <a:p>
            <a:pPr marL="139700" indent="0" rtl="0" fontAlgn="base">
              <a:buNone/>
            </a:pPr>
            <a:endParaRPr lang="en-US" sz="1200">
              <a:latin typeface="+mn-lt"/>
            </a:endParaRPr>
          </a:p>
          <a:p>
            <a:pPr marL="139700" indent="0" rtl="0" fontAlgn="base">
              <a:buNone/>
            </a:pPr>
            <a:endParaRPr lang="en-US" sz="1200">
              <a:latin typeface="+mn-lt"/>
            </a:endParaRPr>
          </a:p>
          <a:p>
            <a:pPr marL="139700" indent="0" rtl="0" fontAlgn="base">
              <a:buNone/>
            </a:pPr>
            <a:endParaRPr lang="en-US" sz="1200">
              <a:latin typeface="+mn-lt"/>
            </a:endParaRPr>
          </a:p>
          <a:p>
            <a:pPr marL="139700" indent="0" rtl="0" fontAlgn="base">
              <a:buNone/>
            </a:pPr>
            <a:endParaRPr lang="en-US" sz="1200" b="0" i="0" u="none" strike="noStrike" cap="none">
              <a:solidFill>
                <a:srgbClr val="000000"/>
              </a:solidFill>
              <a:effectLst/>
              <a:latin typeface="+mn-lt"/>
              <a:ea typeface="Arial"/>
              <a:cs typeface="Arial"/>
            </a:endParaRPr>
          </a:p>
          <a:p>
            <a:pPr marL="139700" indent="0" rtl="0" fontAlgn="base">
              <a:buNone/>
            </a:pPr>
            <a:endParaRPr lang="en-US" sz="1200" b="0" i="0" u="none" strike="noStrike" cap="none">
              <a:solidFill>
                <a:srgbClr val="000000"/>
              </a:solidFill>
              <a:effectLst/>
              <a:latin typeface="+mn-lt"/>
              <a:ea typeface="Arial"/>
              <a:cs typeface="Aria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70588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f88252dc4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f88252dc4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fontAlgn="base">
              <a:buNone/>
            </a:pPr>
            <a:r>
              <a:rPr lang="en-US" sz="1200" b="0" i="0" u="none" strike="noStrike" cap="none">
                <a:solidFill>
                  <a:srgbClr val="000000"/>
                </a:solidFill>
                <a:effectLst/>
                <a:latin typeface="+mn-lt"/>
                <a:ea typeface="Arial"/>
                <a:cs typeface="Arial"/>
                <a:sym typeface="Arial"/>
              </a:rPr>
              <a:t>When there are large precipitation events, the </a:t>
            </a:r>
            <a:r>
              <a:rPr lang="en-US" sz="1200">
                <a:latin typeface="+mn-lt"/>
              </a:rPr>
              <a:t>treatment system can't handle all the water. The </a:t>
            </a:r>
            <a:r>
              <a:rPr lang="en-US" sz="1200" b="0" i="0" u="none" strike="noStrike" cap="none">
                <a:solidFill>
                  <a:srgbClr val="000000"/>
                </a:solidFill>
                <a:effectLst/>
                <a:latin typeface="+mn-lt"/>
                <a:ea typeface="Arial"/>
                <a:cs typeface="Arial"/>
                <a:sym typeface="Arial"/>
              </a:rPr>
              <a:t>overflow outfall </a:t>
            </a:r>
            <a:r>
              <a:rPr lang="en-US" sz="1200">
                <a:latin typeface="+mn-lt"/>
              </a:rPr>
              <a:t>lets the water bypass the infiltration basin so the treatment system does not get damaged.</a:t>
            </a:r>
          </a:p>
          <a:p>
            <a:pPr marL="139700" indent="0" fontAlgn="base">
              <a:buNone/>
            </a:pPr>
            <a:endParaRPr lang="en-US" sz="1200">
              <a:latin typeface="+mn-lt"/>
            </a:endParaRPr>
          </a:p>
          <a:p>
            <a:pPr rtl="0" fontAlgn="base"/>
            <a:endParaRPr lang="en-US" sz="1200" b="0" i="0" u="none" strike="noStrike" cap="none">
              <a:solidFill>
                <a:srgbClr val="000000"/>
              </a:solidFill>
              <a:effectLst/>
              <a:latin typeface="Arial"/>
              <a:ea typeface="Arial"/>
              <a:cs typeface="Arial"/>
              <a:sym typeface="Aria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a:solidFill>
                  <a:schemeClr val="tx1"/>
                </a:solidFill>
                <a:latin typeface="Lato"/>
              </a:rPr>
              <a:t>I</a:t>
            </a:r>
            <a:r>
              <a:rPr lang="en-GB" sz="1200" b="1">
                <a:solidFill>
                  <a:schemeClr val="tx1"/>
                </a:solidFill>
              </a:rPr>
              <a:t>mage Source: </a:t>
            </a:r>
            <a:r>
              <a:rPr lang="en-US" sz="2400" i="1">
                <a:solidFill>
                  <a:schemeClr val="tx1"/>
                </a:solidFill>
              </a:rPr>
              <a:t> </a:t>
            </a:r>
            <a:r>
              <a:rPr lang="en-US" sz="1200" b="1">
                <a:solidFill>
                  <a:schemeClr val="tx1"/>
                </a:solidFill>
              </a:rPr>
              <a:t>Capt. Dennis Carr, Wisconsin Wing, Civil Air Patrol</a:t>
            </a:r>
            <a:r>
              <a:rPr lang="en-US" sz="2400">
                <a:solidFill>
                  <a:schemeClr val="tx1"/>
                </a:solidFill>
              </a:rPr>
              <a:t> </a:t>
            </a:r>
            <a:endParaRPr lang="en-GB" sz="1200" b="1">
              <a:solidFill>
                <a:schemeClr val="tx1"/>
              </a:solidFill>
              <a:latin typeface="Lato" panose="020F0502020204030203" pitchFamily="34" charset="77"/>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a:solidFill>
                  <a:schemeClr val="tx1"/>
                </a:solidFill>
                <a:latin typeface="Lato" panose="020F0502020204030203" pitchFamily="34" charset="77"/>
              </a:rPr>
              <a:t>Image Source: </a:t>
            </a:r>
            <a:r>
              <a:rPr lang="en-US" sz="2400" i="1">
                <a:solidFill>
                  <a:schemeClr val="tx1"/>
                </a:solidFill>
              </a:rPr>
              <a:t> </a:t>
            </a:r>
            <a:r>
              <a:rPr lang="en-US" sz="1200" b="1">
                <a:solidFill>
                  <a:schemeClr val="tx1"/>
                </a:solidFill>
                <a:latin typeface="Lato" panose="020F0502020204030203" pitchFamily="34" charset="77"/>
              </a:rPr>
              <a:t>Map Data: Southeastern Wisconsin Regional Planning Commission  </a:t>
            </a:r>
            <a:endParaRPr lang="en-GB" sz="1200" b="1">
              <a:solidFill>
                <a:schemeClr val="tx1"/>
              </a:solidFill>
              <a:latin typeface="Lato" panose="020F0502020204030203" pitchFamily="34" charset="77"/>
            </a:endParaRPr>
          </a:p>
          <a:p>
            <a:pPr marL="139700" indent="0" fontAlgn="base">
              <a:buNone/>
            </a:pPr>
            <a:endParaRPr sz="1200">
              <a:latin typeface="+mn-lt"/>
            </a:endParaRPr>
          </a:p>
        </p:txBody>
      </p:sp>
    </p:spTree>
    <p:extLst>
      <p:ext uri="{BB962C8B-B14F-4D97-AF65-F5344CB8AC3E}">
        <p14:creationId xmlns:p14="http://schemas.microsoft.com/office/powerpoint/2010/main" val="2001035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f88252dc4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f88252dc4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rtl="0" fontAlgn="base">
              <a:buNone/>
            </a:pPr>
            <a:r>
              <a:rPr lang="en-US" sz="1100" b="0" i="0" u="none" strike="noStrike" cap="none">
                <a:solidFill>
                  <a:srgbClr val="000000"/>
                </a:solidFill>
                <a:effectLst/>
                <a:latin typeface="Arial"/>
                <a:ea typeface="Arial"/>
                <a:cs typeface="Arial"/>
                <a:sym typeface="Arial"/>
              </a:rPr>
              <a:t>This green infrastructure system has helped to solve problem #2-beach closures and problem #4-wash outs.</a:t>
            </a:r>
          </a:p>
          <a:p>
            <a:pPr marL="139700" indent="0" rtl="0" fontAlgn="base">
              <a:buNone/>
            </a:pPr>
            <a:endParaRPr lang="en-US" sz="1100" b="0" i="0" u="none" strike="noStrike" cap="none">
              <a:solidFill>
                <a:srgbClr val="000000"/>
              </a:solidFill>
              <a:effectLst/>
              <a:latin typeface="Arial"/>
              <a:ea typeface="Arial"/>
              <a:cs typeface="Arial"/>
              <a:sym typeface="Arial"/>
            </a:endParaRPr>
          </a:p>
          <a:p>
            <a:pPr marL="139700" marR="0" lvl="0" indent="0" algn="l" defTabSz="914400" rtl="0" eaLnBrk="1" fontAlgn="base" latinLnBrk="0" hangingPunct="1">
              <a:lnSpc>
                <a:spcPct val="100000"/>
              </a:lnSpc>
              <a:spcBef>
                <a:spcPts val="0"/>
              </a:spcBef>
              <a:spcAft>
                <a:spcPts val="0"/>
              </a:spcAft>
              <a:buClrTx/>
              <a:buSzTx/>
              <a:buFontTx/>
              <a:buNone/>
              <a:tabLst/>
              <a:defRPr/>
            </a:pPr>
            <a:r>
              <a:rPr lang="en-GB" sz="1100" b="1">
                <a:solidFill>
                  <a:schemeClr val="tx1"/>
                </a:solidFill>
              </a:rPr>
              <a:t>Image Source: Julie </a:t>
            </a:r>
            <a:r>
              <a:rPr lang="en-GB" sz="1100" b="1" err="1">
                <a:solidFill>
                  <a:schemeClr val="tx1"/>
                </a:solidFill>
              </a:rPr>
              <a:t>Kinzelman</a:t>
            </a:r>
            <a:r>
              <a:rPr lang="en-GB" sz="1100" b="1">
                <a:solidFill>
                  <a:schemeClr val="tx1"/>
                </a:solidFill>
              </a:rPr>
              <a:t>, City of Racine Health Department</a:t>
            </a:r>
          </a:p>
          <a:p>
            <a:pPr marL="139700" indent="0" rtl="0" fontAlgn="base">
              <a:buNone/>
            </a:pPr>
            <a:endParaRPr lang="en-US" sz="1100" b="0" i="0" u="none" strike="noStrike" cap="none">
              <a:solidFill>
                <a:srgbClr val="000000"/>
              </a:solidFill>
              <a:effectLst/>
              <a:latin typeface="Arial"/>
              <a:ea typeface="Arial"/>
              <a:cs typeface="Arial"/>
              <a:sym typeface="Aria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70512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f88252dc4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f88252dc4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defRPr/>
            </a:pPr>
            <a:r>
              <a:rPr lang="en-US"/>
              <a:t>Which type of water movement does the </a:t>
            </a:r>
            <a:r>
              <a:rPr lang="en-US" err="1"/>
              <a:t>Enlish</a:t>
            </a:r>
            <a:r>
              <a:rPr lang="en-US"/>
              <a:t> Street infiltration basin influence?</a:t>
            </a:r>
            <a:br>
              <a:rPr lang="en-US">
                <a:cs typeface="+mn-lt"/>
              </a:rPr>
            </a:br>
            <a:r>
              <a:rPr lang="en-US"/>
              <a:t>Answer: This green infrastructure system influences infiltration rates, transpiration rates and runoff. </a:t>
            </a:r>
          </a:p>
          <a:p>
            <a:pPr marL="139700" indent="0">
              <a:buNone/>
              <a:defRPr/>
            </a:pPr>
            <a:endParaRPr lang="en-US"/>
          </a:p>
          <a:p>
            <a:pPr marL="13970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tx1"/>
                </a:solidFill>
              </a:rPr>
              <a:t>Image Source: Julie </a:t>
            </a:r>
            <a:r>
              <a:rPr lang="en-GB" sz="1200" b="1" err="1">
                <a:solidFill>
                  <a:schemeClr val="tx1"/>
                </a:solidFill>
              </a:rPr>
              <a:t>Kinzelman</a:t>
            </a:r>
            <a:r>
              <a:rPr lang="en-GB" sz="1200" b="1">
                <a:solidFill>
                  <a:schemeClr val="tx1"/>
                </a:solidFill>
              </a:rPr>
              <a:t>, City of Racine Health Department</a:t>
            </a:r>
          </a:p>
          <a:p>
            <a:pPr marL="139700" indent="0">
              <a:buNone/>
              <a:defRPr/>
            </a:pPr>
            <a:r>
              <a:rPr lang="en-US" b="1"/>
              <a:t>Graphic Source: U.S. Army Corps of Engineers</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a:p>
        </p:txBody>
      </p:sp>
    </p:spTree>
    <p:extLst>
      <p:ext uri="{BB962C8B-B14F-4D97-AF65-F5344CB8AC3E}">
        <p14:creationId xmlns:p14="http://schemas.microsoft.com/office/powerpoint/2010/main" val="4263929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f88252dc4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f88252dc4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a:t>We introduced four problems, beach erosion, beach closures, sand burying boardwalks and washouts.  </a:t>
            </a:r>
          </a:p>
          <a:p>
            <a:pPr marL="139700" indent="0">
              <a:buNone/>
            </a:pPr>
            <a:endParaRPr lang="en-US"/>
          </a:p>
          <a:p>
            <a:r>
              <a:rPr lang="en-US" sz="1200" b="0" i="0" u="none" strike="noStrike" baseline="0">
                <a:solidFill>
                  <a:srgbClr val="000000"/>
                </a:solidFill>
                <a:latin typeface="Times New Roman" panose="02020603050405020304" pitchFamily="18" charset="0"/>
              </a:rPr>
              <a:t>Note to educator: Some slides within this presentation contain the Engineering Design Process graphic.  The graphic is refined by incorporating red circles around one, or more, of the seven steps within the engineering design process.  The circled steps are meant to correlate with that step in the engineering design process that the particular slide is addressing/reinforcing. </a:t>
            </a:r>
            <a:r>
              <a:rPr lang="en-US"/>
              <a:t>  Additionally, slides titled with red font are also designed to reinforce the engineering design process. </a:t>
            </a:r>
          </a:p>
          <a:p>
            <a:pPr marL="139700" indent="0">
              <a:buNone/>
            </a:pPr>
            <a:endParaRPr lang="en-US" sz="1100" b="1" i="0" u="none" strike="noStrike" cap="none">
              <a:solidFill>
                <a:srgbClr val="000000"/>
              </a:solidFill>
              <a:effectLst/>
              <a:latin typeface="Arial"/>
              <a:ea typeface="Arial"/>
              <a:cs typeface="Arial"/>
              <a:sym typeface="Arial"/>
            </a:endParaRPr>
          </a:p>
          <a:p>
            <a:pPr marL="139700" indent="0">
              <a:buNone/>
            </a:pPr>
            <a:endParaRPr lang="en-US" sz="1100" b="1" i="0" u="none" strike="noStrike" cap="none">
              <a:solidFill>
                <a:srgbClr val="000000"/>
              </a:solidFill>
              <a:effectLst/>
              <a:latin typeface="Arial"/>
              <a:ea typeface="Arial"/>
              <a:cs typeface="Arial"/>
              <a:sym typeface="Arial"/>
            </a:endParaRPr>
          </a:p>
          <a:p>
            <a:pPr marL="139700" indent="0">
              <a:buNone/>
            </a:pPr>
            <a:r>
              <a:rPr lang="en-US" sz="1100" b="1" i="0" u="none" strike="noStrike" cap="none">
                <a:solidFill>
                  <a:srgbClr val="000000"/>
                </a:solidFill>
                <a:effectLst/>
                <a:latin typeface="Arial"/>
                <a:ea typeface="Arial"/>
                <a:cs typeface="Arial"/>
                <a:sym typeface="Arial"/>
              </a:rPr>
              <a:t>Image sources: Zoo beach trail severely eroding; City and FEMA working on restoration details</a:t>
            </a:r>
          </a:p>
          <a:p>
            <a:r>
              <a:rPr lang="en-US" sz="1100" b="0" i="0" u="none" strike="noStrike" cap="none">
                <a:solidFill>
                  <a:srgbClr val="000000"/>
                </a:solidFill>
                <a:effectLst/>
                <a:latin typeface="Arial"/>
                <a:ea typeface="Arial"/>
                <a:cs typeface="Arial"/>
                <a:sym typeface="Arial"/>
                <a:hlinkClick r:id="rId3"/>
              </a:rPr>
              <a:t>Christina </a:t>
            </a:r>
            <a:r>
              <a:rPr lang="en-US" sz="1100" b="0" i="0" u="none" strike="noStrike" cap="none" err="1">
                <a:solidFill>
                  <a:srgbClr val="000000"/>
                </a:solidFill>
                <a:effectLst/>
                <a:latin typeface="Arial"/>
                <a:ea typeface="Arial"/>
                <a:cs typeface="Arial"/>
                <a:sym typeface="Arial"/>
                <a:hlinkClick r:id="rId3"/>
              </a:rPr>
              <a:t>Lieffring</a:t>
            </a:r>
            <a:endParaRPr lang="en-US" sz="1100" b="0" i="0" u="none" strike="noStrike" cap="none">
              <a:solidFill>
                <a:srgbClr val="000000"/>
              </a:solidFill>
              <a:effectLst/>
              <a:latin typeface="Arial"/>
              <a:ea typeface="Arial"/>
              <a:cs typeface="Arial"/>
              <a:sym typeface="Arial"/>
            </a:endParaRPr>
          </a:p>
          <a:p>
            <a:r>
              <a:rPr lang="en-US" sz="1100" b="0" i="0" u="none" strike="noStrike" cap="none">
                <a:solidFill>
                  <a:srgbClr val="000000"/>
                </a:solidFill>
                <a:effectLst/>
                <a:latin typeface="Arial"/>
                <a:ea typeface="Arial"/>
                <a:cs typeface="Arial"/>
                <a:sym typeface="Arial"/>
              </a:rPr>
              <a:t> Aug 5, 2020</a:t>
            </a:r>
          </a:p>
          <a:p>
            <a:endParaRPr lang="en-US" sz="1100" b="0" i="0" u="none" strike="noStrike" cap="none" baseline="0">
              <a:solidFill>
                <a:srgbClr val="000000"/>
              </a:solidFill>
              <a:effectLst/>
              <a:latin typeface="Arial"/>
              <a:cs typeface="Arial"/>
              <a:sym typeface="Arial"/>
            </a:endParaRPr>
          </a:p>
          <a:p>
            <a:r>
              <a:rPr lang="en-US" sz="1800" b="0" i="0" u="none" strike="noStrike" baseline="0">
                <a:solidFill>
                  <a:srgbClr val="000000"/>
                </a:solidFill>
                <a:latin typeface="Times New Roman" panose="02020603050405020304" pitchFamily="18" charset="0"/>
              </a:rPr>
              <a:t>https://journaltimes.com/news/local/zoo-beach-trail-severely-eroding-city-and-fema-working-on-restoration-details/article_1347c921-848e-50a9-9f97-5ca7eef49abf.html </a:t>
            </a:r>
          </a:p>
          <a:p>
            <a:endParaRPr lang="en-US" sz="1800" b="0" i="0" u="none" strike="noStrike" baseline="0">
              <a:solidFill>
                <a:srgbClr val="000000"/>
              </a:solidFill>
              <a:latin typeface="Times New Roman" panose="02020603050405020304" pitchFamily="18" charset="0"/>
            </a:endParaRPr>
          </a:p>
          <a:p>
            <a:pPr marL="139700" marR="0" indent="0" algn="l">
              <a:buNone/>
            </a:pPr>
            <a:endParaRPr/>
          </a:p>
        </p:txBody>
      </p:sp>
    </p:spTree>
    <p:extLst>
      <p:ext uri="{BB962C8B-B14F-4D97-AF65-F5344CB8AC3E}">
        <p14:creationId xmlns:p14="http://schemas.microsoft.com/office/powerpoint/2010/main" val="2207373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f88252dc4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f88252dc4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We discussed one solution type—installed engineered gray structures.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f88252dc4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f88252dc4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dirty="0"/>
              <a:t>We saw how gray </a:t>
            </a:r>
            <a:r>
              <a:rPr lang="en-US" dirty="0" err="1"/>
              <a:t>infrastrucutre</a:t>
            </a:r>
            <a:r>
              <a:rPr lang="en-US" dirty="0"/>
              <a:t> projects such as revetments, jetties, seawalls and breakwaters can assist with the problem of beach erosion. </a:t>
            </a:r>
          </a:p>
          <a:p>
            <a:pPr marL="139700" marR="0" indent="0" algn="l">
              <a:buNone/>
            </a:pPr>
            <a:r>
              <a:rPr lang="en-US" sz="1800" b="0" i="0" u="none" strike="noStrike" baseline="0" dirty="0">
                <a:solidFill>
                  <a:srgbClr val="000000"/>
                </a:solidFill>
                <a:latin typeface="Times New Roman" panose="02020603050405020304" pitchFamily="18" charset="0"/>
              </a:rPr>
              <a:t> </a:t>
            </a:r>
            <a:endParaRPr lang="en-US" b="1"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Image </a:t>
            </a:r>
            <a:r>
              <a:rPr lang="en-US" b="1" dirty="0" err="1"/>
              <a:t>source:</a:t>
            </a:r>
            <a:r>
              <a:rPr lang="en-US" sz="1800" b="0" i="1" dirty="0" err="1">
                <a:solidFill>
                  <a:srgbClr val="000000"/>
                </a:solidFill>
                <a:effectLst/>
                <a:latin typeface="Calibri"/>
                <a:cs typeface="Calibri"/>
              </a:rPr>
              <a:t>Map</a:t>
            </a:r>
            <a:r>
              <a:rPr lang="en-US" sz="1800" b="0" i="1" dirty="0">
                <a:solidFill>
                  <a:srgbClr val="000000"/>
                </a:solidFill>
                <a:effectLst/>
                <a:latin typeface="Calibri"/>
                <a:cs typeface="Calibri"/>
              </a:rPr>
              <a:t> Data: Esri, HERE, Garmin, Intermap, increment P Corp., GEBCO, USGS, FAO, NPS, NRCAN, GeoBase, IGN, </a:t>
            </a:r>
            <a:r>
              <a:rPr lang="en-US" sz="1800" b="0" i="1" dirty="0" err="1">
                <a:solidFill>
                  <a:srgbClr val="000000"/>
                </a:solidFill>
                <a:effectLst/>
                <a:latin typeface="Calibri"/>
                <a:cs typeface="Calibri"/>
              </a:rPr>
              <a:t>Kadaster</a:t>
            </a:r>
            <a:r>
              <a:rPr lang="en-US" sz="1800" b="0" i="1" dirty="0">
                <a:solidFill>
                  <a:srgbClr val="000000"/>
                </a:solidFill>
                <a:effectLst/>
                <a:latin typeface="Calibri"/>
                <a:cs typeface="Calibri"/>
              </a:rPr>
              <a:t> NL, Ordnance Survey, Esri Japan, METI, Esri China (Hong Kong), (c) OpenStreetMap contributors, and the GIS User Community</a:t>
            </a:r>
            <a:r>
              <a:rPr lang="en-US" sz="1800" b="0" i="0" dirty="0">
                <a:solidFill>
                  <a:srgbClr val="000000"/>
                </a:solidFill>
                <a:effectLst/>
                <a:latin typeface="Calibri"/>
                <a:cs typeface="Calibri"/>
              </a:rPr>
              <a:t>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0" dirty="0">
              <a:solidFill>
                <a:srgbClr val="000000"/>
              </a:solidFill>
              <a:effectLst/>
              <a:latin typeface="Calibri" panose="020F0502020204030204" pitchFamily="34" charset="0"/>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dirty="0">
                <a:solidFill>
                  <a:srgbClr val="000000"/>
                </a:solidFill>
                <a:effectLst/>
                <a:latin typeface="Calibri" panose="020F0502020204030204" pitchFamily="34" charset="0"/>
              </a:rPr>
              <a:t>Graphic source Adam </a:t>
            </a:r>
            <a:r>
              <a:rPr lang="en-US" sz="1800" b="0" i="0" dirty="0" err="1">
                <a:solidFill>
                  <a:srgbClr val="000000"/>
                </a:solidFill>
                <a:effectLst/>
                <a:latin typeface="Calibri" panose="020F0502020204030204" pitchFamily="34" charset="0"/>
              </a:rPr>
              <a:t>Bechle</a:t>
            </a:r>
            <a:r>
              <a:rPr lang="en-US" sz="1800" b="0" i="0" dirty="0">
                <a:solidFill>
                  <a:srgbClr val="000000"/>
                </a:solidFill>
                <a:effectLst/>
                <a:latin typeface="Calibri" panose="020F0502020204030204" pitchFamily="34" charset="0"/>
              </a:rPr>
              <a:t>, coastal engineer, Wisconsin Sea Grant</a:t>
            </a:r>
            <a:endParaRPr lang="en-US" b="0" i="0" dirty="0">
              <a:effectLst/>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Tree>
    <p:extLst>
      <p:ext uri="{BB962C8B-B14F-4D97-AF65-F5344CB8AC3E}">
        <p14:creationId xmlns:p14="http://schemas.microsoft.com/office/powerpoint/2010/main" val="2103899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f88252dc4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f88252dc4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During the last lesson, we also looked at a second solution type---beach management practices.</a:t>
            </a:r>
            <a:endParaRPr/>
          </a:p>
        </p:txBody>
      </p:sp>
    </p:spTree>
    <p:extLst>
      <p:ext uri="{BB962C8B-B14F-4D97-AF65-F5344CB8AC3E}">
        <p14:creationId xmlns:p14="http://schemas.microsoft.com/office/powerpoint/2010/main" val="1473856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f88252dc4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f88252dc4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a:t>Specifically, we saw how beach grooming strategies help to resolve problem #2—closed beaches</a:t>
            </a:r>
          </a:p>
          <a:p>
            <a:pPr marL="139700" marR="0" indent="0" algn="l">
              <a:buNone/>
            </a:pPr>
            <a:r>
              <a:rPr lang="en-US"/>
              <a:t>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a:solidFill>
                  <a:schemeClr val="tx1"/>
                </a:solidFill>
              </a:rPr>
              <a:t>Image Source: Julie </a:t>
            </a:r>
            <a:r>
              <a:rPr lang="en-GB" sz="1800" b="1" err="1">
                <a:solidFill>
                  <a:schemeClr val="tx1"/>
                </a:solidFill>
              </a:rPr>
              <a:t>Kinzelman</a:t>
            </a:r>
            <a:r>
              <a:rPr lang="en-GB" sz="1800" b="1">
                <a:solidFill>
                  <a:schemeClr val="tx1"/>
                </a:solidFill>
              </a:rPr>
              <a:t>, City of Racine Health Department</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a:effectLst/>
              <a:latin typeface="Calibri"/>
              <a:cs typeface="Calibri"/>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a:p>
        </p:txBody>
      </p:sp>
    </p:spTree>
    <p:extLst>
      <p:ext uri="{BB962C8B-B14F-4D97-AF65-F5344CB8AC3E}">
        <p14:creationId xmlns:p14="http://schemas.microsoft.com/office/powerpoint/2010/main" val="2084346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f88252dc4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f88252dc4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defRPr/>
            </a:pPr>
            <a:r>
              <a:rPr lang="en-US"/>
              <a:t>We did not, and still do not,  have time to discuss all the solutions and plans that were put forward to solve the problems at North Beach. If you want to learn more, you can read the </a:t>
            </a:r>
            <a:r>
              <a:rPr lang="en-US" i="1"/>
              <a:t>Vision for North Beach Park </a:t>
            </a:r>
            <a:r>
              <a:rPr lang="en-US"/>
              <a:t>report. </a:t>
            </a:r>
            <a:br>
              <a:rPr lang="en-US">
                <a:cs typeface="+mn-lt"/>
              </a:rPr>
            </a:br>
            <a:br>
              <a:rPr lang="en-US">
                <a:cs typeface="+mn-lt"/>
              </a:rPr>
            </a:br>
            <a:endParaRPr lang="en-US" b="1"/>
          </a:p>
          <a:p>
            <a:pPr marL="0" indent="0">
              <a:buNone/>
              <a:defRPr/>
            </a:pPr>
            <a:r>
              <a:rPr lang="en-US" b="1"/>
              <a:t>Image source: City of Racine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0" indent="0">
              <a:buNone/>
              <a:defRPr/>
            </a:pPr>
            <a:r>
              <a:rPr lang="en-US"/>
              <a:t>Source: https://cityofracine.org/uploadedFiles/_MainSiteContent/Departments/Health/_Documents/Laboratory/NBReport_FINAL_Rev.10.2016(Reduced).pdf</a:t>
            </a:r>
          </a:p>
          <a:p>
            <a:pPr marL="0" lvl="0" indent="0" algn="l" rtl="0">
              <a:spcBef>
                <a:spcPts val="0"/>
              </a:spcBef>
              <a:spcAft>
                <a:spcPts val="0"/>
              </a:spcAft>
              <a:buNone/>
            </a:pPr>
            <a:endParaRPr/>
          </a:p>
        </p:txBody>
      </p:sp>
    </p:spTree>
    <p:extLst>
      <p:ext uri="{BB962C8B-B14F-4D97-AF65-F5344CB8AC3E}">
        <p14:creationId xmlns:p14="http://schemas.microsoft.com/office/powerpoint/2010/main" val="4254200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_ligh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1AB265-C0D2-A543-B156-B0221787BF01}"/>
              </a:ext>
              <a:ext uri="{C183D7F6-B498-43B3-948B-1728B52AA6E4}">
                <adec:decorative xmlns:adec="http://schemas.microsoft.com/office/drawing/2017/decorative" val="1"/>
              </a:ext>
            </a:extLst>
          </p:cNvPr>
          <p:cNvSpPr/>
          <p:nvPr/>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20267"/>
            <a:ext cx="8334246" cy="701877"/>
          </a:xfrm>
        </p:spPr>
        <p:txBody>
          <a:bodyPr anchor="t">
            <a:noAutofit/>
          </a:bodyPr>
          <a:lstStyle>
            <a:lvl1pPr marL="0" indent="0">
              <a:buNone/>
              <a:defRPr sz="2300">
                <a:solidFill>
                  <a:schemeClr val="tx1">
                    <a:lumMod val="75000"/>
                    <a:lumOff val="25000"/>
                  </a:schemeClr>
                </a:solidFill>
              </a:defRPr>
            </a:lvl1pPr>
          </a:lstStyle>
          <a:p>
            <a:pPr lvl="0"/>
            <a:r>
              <a:rPr lang="en-US"/>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bg1"/>
                </a:solidFill>
              </a:defRPr>
            </a:lvl1pPr>
          </a:lstStyle>
          <a:p>
            <a:pPr lvl="0"/>
            <a:r>
              <a:rPr lang="en-US"/>
              <a:t>Insert name, position</a:t>
            </a:r>
          </a:p>
        </p:txBody>
      </p:sp>
      <p:sp>
        <p:nvSpPr>
          <p:cNvPr id="2" name="Title 1">
            <a:extLst>
              <a:ext uri="{FF2B5EF4-FFF2-40B4-BE49-F238E27FC236}">
                <a16:creationId xmlns:a16="http://schemas.microsoft.com/office/drawing/2014/main" id="{47238E82-F276-E142-E87C-5EDAC740601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tx1">
                    <a:lumMod val="90000"/>
                    <a:lumOff val="10000"/>
                  </a:schemeClr>
                </a:solidFill>
                <a:latin typeface="+mj-lt"/>
                <a:ea typeface="Red Hat Display" panose="02010303040201060303" pitchFamily="2" charset="0"/>
                <a:cs typeface="Red Hat Display" panose="02010303040201060303" pitchFamily="2" charset="0"/>
              </a:defRPr>
            </a:lvl1pPr>
          </a:lstStyle>
          <a:p>
            <a:r>
              <a:rPr lang="en-US"/>
              <a:t>Insert slide title in title or sentence case</a:t>
            </a:r>
          </a:p>
        </p:txBody>
      </p:sp>
    </p:spTree>
    <p:extLst>
      <p:ext uri="{BB962C8B-B14F-4D97-AF65-F5344CB8AC3E}">
        <p14:creationId xmlns:p14="http://schemas.microsoft.com/office/powerpoint/2010/main" val="1694029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_2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30764F-890A-1CEC-3771-52FEC8F9F850}"/>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BE51D-BA97-2BBF-F3DF-C2B38B351A53}"/>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a:t>Insert slide title in title or sentence case</a:t>
            </a:r>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a:t>Bulleted list</a:t>
            </a:r>
          </a:p>
          <a:p>
            <a:pPr lvl="0"/>
            <a:r>
              <a:rPr lang="en-US"/>
              <a:t>Bulleted list</a:t>
            </a:r>
          </a:p>
          <a:p>
            <a:pPr lvl="0"/>
            <a:r>
              <a:rPr lang="en-US"/>
              <a:t>Bulleted list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Clr>
                <a:schemeClr val="accent1"/>
              </a:buClr>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a:t>Bulleted list</a:t>
            </a:r>
          </a:p>
          <a:p>
            <a:pPr lvl="0"/>
            <a:r>
              <a:rPr lang="en-US"/>
              <a:t>Bulleted list</a:t>
            </a:r>
          </a:p>
          <a:p>
            <a:pPr lvl="0"/>
            <a:r>
              <a:rPr lang="en-US"/>
              <a:t>Bulleted list</a:t>
            </a:r>
          </a:p>
        </p:txBody>
      </p:sp>
    </p:spTree>
    <p:extLst>
      <p:ext uri="{BB962C8B-B14F-4D97-AF65-F5344CB8AC3E}">
        <p14:creationId xmlns:p14="http://schemas.microsoft.com/office/powerpoint/2010/main" val="1880756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_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solidFill>
              </a:defRPr>
            </a:lvl1pPr>
            <a:lvl2pPr>
              <a:defRPr sz="2100"/>
            </a:lvl2pPr>
            <a:lvl3pPr>
              <a:defRPr sz="2100"/>
            </a:lvl3pPr>
            <a:lvl4pPr>
              <a:defRPr sz="2100"/>
            </a:lvl4pPr>
            <a:lvl5pPr>
              <a:defRPr sz="2100"/>
            </a:lvl5pPr>
          </a:lstStyle>
          <a:p>
            <a:pPr lvl="0"/>
            <a:r>
              <a:rPr lang="en-US"/>
              <a:t>Insert subtitle if needed</a:t>
            </a:r>
          </a:p>
        </p:txBody>
      </p:sp>
      <p:sp>
        <p:nvSpPr>
          <p:cNvPr id="2" name="Title 1">
            <a:extLst>
              <a:ext uri="{FF2B5EF4-FFF2-40B4-BE49-F238E27FC236}">
                <a16:creationId xmlns:a16="http://schemas.microsoft.com/office/drawing/2014/main" id="{989C382C-FEDF-9251-E54F-141B8D2101FA}"/>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tx1"/>
                </a:solidFill>
              </a:defRPr>
            </a:lvl1pPr>
          </a:lstStyle>
          <a:p>
            <a:r>
              <a:rPr lang="en-US"/>
              <a:t>Insert section header slide title</a:t>
            </a:r>
          </a:p>
        </p:txBody>
      </p:sp>
      <p:sp>
        <p:nvSpPr>
          <p:cNvPr id="3" name="Rectangle 2">
            <a:extLst>
              <a:ext uri="{FF2B5EF4-FFF2-40B4-BE49-F238E27FC236}">
                <a16:creationId xmlns:a16="http://schemas.microsoft.com/office/drawing/2014/main" id="{FDC5FCF3-F5B7-E967-D679-9013BC04E2C3}"/>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AD742B9-F2BE-EC5A-BCF0-E5DE5EE2D80C}"/>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0592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Section Header_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p:nvSpPr>
        <p:spPr>
          <a:xfrm>
            <a:off x="0" y="0"/>
            <a:ext cx="12192000" cy="6849766"/>
          </a:xfrm>
          <a:prstGeom prst="rect">
            <a:avLst/>
          </a:prstGeom>
          <a:solidFill>
            <a:srgbClr val="005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10000"/>
                    <a:lumOff val="90000"/>
                  </a:schemeClr>
                </a:solidFill>
              </a:defRPr>
            </a:lvl1pPr>
            <a:lvl2pPr>
              <a:defRPr sz="2100"/>
            </a:lvl2pPr>
            <a:lvl3pPr>
              <a:defRPr sz="2100"/>
            </a:lvl3pPr>
            <a:lvl4pPr>
              <a:defRPr sz="2100"/>
            </a:lvl4pPr>
            <a:lvl5pPr>
              <a:defRPr sz="2100"/>
            </a:lvl5pPr>
          </a:lstStyle>
          <a:p>
            <a:pPr lvl="0"/>
            <a:r>
              <a:rPr lang="en-US"/>
              <a:t>Insert subtitle if needed</a:t>
            </a:r>
          </a:p>
        </p:txBody>
      </p:sp>
      <p:sp>
        <p:nvSpPr>
          <p:cNvPr id="2" name="Title 1">
            <a:extLst>
              <a:ext uri="{FF2B5EF4-FFF2-40B4-BE49-F238E27FC236}">
                <a16:creationId xmlns:a16="http://schemas.microsoft.com/office/drawing/2014/main" id="{989C382C-FEDF-9251-E54F-141B8D2101FA}"/>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bg1"/>
                </a:solidFill>
              </a:defRPr>
            </a:lvl1pPr>
          </a:lstStyle>
          <a:p>
            <a:r>
              <a:rPr lang="en-US"/>
              <a:t>Insert section header slide title</a:t>
            </a:r>
          </a:p>
        </p:txBody>
      </p:sp>
      <p:sp>
        <p:nvSpPr>
          <p:cNvPr id="3" name="Rectangle 2">
            <a:extLst>
              <a:ext uri="{FF2B5EF4-FFF2-40B4-BE49-F238E27FC236}">
                <a16:creationId xmlns:a16="http://schemas.microsoft.com/office/drawing/2014/main" id="{354491D6-E5D5-8E44-ACE0-B8D7C96E218D}"/>
              </a:ext>
              <a:ext uri="{C183D7F6-B498-43B3-948B-1728B52AA6E4}">
                <adec:decorative xmlns:adec="http://schemas.microsoft.com/office/drawing/2017/decorative" val="1"/>
              </a:ext>
            </a:extLst>
          </p:cNvPr>
          <p:cNvSpPr/>
          <p:nvPr/>
        </p:nvSpPr>
        <p:spPr>
          <a:xfrm>
            <a:off x="0" y="0"/>
            <a:ext cx="12192000" cy="6849766"/>
          </a:xfrm>
          <a:prstGeom prst="rect">
            <a:avLst/>
          </a:prstGeom>
          <a:solidFill>
            <a:srgbClr val="005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BFB218C-C7F2-F484-A5CB-A851F331768B}"/>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rgbClr val="005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170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_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25000"/>
                    <a:lumOff val="75000"/>
                  </a:schemeClr>
                </a:solidFill>
              </a:defRPr>
            </a:lvl1pPr>
            <a:lvl2pPr>
              <a:defRPr sz="2100"/>
            </a:lvl2pPr>
            <a:lvl3pPr>
              <a:defRPr sz="2100"/>
            </a:lvl3pPr>
            <a:lvl4pPr>
              <a:defRPr sz="2100"/>
            </a:lvl4pPr>
            <a:lvl5pPr>
              <a:defRPr sz="2100"/>
            </a:lvl5pPr>
          </a:lstStyle>
          <a:p>
            <a:pPr lvl="0"/>
            <a:r>
              <a:rPr lang="en-US"/>
              <a:t>Insert subtitle if needed</a:t>
            </a:r>
          </a:p>
        </p:txBody>
      </p:sp>
      <p:sp>
        <p:nvSpPr>
          <p:cNvPr id="2" name="Title 1">
            <a:extLst>
              <a:ext uri="{FF2B5EF4-FFF2-40B4-BE49-F238E27FC236}">
                <a16:creationId xmlns:a16="http://schemas.microsoft.com/office/drawing/2014/main" id="{856EFDCA-0F37-B65D-EA97-DDFF7EC0B0CD}"/>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bg1"/>
                </a:solidFill>
              </a:defRPr>
            </a:lvl1pPr>
          </a:lstStyle>
          <a:p>
            <a:r>
              <a:rPr lang="en-US"/>
              <a:t>Insert section header slide title</a:t>
            </a:r>
          </a:p>
        </p:txBody>
      </p:sp>
      <p:sp>
        <p:nvSpPr>
          <p:cNvPr id="3" name="Rectangle 2">
            <a:extLst>
              <a:ext uri="{FF2B5EF4-FFF2-40B4-BE49-F238E27FC236}">
                <a16:creationId xmlns:a16="http://schemas.microsoft.com/office/drawing/2014/main" id="{BCD25FC1-0A66-371C-124E-93E0BC1650C0}"/>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B6CC19D-A499-C349-FC60-237062EB2918}"/>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7818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457200"/>
            <a:ext cx="10668000" cy="1066800"/>
          </a:xfrm>
        </p:spPr>
        <p:txBody>
          <a:bodyPr>
            <a:normAutofit/>
          </a:bodyPr>
          <a:lstStyle>
            <a:lvl1pPr>
              <a:defRPr sz="3400" b="1" i="0">
                <a:latin typeface="+mj-lt"/>
                <a:ea typeface="Red Hat Text" panose="02010303040201060303" pitchFamily="2" charset="0"/>
                <a:cs typeface="Red Hat Text" panose="02010303040201060303" pitchFamily="2" charset="0"/>
              </a:defRPr>
            </a:lvl1pPr>
          </a:lstStyle>
          <a:p>
            <a:r>
              <a:rPr lang="en-US"/>
              <a:t>Insert slide title in title or sentence case</a:t>
            </a:r>
          </a:p>
        </p:txBody>
      </p:sp>
      <p:sp>
        <p:nvSpPr>
          <p:cNvPr id="4" name="Footer Placeholder 3"/>
          <p:cNvSpPr>
            <a:spLocks noGrp="1"/>
          </p:cNvSpPr>
          <p:nvPr>
            <p:ph type="ftr" sz="quarter" idx="11"/>
          </p:nvPr>
        </p:nvSpPr>
        <p:spPr>
          <a:xfrm>
            <a:off x="0" y="6505056"/>
            <a:ext cx="12192000" cy="352943"/>
          </a:xfrm>
          <a:solidFill>
            <a:srgbClr val="555556"/>
          </a:solidFill>
        </p:spPr>
        <p:txBody>
          <a:bodyPr/>
          <a:lstStyle>
            <a:lvl1pPr algn="l">
              <a:defRPr>
                <a:latin typeface="+mn-lt"/>
              </a:defRPr>
            </a:lvl1pPr>
          </a:lstStyle>
          <a:p>
            <a:r>
              <a:rPr lang="en-US"/>
              <a:t>Coastal Processes Demonstration: The Wave Tank</a:t>
            </a:r>
          </a:p>
        </p:txBody>
      </p:sp>
    </p:spTree>
    <p:extLst>
      <p:ext uri="{BB962C8B-B14F-4D97-AF65-F5344CB8AC3E}">
        <p14:creationId xmlns:p14="http://schemas.microsoft.com/office/powerpoint/2010/main" val="2565870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40FCD5-C184-661A-65E4-F02AC705DA2C}"/>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57200"/>
            <a:ext cx="10668000" cy="1066800"/>
          </a:xfrm>
        </p:spPr>
        <p:txBody>
          <a:bodyPr>
            <a:normAutofit/>
          </a:bodyPr>
          <a:lstStyle>
            <a:lvl1pPr>
              <a:defRPr sz="3400" b="1" i="0">
                <a:latin typeface="+mj-lt"/>
                <a:ea typeface="Red Hat Text" panose="02010303040201060303" pitchFamily="2" charset="0"/>
                <a:cs typeface="Red Hat Text" panose="02010303040201060303" pitchFamily="2" charset="0"/>
              </a:defRPr>
            </a:lvl1pPr>
          </a:lstStyle>
          <a:p>
            <a:r>
              <a:rPr lang="en-US"/>
              <a:t>Insert slide title in title or sentence case</a:t>
            </a:r>
          </a:p>
        </p:txBody>
      </p:sp>
      <p:sp>
        <p:nvSpPr>
          <p:cNvPr id="4" name="Footer Placeholder 3"/>
          <p:cNvSpPr>
            <a:spLocks noGrp="1"/>
          </p:cNvSpPr>
          <p:nvPr>
            <p:ph type="ftr" sz="quarter" idx="11"/>
          </p:nvPr>
        </p:nvSpPr>
        <p:spPr>
          <a:xfrm>
            <a:off x="0" y="6505056"/>
            <a:ext cx="12192000" cy="352943"/>
          </a:xfrm>
          <a:solidFill>
            <a:srgbClr val="555556"/>
          </a:solidFill>
        </p:spPr>
        <p:txBody>
          <a:bodyPr/>
          <a:lstStyle>
            <a:lvl1pPr algn="l">
              <a:defRPr/>
            </a:lvl1pPr>
          </a:lstStyle>
          <a:p>
            <a:r>
              <a:rPr lang="en-US"/>
              <a:t>Coastal Processes Demonstration: The Wave Tank</a:t>
            </a:r>
          </a:p>
        </p:txBody>
      </p:sp>
      <p:sp>
        <p:nvSpPr>
          <p:cNvPr id="5" name="Rectangle 4">
            <a:extLst>
              <a:ext uri="{FF2B5EF4-FFF2-40B4-BE49-F238E27FC236}">
                <a16:creationId xmlns:a16="http://schemas.microsoft.com/office/drawing/2014/main" id="{0205E45F-0A0C-13F5-60D5-42E42356E642}"/>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80C3516-15DA-9746-1B5D-EB5DDBE2A95F}"/>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8358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 y="6505056"/>
            <a:ext cx="12192001" cy="352944"/>
          </a:xfrm>
          <a:solidFill>
            <a:srgbClr val="555556"/>
          </a:solidFill>
        </p:spPr>
        <p:txBody>
          <a:bodyPr/>
          <a:lstStyle>
            <a:lvl1pPr algn="l">
              <a:defRPr>
                <a:latin typeface="+mn-lt"/>
              </a:defRPr>
            </a:lvl1pPr>
          </a:lstStyle>
          <a:p>
            <a:r>
              <a:rPr lang="en-US"/>
              <a:t>Coastal Processes Demonstration: The Wave Tank</a:t>
            </a:r>
          </a:p>
        </p:txBody>
      </p:sp>
      <p:sp>
        <p:nvSpPr>
          <p:cNvPr id="2" name="Title 1">
            <a:extLst>
              <a:ext uri="{FF2B5EF4-FFF2-40B4-BE49-F238E27FC236}">
                <a16:creationId xmlns:a16="http://schemas.microsoft.com/office/drawing/2014/main" id="{0540D614-EDF6-8AD1-02DA-1BBA71DA1744}"/>
              </a:ext>
            </a:extLst>
          </p:cNvPr>
          <p:cNvSpPr>
            <a:spLocks noGrp="1"/>
          </p:cNvSpPr>
          <p:nvPr>
            <p:ph type="title" hasCustomPrompt="1"/>
          </p:nvPr>
        </p:nvSpPr>
        <p:spPr>
          <a:xfrm>
            <a:off x="0" y="-180753"/>
            <a:ext cx="10668000" cy="180753"/>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a:t>Blank Slide</a:t>
            </a:r>
          </a:p>
        </p:txBody>
      </p:sp>
    </p:spTree>
    <p:extLst>
      <p:ext uri="{BB962C8B-B14F-4D97-AF65-F5344CB8AC3E}">
        <p14:creationId xmlns:p14="http://schemas.microsoft.com/office/powerpoint/2010/main" val="1354168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304491-A3C0-C7C4-7EE8-FAE5B2FD9376}"/>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a:solidFill>
            <a:srgbClr val="555556"/>
          </a:solidFill>
        </p:spPr>
        <p:txBody>
          <a:bodyPr/>
          <a:lstStyle>
            <a:lvl1pPr algn="l">
              <a:defRPr/>
            </a:lvl1pPr>
          </a:lstStyle>
          <a:p>
            <a:r>
              <a:rPr lang="en-US"/>
              <a:t>Coastal Processes Demonstration: The Wave Tank</a:t>
            </a:r>
          </a:p>
        </p:txBody>
      </p:sp>
      <p:sp>
        <p:nvSpPr>
          <p:cNvPr id="2" name="Title 1">
            <a:extLst>
              <a:ext uri="{FF2B5EF4-FFF2-40B4-BE49-F238E27FC236}">
                <a16:creationId xmlns:a16="http://schemas.microsoft.com/office/drawing/2014/main" id="{0540D614-EDF6-8AD1-02DA-1BBA71DA1744}"/>
              </a:ext>
            </a:extLst>
          </p:cNvPr>
          <p:cNvSpPr>
            <a:spLocks noGrp="1"/>
          </p:cNvSpPr>
          <p:nvPr>
            <p:ph type="title" hasCustomPrompt="1"/>
          </p:nvPr>
        </p:nvSpPr>
        <p:spPr>
          <a:xfrm>
            <a:off x="0" y="-180753"/>
            <a:ext cx="10668000" cy="180753"/>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a:t>Blank Slide</a:t>
            </a:r>
          </a:p>
        </p:txBody>
      </p:sp>
      <p:sp>
        <p:nvSpPr>
          <p:cNvPr id="5" name="Rectangle 4">
            <a:extLst>
              <a:ext uri="{FF2B5EF4-FFF2-40B4-BE49-F238E27FC236}">
                <a16:creationId xmlns:a16="http://schemas.microsoft.com/office/drawing/2014/main" id="{F3910EE9-65E2-EE58-DA6C-093CD54FE9B9}"/>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D5F035F-CEE1-14CC-A400-2D55FBF918F7}"/>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3146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304491-A3C0-C7C4-7EE8-FAE5B2FD9376}"/>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40D614-EDF6-8AD1-02DA-1BBA71DA1744}"/>
              </a:ext>
            </a:extLst>
          </p:cNvPr>
          <p:cNvSpPr>
            <a:spLocks noGrp="1"/>
          </p:cNvSpPr>
          <p:nvPr>
            <p:ph type="title" hasCustomPrompt="1"/>
          </p:nvPr>
        </p:nvSpPr>
        <p:spPr>
          <a:xfrm>
            <a:off x="0" y="-180753"/>
            <a:ext cx="10668000" cy="180753"/>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a:t>Blank Slide</a:t>
            </a:r>
          </a:p>
        </p:txBody>
      </p:sp>
    </p:spTree>
    <p:extLst>
      <p:ext uri="{BB962C8B-B14F-4D97-AF65-F5344CB8AC3E}">
        <p14:creationId xmlns:p14="http://schemas.microsoft.com/office/powerpoint/2010/main" val="338322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End-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p:nvSpPr>
        <p:spPr>
          <a:xfrm>
            <a:off x="0" y="-9939"/>
            <a:ext cx="12192000" cy="6867938"/>
          </a:xfrm>
          <a:prstGeom prst="rect">
            <a:avLst/>
          </a:prstGeom>
          <a:solidFill>
            <a:srgbClr val="F0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University of Wisconsin Sea Grant logo in white text on an orange background">
            <a:extLst>
              <a:ext uri="{FF2B5EF4-FFF2-40B4-BE49-F238E27FC236}">
                <a16:creationId xmlns:a16="http://schemas.microsoft.com/office/drawing/2014/main" id="{9442AFA6-CAED-D743-9BD0-FB7276EC21DE}"/>
              </a:ext>
            </a:extLst>
          </p:cNvPr>
          <p:cNvPicPr>
            <a:picLocks noChangeAspect="1"/>
          </p:cNvPicPr>
          <p:nvPr/>
        </p:nvPicPr>
        <p:blipFill>
          <a:blip r:embed="rId2"/>
          <a:srcRect/>
          <a:stretch/>
        </p:blipFill>
        <p:spPr>
          <a:xfrm>
            <a:off x="5161548" y="2639930"/>
            <a:ext cx="2139741" cy="1872275"/>
          </a:xfrm>
          <a:prstGeom prst="rect">
            <a:avLst/>
          </a:prstGeom>
        </p:spPr>
      </p:pic>
      <p:sp>
        <p:nvSpPr>
          <p:cNvPr id="2" name="Title 1">
            <a:extLst>
              <a:ext uri="{FF2B5EF4-FFF2-40B4-BE49-F238E27FC236}">
                <a16:creationId xmlns:a16="http://schemas.microsoft.com/office/drawing/2014/main" id="{A878A76A-7D1D-3E85-0AC5-9B02E65F248E}"/>
              </a:ext>
            </a:extLst>
          </p:cNvPr>
          <p:cNvSpPr>
            <a:spLocks noGrp="1"/>
          </p:cNvSpPr>
          <p:nvPr>
            <p:ph type="title" hasCustomPrompt="1"/>
          </p:nvPr>
        </p:nvSpPr>
        <p:spPr>
          <a:xfrm>
            <a:off x="0" y="-180060"/>
            <a:ext cx="10668000" cy="170121"/>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a:effectLst/>
                <a:latin typeface="Helvetica" pitchFamily="2" charset="0"/>
              </a:rPr>
              <a:t>Orange Closing Sign</a:t>
            </a:r>
          </a:p>
        </p:txBody>
      </p:sp>
      <p:sp>
        <p:nvSpPr>
          <p:cNvPr id="5" name="Rectangle 4">
            <a:extLst>
              <a:ext uri="{FF2B5EF4-FFF2-40B4-BE49-F238E27FC236}">
                <a16:creationId xmlns:a16="http://schemas.microsoft.com/office/drawing/2014/main" id="{B71F313B-AA51-F456-A1D7-937544C0AB8A}"/>
              </a:ext>
              <a:ext uri="{C183D7F6-B498-43B3-948B-1728B52AA6E4}">
                <adec:decorative xmlns:adec="http://schemas.microsoft.com/office/drawing/2017/decorative" val="1"/>
              </a:ext>
            </a:extLst>
          </p:cNvPr>
          <p:cNvSpPr/>
          <p:nvPr/>
        </p:nvSpPr>
        <p:spPr>
          <a:xfrm>
            <a:off x="0" y="-9939"/>
            <a:ext cx="12192000" cy="6867938"/>
          </a:xfrm>
          <a:prstGeom prst="rect">
            <a:avLst/>
          </a:prstGeom>
          <a:solidFill>
            <a:srgbClr val="F0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n orange background">
            <a:extLst>
              <a:ext uri="{FF2B5EF4-FFF2-40B4-BE49-F238E27FC236}">
                <a16:creationId xmlns:a16="http://schemas.microsoft.com/office/drawing/2014/main" id="{22900485-81C9-613C-0BE3-7F5C29B86143}"/>
              </a:ext>
            </a:extLst>
          </p:cNvPr>
          <p:cNvPicPr>
            <a:picLocks noChangeAspect="1"/>
          </p:cNvPicPr>
          <p:nvPr/>
        </p:nvPicPr>
        <p:blipFill>
          <a:blip r:embed="rId2"/>
          <a:srcRect/>
          <a:stretch/>
        </p:blipFill>
        <p:spPr>
          <a:xfrm>
            <a:off x="5161548" y="2639930"/>
            <a:ext cx="2139741" cy="1872275"/>
          </a:xfrm>
          <a:prstGeom prst="rect">
            <a:avLst/>
          </a:prstGeom>
        </p:spPr>
      </p:pic>
      <p:sp>
        <p:nvSpPr>
          <p:cNvPr id="7" name="Rectangle 6">
            <a:extLst>
              <a:ext uri="{FF2B5EF4-FFF2-40B4-BE49-F238E27FC236}">
                <a16:creationId xmlns:a16="http://schemas.microsoft.com/office/drawing/2014/main" id="{EF8FBEA3-CBB3-034A-0438-A9781EDC4BEB}"/>
              </a:ext>
              <a:ext uri="{C183D7F6-B498-43B3-948B-1728B52AA6E4}">
                <adec:decorative xmlns:adec="http://schemas.microsoft.com/office/drawing/2017/decorative" val="1"/>
              </a:ext>
            </a:extLst>
          </p:cNvPr>
          <p:cNvSpPr/>
          <p:nvPr userDrawn="1"/>
        </p:nvSpPr>
        <p:spPr>
          <a:xfrm>
            <a:off x="0" y="-9939"/>
            <a:ext cx="12192000" cy="6867938"/>
          </a:xfrm>
          <a:prstGeom prst="rect">
            <a:avLst/>
          </a:prstGeom>
          <a:solidFill>
            <a:srgbClr val="F0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University of Wisconsin Sea Grant logo in white text on an orange background">
            <a:extLst>
              <a:ext uri="{FF2B5EF4-FFF2-40B4-BE49-F238E27FC236}">
                <a16:creationId xmlns:a16="http://schemas.microsoft.com/office/drawing/2014/main" id="{8B408211-5A4D-626B-41D3-EA44E98CA96A}"/>
              </a:ext>
            </a:extLst>
          </p:cNvPr>
          <p:cNvPicPr>
            <a:picLocks noChangeAspect="1"/>
          </p:cNvPicPr>
          <p:nvPr userDrawn="1"/>
        </p:nvPicPr>
        <p:blipFill>
          <a:blip r:embed="rId2"/>
          <a:srcRect/>
          <a:stretch/>
        </p:blipFill>
        <p:spPr>
          <a:xfrm>
            <a:off x="5161548" y="2639930"/>
            <a:ext cx="2139741" cy="1872275"/>
          </a:xfrm>
          <a:prstGeom prst="rect">
            <a:avLst/>
          </a:prstGeom>
        </p:spPr>
      </p:pic>
    </p:spTree>
    <p:extLst>
      <p:ext uri="{BB962C8B-B14F-4D97-AF65-F5344CB8AC3E}">
        <p14:creationId xmlns:p14="http://schemas.microsoft.com/office/powerpoint/2010/main" val="1796160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_light">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1AB265-C0D2-A543-B156-B0221787BF01}"/>
              </a:ext>
              <a:ext uri="{C183D7F6-B498-43B3-948B-1728B52AA6E4}">
                <adec:decorative xmlns:adec="http://schemas.microsoft.com/office/drawing/2017/decorative" val="1"/>
              </a:ext>
            </a:extLst>
          </p:cNvPr>
          <p:cNvSpPr/>
          <p:nvPr/>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20267"/>
            <a:ext cx="8334246" cy="701877"/>
          </a:xfrm>
        </p:spPr>
        <p:txBody>
          <a:bodyPr anchor="t">
            <a:noAutofit/>
          </a:bodyPr>
          <a:lstStyle>
            <a:lvl1pPr marL="0" indent="0">
              <a:buNone/>
              <a:defRPr sz="2300">
                <a:solidFill>
                  <a:schemeClr val="tx1">
                    <a:lumMod val="75000"/>
                    <a:lumOff val="25000"/>
                  </a:schemeClr>
                </a:solidFill>
              </a:defRPr>
            </a:lvl1pPr>
          </a:lstStyle>
          <a:p>
            <a:pPr lvl="0"/>
            <a:r>
              <a:rPr lang="en-US"/>
              <a:t>Insert subtitle, date or other important information, not to exceed two lines </a:t>
            </a:r>
          </a:p>
        </p:txBody>
      </p:sp>
      <p:sp>
        <p:nvSpPr>
          <p:cNvPr id="2" name="Title 1">
            <a:extLst>
              <a:ext uri="{FF2B5EF4-FFF2-40B4-BE49-F238E27FC236}">
                <a16:creationId xmlns:a16="http://schemas.microsoft.com/office/drawing/2014/main" id="{47238E82-F276-E142-E87C-5EDAC740601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tx1">
                    <a:lumMod val="90000"/>
                    <a:lumOff val="10000"/>
                  </a:schemeClr>
                </a:solidFill>
                <a:latin typeface="+mj-lt"/>
                <a:ea typeface="Red Hat Display" panose="02010303040201060303" pitchFamily="2" charset="0"/>
                <a:cs typeface="Red Hat Display" panose="02010303040201060303" pitchFamily="2" charset="0"/>
              </a:defRPr>
            </a:lvl1pPr>
          </a:lstStyle>
          <a:p>
            <a:r>
              <a:rPr lang="en-US"/>
              <a:t>Insert slide title in title or sentence case</a:t>
            </a:r>
          </a:p>
        </p:txBody>
      </p:sp>
      <p:sp>
        <p:nvSpPr>
          <p:cNvPr id="4" name="Text Placeholder 2">
            <a:extLst>
              <a:ext uri="{FF2B5EF4-FFF2-40B4-BE49-F238E27FC236}">
                <a16:creationId xmlns:a16="http://schemas.microsoft.com/office/drawing/2014/main" id="{995EAFAB-6182-D22C-B840-5FCAEE17A0E3}"/>
              </a:ext>
            </a:extLst>
          </p:cNvPr>
          <p:cNvSpPr>
            <a:spLocks noGrp="1"/>
          </p:cNvSpPr>
          <p:nvPr>
            <p:ph type="body" sz="quarter" idx="13"/>
          </p:nvPr>
        </p:nvSpPr>
        <p:spPr>
          <a:xfrm>
            <a:off x="851889" y="5953913"/>
            <a:ext cx="10311412" cy="701876"/>
          </a:xfrm>
        </p:spPr>
        <p:txBody>
          <a:bodyPr anchor="b">
            <a:noAutofit/>
          </a:bodyPr>
          <a:lstStyle>
            <a:lvl1pPr marL="0" indent="0">
              <a:buNone/>
              <a:defRPr>
                <a:solidFill>
                  <a:schemeClr val="bg1"/>
                </a:solidFill>
              </a:defRPr>
            </a:lvl1pPr>
          </a:lstStyle>
          <a:p>
            <a:pPr lvl="0">
              <a:lnSpc>
                <a:spcPct val="120000"/>
              </a:lnSpc>
              <a:spcBef>
                <a:spcPts val="0"/>
              </a:spcBef>
              <a:spcAft>
                <a:spcPts val="500"/>
              </a:spcAft>
            </a:pPr>
            <a:r>
              <a:rPr lang="en-US" sz="800" b="0"/>
              <a:t>Click to edit Master text styles</a:t>
            </a:r>
          </a:p>
        </p:txBody>
      </p:sp>
      <p:pic>
        <p:nvPicPr>
          <p:cNvPr id="5" name="Picture 4">
            <a:extLst>
              <a:ext uri="{FF2B5EF4-FFF2-40B4-BE49-F238E27FC236}">
                <a16:creationId xmlns:a16="http://schemas.microsoft.com/office/drawing/2014/main" id="{A0A05B08-FC21-4E3A-3191-CE397DA36DF9}"/>
              </a:ext>
              <a:ext uri="{C183D7F6-B498-43B3-948B-1728B52AA6E4}">
                <adec:decorative xmlns:adec="http://schemas.microsoft.com/office/drawing/2017/decorative" val="1"/>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artisticMarker/>
                    </a14:imgEffect>
                    <a14:imgEffect>
                      <a14:saturation sat="0"/>
                    </a14:imgEffect>
                  </a14:imgLayer>
                </a14:imgProps>
              </a:ext>
            </a:extLst>
          </a:blip>
          <a:stretch>
            <a:fillRect/>
          </a:stretch>
        </p:blipFill>
        <p:spPr>
          <a:xfrm>
            <a:off x="10977049" y="5128139"/>
            <a:ext cx="1133175" cy="495764"/>
          </a:xfrm>
          <a:prstGeom prst="rect">
            <a:avLst/>
          </a:prstGeom>
        </p:spPr>
      </p:pic>
      <p:sp>
        <p:nvSpPr>
          <p:cNvPr id="3" name="Rectangle 2">
            <a:extLst>
              <a:ext uri="{FF2B5EF4-FFF2-40B4-BE49-F238E27FC236}">
                <a16:creationId xmlns:a16="http://schemas.microsoft.com/office/drawing/2014/main" id="{8F7597B0-9779-EBBB-CDA9-F2B066DA023E}"/>
              </a:ext>
              <a:ext uri="{C183D7F6-B498-43B3-948B-1728B52AA6E4}">
                <adec:decorative xmlns:adec="http://schemas.microsoft.com/office/drawing/2017/decorative" val="1"/>
              </a:ext>
            </a:extLst>
          </p:cNvPr>
          <p:cNvSpPr/>
          <p:nvPr/>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C38FC05-A3F6-6989-71BB-E73D67BFE716}"/>
              </a:ext>
              <a:ext uri="{C183D7F6-B498-43B3-948B-1728B52AA6E4}">
                <adec:decorative xmlns:adec="http://schemas.microsoft.com/office/drawing/2017/decorative" val="1"/>
              </a:ext>
            </a:extLst>
          </p:cNvPr>
          <p:cNvSpPr/>
          <p:nvPr userDrawn="1"/>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069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End-bla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p:nvSpPr>
        <p:spPr>
          <a:xfrm>
            <a:off x="0" y="-9939"/>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DEFCB-76DD-8C96-B6DC-4040B702ADC1}"/>
              </a:ext>
            </a:extLst>
          </p:cNvPr>
          <p:cNvSpPr>
            <a:spLocks noGrp="1"/>
          </p:cNvSpPr>
          <p:nvPr>
            <p:ph type="title" hasCustomPrompt="1"/>
          </p:nvPr>
        </p:nvSpPr>
        <p:spPr>
          <a:xfrm>
            <a:off x="0" y="-201325"/>
            <a:ext cx="10668000" cy="191386"/>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a:t>Black Closing Slide</a:t>
            </a:r>
          </a:p>
        </p:txBody>
      </p:sp>
      <p:pic>
        <p:nvPicPr>
          <p:cNvPr id="5" name="Picture 4" descr="University of Wisconsin Sea Grant logo in white text on a gray background">
            <a:extLst>
              <a:ext uri="{FF2B5EF4-FFF2-40B4-BE49-F238E27FC236}">
                <a16:creationId xmlns:a16="http://schemas.microsoft.com/office/drawing/2014/main" id="{2125341B-9FCD-D414-3259-5849E1198405}"/>
              </a:ext>
            </a:extLst>
          </p:cNvPr>
          <p:cNvPicPr>
            <a:picLocks noChangeAspect="1"/>
          </p:cNvPicPr>
          <p:nvPr/>
        </p:nvPicPr>
        <p:blipFill>
          <a:blip r:embed="rId2"/>
          <a:srcRect/>
          <a:stretch/>
        </p:blipFill>
        <p:spPr>
          <a:xfrm>
            <a:off x="5161548" y="2639930"/>
            <a:ext cx="2139741" cy="1872275"/>
          </a:xfrm>
          <a:prstGeom prst="rect">
            <a:avLst/>
          </a:prstGeom>
        </p:spPr>
      </p:pic>
      <p:sp>
        <p:nvSpPr>
          <p:cNvPr id="3" name="Rectangle 2">
            <a:extLst>
              <a:ext uri="{FF2B5EF4-FFF2-40B4-BE49-F238E27FC236}">
                <a16:creationId xmlns:a16="http://schemas.microsoft.com/office/drawing/2014/main" id="{020E9614-33FD-1A33-FE78-8A8A0EE59EAF}"/>
              </a:ext>
              <a:ext uri="{C183D7F6-B498-43B3-948B-1728B52AA6E4}">
                <adec:decorative xmlns:adec="http://schemas.microsoft.com/office/drawing/2017/decorative" val="1"/>
              </a:ext>
            </a:extLst>
          </p:cNvPr>
          <p:cNvSpPr/>
          <p:nvPr/>
        </p:nvSpPr>
        <p:spPr>
          <a:xfrm>
            <a:off x="0" y="-9939"/>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 gray background">
            <a:extLst>
              <a:ext uri="{FF2B5EF4-FFF2-40B4-BE49-F238E27FC236}">
                <a16:creationId xmlns:a16="http://schemas.microsoft.com/office/drawing/2014/main" id="{24B8EF2D-74F0-E6AA-DB81-BDDBC83867E5}"/>
              </a:ext>
            </a:extLst>
          </p:cNvPr>
          <p:cNvPicPr>
            <a:picLocks noChangeAspect="1"/>
          </p:cNvPicPr>
          <p:nvPr/>
        </p:nvPicPr>
        <p:blipFill>
          <a:blip r:embed="rId2"/>
          <a:srcRect/>
          <a:stretch/>
        </p:blipFill>
        <p:spPr>
          <a:xfrm>
            <a:off x="5161548" y="2639930"/>
            <a:ext cx="2139741" cy="1872275"/>
          </a:xfrm>
          <a:prstGeom prst="rect">
            <a:avLst/>
          </a:prstGeom>
        </p:spPr>
      </p:pic>
      <p:sp>
        <p:nvSpPr>
          <p:cNvPr id="7" name="Rectangle 6">
            <a:extLst>
              <a:ext uri="{FF2B5EF4-FFF2-40B4-BE49-F238E27FC236}">
                <a16:creationId xmlns:a16="http://schemas.microsoft.com/office/drawing/2014/main" id="{C8885DBC-0C28-35C9-CA2E-A9EA1A391544}"/>
              </a:ext>
              <a:ext uri="{C183D7F6-B498-43B3-948B-1728B52AA6E4}">
                <adec:decorative xmlns:adec="http://schemas.microsoft.com/office/drawing/2017/decorative" val="1"/>
              </a:ext>
            </a:extLst>
          </p:cNvPr>
          <p:cNvSpPr/>
          <p:nvPr userDrawn="1"/>
        </p:nvSpPr>
        <p:spPr>
          <a:xfrm>
            <a:off x="0" y="-9939"/>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University of Wisconsin Sea Grant logo in white text on a gray background">
            <a:extLst>
              <a:ext uri="{FF2B5EF4-FFF2-40B4-BE49-F238E27FC236}">
                <a16:creationId xmlns:a16="http://schemas.microsoft.com/office/drawing/2014/main" id="{3D6060F8-FDFA-9B03-AFCE-6827E3C05527}"/>
              </a:ext>
            </a:extLst>
          </p:cNvPr>
          <p:cNvPicPr>
            <a:picLocks noChangeAspect="1"/>
          </p:cNvPicPr>
          <p:nvPr userDrawn="1"/>
        </p:nvPicPr>
        <p:blipFill>
          <a:blip r:embed="rId2"/>
          <a:srcRect/>
          <a:stretch/>
        </p:blipFill>
        <p:spPr>
          <a:xfrm>
            <a:off x="5161548" y="2639930"/>
            <a:ext cx="2139741" cy="1872275"/>
          </a:xfrm>
          <a:prstGeom prst="rect">
            <a:avLst/>
          </a:prstGeom>
        </p:spPr>
      </p:pic>
    </p:spTree>
    <p:extLst>
      <p:ext uri="{BB962C8B-B14F-4D97-AF65-F5344CB8AC3E}">
        <p14:creationId xmlns:p14="http://schemas.microsoft.com/office/powerpoint/2010/main" val="3652731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1_End-bla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p:nvSpPr>
        <p:spPr>
          <a:xfrm>
            <a:off x="0" y="-993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DEFCB-76DD-8C96-B6DC-4040B702ADC1}"/>
              </a:ext>
            </a:extLst>
          </p:cNvPr>
          <p:cNvSpPr>
            <a:spLocks noGrp="1"/>
          </p:cNvSpPr>
          <p:nvPr>
            <p:ph type="title" hasCustomPrompt="1"/>
          </p:nvPr>
        </p:nvSpPr>
        <p:spPr>
          <a:xfrm>
            <a:off x="0" y="-201325"/>
            <a:ext cx="10668000" cy="191386"/>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b="1">
                <a:solidFill>
                  <a:srgbClr val="181818"/>
                </a:solidFill>
                <a:effectLst/>
                <a:latin typeface="Arial" panose="020B0604020202020204" pitchFamily="34" charset="0"/>
              </a:rPr>
              <a:t>White Closing Slide</a:t>
            </a:r>
            <a:endParaRPr lang="en-US">
              <a:solidFill>
                <a:srgbClr val="181818"/>
              </a:solidFill>
              <a:effectLst/>
              <a:latin typeface="Arial" panose="020B0604020202020204" pitchFamily="34" charset="0"/>
            </a:endParaRPr>
          </a:p>
        </p:txBody>
      </p:sp>
      <p:pic>
        <p:nvPicPr>
          <p:cNvPr id="5" name="Picture 4" descr="University of Wisconsin Sea Grant logo in white text on an orange background">
            <a:extLst>
              <a:ext uri="{FF2B5EF4-FFF2-40B4-BE49-F238E27FC236}">
                <a16:creationId xmlns:a16="http://schemas.microsoft.com/office/drawing/2014/main" id="{2125341B-9FCD-D414-3259-5849E1198405}"/>
              </a:ext>
            </a:extLst>
          </p:cNvPr>
          <p:cNvPicPr>
            <a:picLocks noChangeAspect="1"/>
          </p:cNvPicPr>
          <p:nvPr/>
        </p:nvPicPr>
        <p:blipFill>
          <a:blip r:embed="rId2"/>
          <a:srcRect/>
          <a:stretch/>
        </p:blipFill>
        <p:spPr>
          <a:xfrm>
            <a:off x="5295281" y="2639930"/>
            <a:ext cx="1872275" cy="1872275"/>
          </a:xfrm>
          <a:prstGeom prst="rect">
            <a:avLst/>
          </a:prstGeom>
        </p:spPr>
      </p:pic>
      <p:sp>
        <p:nvSpPr>
          <p:cNvPr id="3" name="Rectangle 2">
            <a:extLst>
              <a:ext uri="{FF2B5EF4-FFF2-40B4-BE49-F238E27FC236}">
                <a16:creationId xmlns:a16="http://schemas.microsoft.com/office/drawing/2014/main" id="{BD7EDD83-5CB3-01A6-25AC-573FEF3A086D}"/>
              </a:ext>
              <a:ext uri="{C183D7F6-B498-43B3-948B-1728B52AA6E4}">
                <adec:decorative xmlns:adec="http://schemas.microsoft.com/office/drawing/2017/decorative" val="1"/>
              </a:ext>
            </a:extLst>
          </p:cNvPr>
          <p:cNvSpPr/>
          <p:nvPr/>
        </p:nvSpPr>
        <p:spPr>
          <a:xfrm>
            <a:off x="0" y="-993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n orange background">
            <a:extLst>
              <a:ext uri="{FF2B5EF4-FFF2-40B4-BE49-F238E27FC236}">
                <a16:creationId xmlns:a16="http://schemas.microsoft.com/office/drawing/2014/main" id="{55DB2A53-E213-BE24-3E97-E376C1B9DF7F}"/>
              </a:ext>
            </a:extLst>
          </p:cNvPr>
          <p:cNvPicPr>
            <a:picLocks noChangeAspect="1"/>
          </p:cNvPicPr>
          <p:nvPr/>
        </p:nvPicPr>
        <p:blipFill>
          <a:blip r:embed="rId2"/>
          <a:srcRect/>
          <a:stretch/>
        </p:blipFill>
        <p:spPr>
          <a:xfrm>
            <a:off x="5295281" y="2639930"/>
            <a:ext cx="1872275" cy="1872275"/>
          </a:xfrm>
          <a:prstGeom prst="rect">
            <a:avLst/>
          </a:prstGeom>
        </p:spPr>
      </p:pic>
      <p:sp>
        <p:nvSpPr>
          <p:cNvPr id="7" name="Rectangle 6">
            <a:extLst>
              <a:ext uri="{FF2B5EF4-FFF2-40B4-BE49-F238E27FC236}">
                <a16:creationId xmlns:a16="http://schemas.microsoft.com/office/drawing/2014/main" id="{762A8E81-0AC3-ED8C-52C7-46A99078F1EA}"/>
              </a:ext>
              <a:ext uri="{C183D7F6-B498-43B3-948B-1728B52AA6E4}">
                <adec:decorative xmlns:adec="http://schemas.microsoft.com/office/drawing/2017/decorative" val="1"/>
              </a:ext>
            </a:extLst>
          </p:cNvPr>
          <p:cNvSpPr/>
          <p:nvPr userDrawn="1"/>
        </p:nvSpPr>
        <p:spPr>
          <a:xfrm>
            <a:off x="0" y="-993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University of Wisconsin Sea Grant logo in white text on an orange background">
            <a:extLst>
              <a:ext uri="{FF2B5EF4-FFF2-40B4-BE49-F238E27FC236}">
                <a16:creationId xmlns:a16="http://schemas.microsoft.com/office/drawing/2014/main" id="{FFAECA53-E680-1207-79CB-7A5EFB7E1F11}"/>
              </a:ext>
            </a:extLst>
          </p:cNvPr>
          <p:cNvPicPr>
            <a:picLocks noChangeAspect="1"/>
          </p:cNvPicPr>
          <p:nvPr userDrawn="1"/>
        </p:nvPicPr>
        <p:blipFill>
          <a:blip r:embed="rId2"/>
          <a:srcRect/>
          <a:stretch/>
        </p:blipFill>
        <p:spPr>
          <a:xfrm>
            <a:off x="5295281" y="2639930"/>
            <a:ext cx="1872275" cy="1872275"/>
          </a:xfrm>
          <a:prstGeom prst="rect">
            <a:avLst/>
          </a:prstGeom>
        </p:spPr>
      </p:pic>
    </p:spTree>
    <p:extLst>
      <p:ext uri="{BB962C8B-B14F-4D97-AF65-F5344CB8AC3E}">
        <p14:creationId xmlns:p14="http://schemas.microsoft.com/office/powerpoint/2010/main" val="519690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Title Slide_light">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1AB265-C0D2-A543-B156-B0221787BF01}"/>
              </a:ext>
              <a:ext uri="{C183D7F6-B498-43B3-948B-1728B52AA6E4}">
                <adec:decorative xmlns:adec="http://schemas.microsoft.com/office/drawing/2017/decorative" val="1"/>
              </a:ext>
            </a:extLst>
          </p:cNvPr>
          <p:cNvSpPr/>
          <p:nvPr/>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20267"/>
            <a:ext cx="8334246" cy="701877"/>
          </a:xfrm>
        </p:spPr>
        <p:txBody>
          <a:bodyPr anchor="t">
            <a:noAutofit/>
          </a:bodyPr>
          <a:lstStyle>
            <a:lvl1pPr marL="0" indent="0">
              <a:buNone/>
              <a:defRPr sz="2300">
                <a:solidFill>
                  <a:schemeClr val="tx1">
                    <a:lumMod val="75000"/>
                    <a:lumOff val="25000"/>
                  </a:schemeClr>
                </a:solidFill>
              </a:defRPr>
            </a:lvl1pPr>
          </a:lstStyle>
          <a:p>
            <a:pPr lvl="0"/>
            <a:r>
              <a:rPr lang="en-US"/>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bg1"/>
                </a:solidFill>
              </a:defRPr>
            </a:lvl1pPr>
          </a:lstStyle>
          <a:p>
            <a:pPr lvl="0"/>
            <a:r>
              <a:rPr lang="en-US"/>
              <a:t>Insert name, position</a:t>
            </a:r>
          </a:p>
        </p:txBody>
      </p:sp>
      <p:sp>
        <p:nvSpPr>
          <p:cNvPr id="2" name="Title 1">
            <a:extLst>
              <a:ext uri="{FF2B5EF4-FFF2-40B4-BE49-F238E27FC236}">
                <a16:creationId xmlns:a16="http://schemas.microsoft.com/office/drawing/2014/main" id="{47238E82-F276-E142-E87C-5EDAC740601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tx1">
                    <a:lumMod val="90000"/>
                    <a:lumOff val="10000"/>
                  </a:schemeClr>
                </a:solidFill>
                <a:latin typeface="+mj-lt"/>
                <a:ea typeface="Red Hat Display" panose="02010303040201060303" pitchFamily="2" charset="0"/>
                <a:cs typeface="Red Hat Display" panose="02010303040201060303" pitchFamily="2" charset="0"/>
              </a:defRPr>
            </a:lvl1pPr>
          </a:lstStyle>
          <a:p>
            <a:r>
              <a:rPr lang="en-US"/>
              <a:t>Insert slide title in title or sentence case</a:t>
            </a:r>
          </a:p>
        </p:txBody>
      </p:sp>
      <p:sp>
        <p:nvSpPr>
          <p:cNvPr id="3" name="Rectangle 2">
            <a:extLst>
              <a:ext uri="{FF2B5EF4-FFF2-40B4-BE49-F238E27FC236}">
                <a16:creationId xmlns:a16="http://schemas.microsoft.com/office/drawing/2014/main" id="{1BED399B-20A2-7799-2E29-1F4D77314A9C}"/>
              </a:ext>
              <a:ext uri="{C183D7F6-B498-43B3-948B-1728B52AA6E4}">
                <adec:decorative xmlns:adec="http://schemas.microsoft.com/office/drawing/2017/decorative" val="1"/>
              </a:ext>
            </a:extLst>
          </p:cNvPr>
          <p:cNvSpPr/>
          <p:nvPr userDrawn="1"/>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274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Slide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B1C6F3-8D05-7245-98E0-6A89EF37B52B}"/>
              </a:ext>
              <a:ext uri="{C183D7F6-B498-43B3-948B-1728B52AA6E4}">
                <adec:decorative xmlns:adec="http://schemas.microsoft.com/office/drawing/2017/decorative" val="1"/>
              </a:ext>
            </a:extLst>
          </p:cNvPr>
          <p:cNvSpPr/>
          <p:nvPr/>
        </p:nvSpPr>
        <p:spPr>
          <a:xfrm>
            <a:off x="0" y="0"/>
            <a:ext cx="12192000" cy="5733906"/>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7B0E5A4-57E2-7602-491D-37B816FD39F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bg1"/>
                </a:solidFill>
                <a:latin typeface="+mj-lt"/>
                <a:ea typeface="Red Hat Display" panose="02010303040201060303" pitchFamily="2" charset="0"/>
                <a:cs typeface="Red Hat Display" panose="02010303040201060303" pitchFamily="2" charset="0"/>
              </a:defRPr>
            </a:lvl1pPr>
          </a:lstStyle>
          <a:p>
            <a:r>
              <a:rPr lang="en-US"/>
              <a:t>Insert slide title in title or sentence case</a:t>
            </a:r>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16288"/>
            <a:ext cx="8334246" cy="701877"/>
          </a:xfrm>
        </p:spPr>
        <p:txBody>
          <a:bodyPr anchor="t">
            <a:noAutofit/>
          </a:bodyPr>
          <a:lstStyle>
            <a:lvl1pPr marL="0" indent="0">
              <a:buNone/>
              <a:defRPr sz="2300">
                <a:solidFill>
                  <a:schemeClr val="tx1">
                    <a:lumMod val="25000"/>
                    <a:lumOff val="75000"/>
                  </a:schemeClr>
                </a:solidFill>
              </a:defRPr>
            </a:lvl1pPr>
          </a:lstStyle>
          <a:p>
            <a:pPr lvl="0"/>
            <a:r>
              <a:rPr lang="en-US"/>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tx1">
                    <a:lumMod val="90000"/>
                    <a:lumOff val="10000"/>
                  </a:schemeClr>
                </a:solidFill>
              </a:defRPr>
            </a:lvl1pPr>
          </a:lstStyle>
          <a:p>
            <a:pPr lvl="0"/>
            <a:r>
              <a:rPr lang="en-US"/>
              <a:t>Insert name, position</a:t>
            </a:r>
          </a:p>
        </p:txBody>
      </p:sp>
      <p:pic>
        <p:nvPicPr>
          <p:cNvPr id="4" name="Picture 3" descr="University of Wisconsin Sea Grant logo in white text on an orange background">
            <a:extLst>
              <a:ext uri="{FF2B5EF4-FFF2-40B4-BE49-F238E27FC236}">
                <a16:creationId xmlns:a16="http://schemas.microsoft.com/office/drawing/2014/main" id="{C2B0DF0E-5B1F-B83E-A1C9-E064B44E0AAE}"/>
              </a:ext>
            </a:extLst>
          </p:cNvPr>
          <p:cNvPicPr>
            <a:picLocks noChangeAspect="1"/>
          </p:cNvPicPr>
          <p:nvPr/>
        </p:nvPicPr>
        <p:blipFill>
          <a:blip r:embed="rId2"/>
          <a:srcRect/>
          <a:stretch/>
        </p:blipFill>
        <p:spPr>
          <a:xfrm>
            <a:off x="10788541" y="0"/>
            <a:ext cx="1155700" cy="1155700"/>
          </a:xfrm>
          <a:prstGeom prst="rect">
            <a:avLst/>
          </a:prstGeom>
        </p:spPr>
      </p:pic>
      <p:sp>
        <p:nvSpPr>
          <p:cNvPr id="5" name="Rectangle 4">
            <a:extLst>
              <a:ext uri="{FF2B5EF4-FFF2-40B4-BE49-F238E27FC236}">
                <a16:creationId xmlns:a16="http://schemas.microsoft.com/office/drawing/2014/main" id="{204A3363-DA20-7356-535C-A57C1297B4D4}"/>
              </a:ext>
              <a:ext uri="{C183D7F6-B498-43B3-948B-1728B52AA6E4}">
                <adec:decorative xmlns:adec="http://schemas.microsoft.com/office/drawing/2017/decorative" val="1"/>
              </a:ext>
            </a:extLst>
          </p:cNvPr>
          <p:cNvSpPr/>
          <p:nvPr userDrawn="1"/>
        </p:nvSpPr>
        <p:spPr>
          <a:xfrm>
            <a:off x="0" y="0"/>
            <a:ext cx="12192000" cy="5733906"/>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n orange background">
            <a:extLst>
              <a:ext uri="{FF2B5EF4-FFF2-40B4-BE49-F238E27FC236}">
                <a16:creationId xmlns:a16="http://schemas.microsoft.com/office/drawing/2014/main" id="{74A13242-C482-7EDD-55E6-F76ABDFF2D72}"/>
              </a:ext>
            </a:extLst>
          </p:cNvPr>
          <p:cNvPicPr>
            <a:picLocks noChangeAspect="1"/>
          </p:cNvPicPr>
          <p:nvPr userDrawn="1"/>
        </p:nvPicPr>
        <p:blipFill>
          <a:blip r:embed="rId2"/>
          <a:srcRect/>
          <a:stretch/>
        </p:blipFill>
        <p:spPr>
          <a:xfrm>
            <a:off x="10788541" y="0"/>
            <a:ext cx="1155700" cy="1155700"/>
          </a:xfrm>
          <a:prstGeom prst="rect">
            <a:avLst/>
          </a:prstGeom>
        </p:spPr>
      </p:pic>
    </p:spTree>
    <p:extLst>
      <p:ext uri="{BB962C8B-B14F-4D97-AF65-F5344CB8AC3E}">
        <p14:creationId xmlns:p14="http://schemas.microsoft.com/office/powerpoint/2010/main" val="2953274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Title and Content_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F2F59-3D81-9C0B-CDB4-B5F8B5CE84E5}"/>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a:t>Insert slide title in title or sentence case</a:t>
            </a:r>
          </a:p>
        </p:txBody>
      </p:sp>
      <p:sp>
        <p:nvSpPr>
          <p:cNvPr id="5" name="Footer Placeholder 4"/>
          <p:cNvSpPr>
            <a:spLocks noGrp="1"/>
          </p:cNvSpPr>
          <p:nvPr>
            <p:ph type="ftr" sz="quarter" idx="11"/>
          </p:nvPr>
        </p:nvSpPr>
        <p:spPr/>
        <p:txBody>
          <a:bodyPr/>
          <a:lstStyle/>
          <a:p>
            <a:r>
              <a:rPr lang="en-US"/>
              <a:t>Coastal Processes Demonstration: The Wave Tank</a:t>
            </a:r>
          </a:p>
        </p:txBody>
      </p:sp>
      <p:sp>
        <p:nvSpPr>
          <p:cNvPr id="9" name="Content Placeholder 10">
            <a:extLst>
              <a:ext uri="{FF2B5EF4-FFF2-40B4-BE49-F238E27FC236}">
                <a16:creationId xmlns:a16="http://schemas.microsoft.com/office/drawing/2014/main" id="{7EB79CAC-A89D-DA61-2EA5-56E2A8994CF2}"/>
              </a:ext>
            </a:extLst>
          </p:cNvPr>
          <p:cNvSpPr>
            <a:spLocks noGrp="1"/>
          </p:cNvSpPr>
          <p:nvPr>
            <p:ph sz="quarter" idx="15" hasCustomPrompt="1"/>
          </p:nvPr>
        </p:nvSpPr>
        <p:spPr>
          <a:xfrm>
            <a:off x="1485900" y="1840447"/>
            <a:ext cx="9677400"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a:t>Bulleted list</a:t>
            </a:r>
          </a:p>
          <a:p>
            <a:pPr lvl="0"/>
            <a:r>
              <a:rPr lang="en-US"/>
              <a:t>Bulleted list</a:t>
            </a:r>
          </a:p>
          <a:p>
            <a:pPr lvl="0"/>
            <a:r>
              <a:rPr lang="en-US"/>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293"/>
            <a:ext cx="6697346" cy="352084"/>
          </a:xfrm>
          <a:solidFill>
            <a:srgbClr val="555556"/>
          </a:solidFill>
          <a:ln>
            <a:noFill/>
          </a:ln>
        </p:spPr>
        <p:txBody>
          <a:bodyPr wrap="none" lIns="274320" tIns="64008" rIns="18288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a:t>Insert presentation topic or department/unit name (text box will expand to fit)</a:t>
            </a:r>
          </a:p>
        </p:txBody>
      </p:sp>
    </p:spTree>
    <p:extLst>
      <p:ext uri="{BB962C8B-B14F-4D97-AF65-F5344CB8AC3E}">
        <p14:creationId xmlns:p14="http://schemas.microsoft.com/office/powerpoint/2010/main" val="2831591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itle and Content_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E51D-BA97-2BBF-F3DF-C2B38B351A53}"/>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a:t>Insert slide title in title or sentence case</a:t>
            </a:r>
          </a:p>
        </p:txBody>
      </p:sp>
      <p:sp>
        <p:nvSpPr>
          <p:cNvPr id="5" name="Footer Placeholder 4"/>
          <p:cNvSpPr>
            <a:spLocks noGrp="1"/>
          </p:cNvSpPr>
          <p:nvPr>
            <p:ph type="ftr" sz="quarter" idx="11"/>
          </p:nvPr>
        </p:nvSpPr>
        <p:spPr/>
        <p:txBody>
          <a:bodyPr/>
          <a:lstStyle/>
          <a:p>
            <a:r>
              <a:rPr lang="en-US"/>
              <a:t>Coastal Processes Demonstration: The Wave Tank</a:t>
            </a:r>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a:t>Bulleted list</a:t>
            </a:r>
          </a:p>
          <a:p>
            <a:pPr lvl="0"/>
            <a:r>
              <a:rPr lang="en-US"/>
              <a:t>Bulleted list</a:t>
            </a:r>
          </a:p>
          <a:p>
            <a:pPr lvl="0"/>
            <a:r>
              <a:rPr lang="en-US"/>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293"/>
            <a:ext cx="6697346" cy="352084"/>
          </a:xfrm>
          <a:solidFill>
            <a:srgbClr val="555556"/>
          </a:solidFill>
          <a:ln>
            <a:noFill/>
          </a:ln>
        </p:spPr>
        <p:txBody>
          <a:bodyPr wrap="none" lIns="274320" tIns="64008" rIns="18288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a:t>Insert presentation topic or department/unit name (text box will expand to fit)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Clr>
                <a:schemeClr val="accent1"/>
              </a:buClr>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a:t>Bulleted list</a:t>
            </a:r>
          </a:p>
          <a:p>
            <a:pPr lvl="0"/>
            <a:r>
              <a:rPr lang="en-US"/>
              <a:t>Bulleted list</a:t>
            </a:r>
          </a:p>
          <a:p>
            <a:pPr lvl="0"/>
            <a:r>
              <a:rPr lang="en-US"/>
              <a:t>Bulleted list</a:t>
            </a:r>
          </a:p>
        </p:txBody>
      </p:sp>
    </p:spTree>
    <p:extLst>
      <p:ext uri="{BB962C8B-B14F-4D97-AF65-F5344CB8AC3E}">
        <p14:creationId xmlns:p14="http://schemas.microsoft.com/office/powerpoint/2010/main" val="3163876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Title and Content_2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30764F-890A-1CEC-3771-52FEC8F9F850}"/>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BE51D-BA97-2BBF-F3DF-C2B38B351A53}"/>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a:t>Insert slide title in title or sentence case</a:t>
            </a:r>
          </a:p>
        </p:txBody>
      </p:sp>
      <p:sp>
        <p:nvSpPr>
          <p:cNvPr id="5" name="Footer Placeholder 4"/>
          <p:cNvSpPr>
            <a:spLocks noGrp="1"/>
          </p:cNvSpPr>
          <p:nvPr>
            <p:ph type="ftr" sz="quarter" idx="11"/>
          </p:nvPr>
        </p:nvSpPr>
        <p:spPr/>
        <p:txBody>
          <a:bodyPr/>
          <a:lstStyle/>
          <a:p>
            <a:r>
              <a:rPr lang="en-US"/>
              <a:t>Coastal Processes Demonstration: The Wave Tank</a:t>
            </a:r>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a:t>Bulleted list</a:t>
            </a:r>
          </a:p>
          <a:p>
            <a:pPr lvl="0"/>
            <a:r>
              <a:rPr lang="en-US"/>
              <a:t>Bulleted list</a:t>
            </a:r>
          </a:p>
          <a:p>
            <a:pPr lvl="0"/>
            <a:r>
              <a:rPr lang="en-US"/>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293"/>
            <a:ext cx="6697346" cy="352084"/>
          </a:xfrm>
          <a:solidFill>
            <a:srgbClr val="555556"/>
          </a:solidFill>
          <a:ln>
            <a:noFill/>
          </a:ln>
        </p:spPr>
        <p:txBody>
          <a:bodyPr wrap="none" lIns="274320" tIns="64008" rIns="18288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a:t>Insert presentation topic or department/unit name (text box will expand to fit)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Clr>
                <a:schemeClr val="accent1"/>
              </a:buClr>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a:t>Bulleted list</a:t>
            </a:r>
          </a:p>
          <a:p>
            <a:pPr lvl="0"/>
            <a:r>
              <a:rPr lang="en-US"/>
              <a:t>Bulleted list</a:t>
            </a:r>
          </a:p>
          <a:p>
            <a:pPr lvl="0"/>
            <a:r>
              <a:rPr lang="en-US"/>
              <a:t>Bulleted list</a:t>
            </a:r>
          </a:p>
        </p:txBody>
      </p:sp>
      <p:sp>
        <p:nvSpPr>
          <p:cNvPr id="4" name="Rectangle 3">
            <a:extLst>
              <a:ext uri="{FF2B5EF4-FFF2-40B4-BE49-F238E27FC236}">
                <a16:creationId xmlns:a16="http://schemas.microsoft.com/office/drawing/2014/main" id="{35DCBE58-6662-44AC-FFFB-290C51C89CDB}"/>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955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Section Header_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solidFill>
              </a:defRPr>
            </a:lvl1pPr>
            <a:lvl2pPr>
              <a:defRPr sz="2100"/>
            </a:lvl2pPr>
            <a:lvl3pPr>
              <a:defRPr sz="2100"/>
            </a:lvl3pPr>
            <a:lvl4pPr>
              <a:defRPr sz="2100"/>
            </a:lvl4pPr>
            <a:lvl5pPr>
              <a:defRPr sz="2100"/>
            </a:lvl5pPr>
          </a:lstStyle>
          <a:p>
            <a:pPr lvl="0"/>
            <a:r>
              <a:rPr lang="en-US"/>
              <a:t>Insert subtitle if needed</a:t>
            </a:r>
          </a:p>
        </p:txBody>
      </p:sp>
      <p:sp>
        <p:nvSpPr>
          <p:cNvPr id="2" name="Title 1">
            <a:extLst>
              <a:ext uri="{FF2B5EF4-FFF2-40B4-BE49-F238E27FC236}">
                <a16:creationId xmlns:a16="http://schemas.microsoft.com/office/drawing/2014/main" id="{989C382C-FEDF-9251-E54F-141B8D2101FA}"/>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tx1"/>
                </a:solidFill>
              </a:defRPr>
            </a:lvl1pPr>
          </a:lstStyle>
          <a:p>
            <a:r>
              <a:rPr lang="en-US"/>
              <a:t>Insert section header slide title</a:t>
            </a:r>
          </a:p>
        </p:txBody>
      </p:sp>
      <p:sp>
        <p:nvSpPr>
          <p:cNvPr id="3" name="Rectangle 2">
            <a:extLst>
              <a:ext uri="{FF2B5EF4-FFF2-40B4-BE49-F238E27FC236}">
                <a16:creationId xmlns:a16="http://schemas.microsoft.com/office/drawing/2014/main" id="{9FC0748B-B7DB-1756-005E-AB916F601033}"/>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01108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Section Header_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p:nvSpPr>
        <p:spPr>
          <a:xfrm>
            <a:off x="0" y="0"/>
            <a:ext cx="12192000" cy="6849766"/>
          </a:xfrm>
          <a:prstGeom prst="rect">
            <a:avLst/>
          </a:prstGeom>
          <a:solidFill>
            <a:srgbClr val="005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10000"/>
                    <a:lumOff val="90000"/>
                  </a:schemeClr>
                </a:solidFill>
              </a:defRPr>
            </a:lvl1pPr>
            <a:lvl2pPr>
              <a:defRPr sz="2100"/>
            </a:lvl2pPr>
            <a:lvl3pPr>
              <a:defRPr sz="2100"/>
            </a:lvl3pPr>
            <a:lvl4pPr>
              <a:defRPr sz="2100"/>
            </a:lvl4pPr>
            <a:lvl5pPr>
              <a:defRPr sz="2100"/>
            </a:lvl5pPr>
          </a:lstStyle>
          <a:p>
            <a:pPr lvl="0"/>
            <a:r>
              <a:rPr lang="en-US"/>
              <a:t>Insert subtitle if needed</a:t>
            </a:r>
          </a:p>
        </p:txBody>
      </p:sp>
      <p:sp>
        <p:nvSpPr>
          <p:cNvPr id="2" name="Title 1">
            <a:extLst>
              <a:ext uri="{FF2B5EF4-FFF2-40B4-BE49-F238E27FC236}">
                <a16:creationId xmlns:a16="http://schemas.microsoft.com/office/drawing/2014/main" id="{989C382C-FEDF-9251-E54F-141B8D2101FA}"/>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bg1"/>
                </a:solidFill>
              </a:defRPr>
            </a:lvl1pPr>
          </a:lstStyle>
          <a:p>
            <a:r>
              <a:rPr lang="en-US"/>
              <a:t>Insert section header slide title</a:t>
            </a:r>
          </a:p>
        </p:txBody>
      </p:sp>
      <p:sp>
        <p:nvSpPr>
          <p:cNvPr id="3" name="Rectangle 2">
            <a:extLst>
              <a:ext uri="{FF2B5EF4-FFF2-40B4-BE49-F238E27FC236}">
                <a16:creationId xmlns:a16="http://schemas.microsoft.com/office/drawing/2014/main" id="{C90A6FD6-239D-95D2-E9C9-71BCC507332E}"/>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rgbClr val="005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2981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Section Header_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25000"/>
                    <a:lumOff val="75000"/>
                  </a:schemeClr>
                </a:solidFill>
              </a:defRPr>
            </a:lvl1pPr>
            <a:lvl2pPr>
              <a:defRPr sz="2100"/>
            </a:lvl2pPr>
            <a:lvl3pPr>
              <a:defRPr sz="2100"/>
            </a:lvl3pPr>
            <a:lvl4pPr>
              <a:defRPr sz="2100"/>
            </a:lvl4pPr>
            <a:lvl5pPr>
              <a:defRPr sz="2100"/>
            </a:lvl5pPr>
          </a:lstStyle>
          <a:p>
            <a:pPr lvl="0"/>
            <a:r>
              <a:rPr lang="en-US"/>
              <a:t>Insert subtitle if needed</a:t>
            </a:r>
          </a:p>
        </p:txBody>
      </p:sp>
      <p:sp>
        <p:nvSpPr>
          <p:cNvPr id="2" name="Title 1">
            <a:extLst>
              <a:ext uri="{FF2B5EF4-FFF2-40B4-BE49-F238E27FC236}">
                <a16:creationId xmlns:a16="http://schemas.microsoft.com/office/drawing/2014/main" id="{856EFDCA-0F37-B65D-EA97-DDFF7EC0B0CD}"/>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bg1"/>
                </a:solidFill>
              </a:defRPr>
            </a:lvl1pPr>
          </a:lstStyle>
          <a:p>
            <a:r>
              <a:rPr lang="en-US"/>
              <a:t>Insert section header slide title</a:t>
            </a:r>
          </a:p>
        </p:txBody>
      </p:sp>
      <p:sp>
        <p:nvSpPr>
          <p:cNvPr id="3" name="Rectangle 2">
            <a:extLst>
              <a:ext uri="{FF2B5EF4-FFF2-40B4-BE49-F238E27FC236}">
                <a16:creationId xmlns:a16="http://schemas.microsoft.com/office/drawing/2014/main" id="{CF965AEA-B461-A9E3-D30D-B587B7A8DC0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1173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_ligh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BFF3FA-3EA8-B8D1-9427-A6FB58ADDC8D}"/>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1AB265-C0D2-A543-B156-B0221787BF01}"/>
              </a:ext>
              <a:ext uri="{C183D7F6-B498-43B3-948B-1728B52AA6E4}">
                <adec:decorative xmlns:adec="http://schemas.microsoft.com/office/drawing/2017/decorative" val="1"/>
              </a:ext>
            </a:extLst>
          </p:cNvPr>
          <p:cNvSpPr/>
          <p:nvPr/>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20267"/>
            <a:ext cx="8334246" cy="701877"/>
          </a:xfrm>
        </p:spPr>
        <p:txBody>
          <a:bodyPr anchor="t">
            <a:noAutofit/>
          </a:bodyPr>
          <a:lstStyle>
            <a:lvl1pPr marL="0" indent="0">
              <a:buNone/>
              <a:defRPr sz="2300">
                <a:solidFill>
                  <a:schemeClr val="tx1">
                    <a:lumMod val="75000"/>
                    <a:lumOff val="25000"/>
                  </a:schemeClr>
                </a:solidFill>
              </a:defRPr>
            </a:lvl1pPr>
          </a:lstStyle>
          <a:p>
            <a:pPr lvl="0"/>
            <a:r>
              <a:rPr lang="en-US"/>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bg1"/>
                </a:solidFill>
              </a:defRPr>
            </a:lvl1pPr>
          </a:lstStyle>
          <a:p>
            <a:pPr lvl="0"/>
            <a:r>
              <a:rPr lang="en-US"/>
              <a:t>Insert name, position</a:t>
            </a:r>
          </a:p>
        </p:txBody>
      </p:sp>
      <p:sp>
        <p:nvSpPr>
          <p:cNvPr id="2" name="Title 1">
            <a:extLst>
              <a:ext uri="{FF2B5EF4-FFF2-40B4-BE49-F238E27FC236}">
                <a16:creationId xmlns:a16="http://schemas.microsoft.com/office/drawing/2014/main" id="{47238E82-F276-E142-E87C-5EDAC740601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tx1">
                    <a:lumMod val="90000"/>
                    <a:lumOff val="10000"/>
                  </a:schemeClr>
                </a:solidFill>
                <a:latin typeface="+mj-lt"/>
                <a:ea typeface="Red Hat Display" panose="02010303040201060303" pitchFamily="2" charset="0"/>
                <a:cs typeface="Red Hat Display" panose="02010303040201060303" pitchFamily="2" charset="0"/>
              </a:defRPr>
            </a:lvl1pPr>
          </a:lstStyle>
          <a:p>
            <a:r>
              <a:rPr lang="en-US"/>
              <a:t>Insert slide title in title or sentence case</a:t>
            </a:r>
          </a:p>
        </p:txBody>
      </p:sp>
    </p:spTree>
    <p:extLst>
      <p:ext uri="{BB962C8B-B14F-4D97-AF65-F5344CB8AC3E}">
        <p14:creationId xmlns:p14="http://schemas.microsoft.com/office/powerpoint/2010/main" val="1141391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End-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p:nvSpPr>
        <p:spPr>
          <a:xfrm>
            <a:off x="0" y="-9939"/>
            <a:ext cx="12192000" cy="6867938"/>
          </a:xfrm>
          <a:prstGeom prst="rect">
            <a:avLst/>
          </a:prstGeom>
          <a:solidFill>
            <a:srgbClr val="F0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University of Wisconsin Sea Grant logo in white text on an orange background">
            <a:extLst>
              <a:ext uri="{FF2B5EF4-FFF2-40B4-BE49-F238E27FC236}">
                <a16:creationId xmlns:a16="http://schemas.microsoft.com/office/drawing/2014/main" id="{9442AFA6-CAED-D743-9BD0-FB7276EC21DE}"/>
              </a:ext>
            </a:extLst>
          </p:cNvPr>
          <p:cNvPicPr>
            <a:picLocks noChangeAspect="1"/>
          </p:cNvPicPr>
          <p:nvPr/>
        </p:nvPicPr>
        <p:blipFill>
          <a:blip r:embed="rId2"/>
          <a:srcRect/>
          <a:stretch/>
        </p:blipFill>
        <p:spPr>
          <a:xfrm>
            <a:off x="5161548" y="2639930"/>
            <a:ext cx="2139741" cy="1872275"/>
          </a:xfrm>
          <a:prstGeom prst="rect">
            <a:avLst/>
          </a:prstGeom>
        </p:spPr>
      </p:pic>
      <p:sp>
        <p:nvSpPr>
          <p:cNvPr id="2" name="Title 1">
            <a:extLst>
              <a:ext uri="{FF2B5EF4-FFF2-40B4-BE49-F238E27FC236}">
                <a16:creationId xmlns:a16="http://schemas.microsoft.com/office/drawing/2014/main" id="{A878A76A-7D1D-3E85-0AC5-9B02E65F248E}"/>
              </a:ext>
            </a:extLst>
          </p:cNvPr>
          <p:cNvSpPr>
            <a:spLocks noGrp="1"/>
          </p:cNvSpPr>
          <p:nvPr>
            <p:ph type="title" hasCustomPrompt="1"/>
          </p:nvPr>
        </p:nvSpPr>
        <p:spPr>
          <a:xfrm>
            <a:off x="0" y="-180060"/>
            <a:ext cx="10668000" cy="170121"/>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a:effectLst/>
                <a:latin typeface="Helvetica" pitchFamily="2" charset="0"/>
              </a:rPr>
              <a:t>Orange Closing Sign</a:t>
            </a:r>
          </a:p>
        </p:txBody>
      </p:sp>
      <p:sp>
        <p:nvSpPr>
          <p:cNvPr id="5" name="Rectangle 4">
            <a:extLst>
              <a:ext uri="{FF2B5EF4-FFF2-40B4-BE49-F238E27FC236}">
                <a16:creationId xmlns:a16="http://schemas.microsoft.com/office/drawing/2014/main" id="{D176AB46-3783-9B80-A11F-8BD0662D9B07}"/>
              </a:ext>
              <a:ext uri="{C183D7F6-B498-43B3-948B-1728B52AA6E4}">
                <adec:decorative xmlns:adec="http://schemas.microsoft.com/office/drawing/2017/decorative" val="1"/>
              </a:ext>
            </a:extLst>
          </p:cNvPr>
          <p:cNvSpPr/>
          <p:nvPr userDrawn="1"/>
        </p:nvSpPr>
        <p:spPr>
          <a:xfrm>
            <a:off x="0" y="-9939"/>
            <a:ext cx="12192000" cy="6867938"/>
          </a:xfrm>
          <a:prstGeom prst="rect">
            <a:avLst/>
          </a:prstGeom>
          <a:solidFill>
            <a:srgbClr val="F0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n orange background">
            <a:extLst>
              <a:ext uri="{FF2B5EF4-FFF2-40B4-BE49-F238E27FC236}">
                <a16:creationId xmlns:a16="http://schemas.microsoft.com/office/drawing/2014/main" id="{8710A36C-7F68-F999-CA96-C68EA7456F3A}"/>
              </a:ext>
            </a:extLst>
          </p:cNvPr>
          <p:cNvPicPr>
            <a:picLocks noChangeAspect="1"/>
          </p:cNvPicPr>
          <p:nvPr userDrawn="1"/>
        </p:nvPicPr>
        <p:blipFill>
          <a:blip r:embed="rId2"/>
          <a:srcRect/>
          <a:stretch/>
        </p:blipFill>
        <p:spPr>
          <a:xfrm>
            <a:off x="5161548" y="2639930"/>
            <a:ext cx="2139741" cy="1872275"/>
          </a:xfrm>
          <a:prstGeom prst="rect">
            <a:avLst/>
          </a:prstGeom>
        </p:spPr>
      </p:pic>
    </p:spTree>
    <p:extLst>
      <p:ext uri="{BB962C8B-B14F-4D97-AF65-F5344CB8AC3E}">
        <p14:creationId xmlns:p14="http://schemas.microsoft.com/office/powerpoint/2010/main" val="2021868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2_End-bla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p:nvSpPr>
        <p:spPr>
          <a:xfrm>
            <a:off x="0" y="-9939"/>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DEFCB-76DD-8C96-B6DC-4040B702ADC1}"/>
              </a:ext>
            </a:extLst>
          </p:cNvPr>
          <p:cNvSpPr>
            <a:spLocks noGrp="1"/>
          </p:cNvSpPr>
          <p:nvPr>
            <p:ph type="title" hasCustomPrompt="1"/>
          </p:nvPr>
        </p:nvSpPr>
        <p:spPr>
          <a:xfrm>
            <a:off x="0" y="-201325"/>
            <a:ext cx="10668000" cy="191386"/>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a:t>Black Closing Slide</a:t>
            </a:r>
          </a:p>
        </p:txBody>
      </p:sp>
      <p:pic>
        <p:nvPicPr>
          <p:cNvPr id="5" name="Picture 4" descr="University of Wisconsin Sea Grant logo in white text on a gray background">
            <a:extLst>
              <a:ext uri="{FF2B5EF4-FFF2-40B4-BE49-F238E27FC236}">
                <a16:creationId xmlns:a16="http://schemas.microsoft.com/office/drawing/2014/main" id="{2125341B-9FCD-D414-3259-5849E1198405}"/>
              </a:ext>
            </a:extLst>
          </p:cNvPr>
          <p:cNvPicPr>
            <a:picLocks noChangeAspect="1"/>
          </p:cNvPicPr>
          <p:nvPr/>
        </p:nvPicPr>
        <p:blipFill>
          <a:blip r:embed="rId2"/>
          <a:srcRect/>
          <a:stretch/>
        </p:blipFill>
        <p:spPr>
          <a:xfrm>
            <a:off x="5161548" y="2639930"/>
            <a:ext cx="2139741" cy="1872275"/>
          </a:xfrm>
          <a:prstGeom prst="rect">
            <a:avLst/>
          </a:prstGeom>
        </p:spPr>
      </p:pic>
      <p:sp>
        <p:nvSpPr>
          <p:cNvPr id="3" name="Rectangle 2">
            <a:extLst>
              <a:ext uri="{FF2B5EF4-FFF2-40B4-BE49-F238E27FC236}">
                <a16:creationId xmlns:a16="http://schemas.microsoft.com/office/drawing/2014/main" id="{00DC18E5-73DD-E743-2541-1564D0E90034}"/>
              </a:ext>
              <a:ext uri="{C183D7F6-B498-43B3-948B-1728B52AA6E4}">
                <adec:decorative xmlns:adec="http://schemas.microsoft.com/office/drawing/2017/decorative" val="1"/>
              </a:ext>
            </a:extLst>
          </p:cNvPr>
          <p:cNvSpPr/>
          <p:nvPr userDrawn="1"/>
        </p:nvSpPr>
        <p:spPr>
          <a:xfrm>
            <a:off x="0" y="-9939"/>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 gray background">
            <a:extLst>
              <a:ext uri="{FF2B5EF4-FFF2-40B4-BE49-F238E27FC236}">
                <a16:creationId xmlns:a16="http://schemas.microsoft.com/office/drawing/2014/main" id="{C37A6815-CED3-3BE9-55AF-CA5B9264A240}"/>
              </a:ext>
            </a:extLst>
          </p:cNvPr>
          <p:cNvPicPr>
            <a:picLocks noChangeAspect="1"/>
          </p:cNvPicPr>
          <p:nvPr userDrawn="1"/>
        </p:nvPicPr>
        <p:blipFill>
          <a:blip r:embed="rId2"/>
          <a:srcRect/>
          <a:stretch/>
        </p:blipFill>
        <p:spPr>
          <a:xfrm>
            <a:off x="5161548" y="2639930"/>
            <a:ext cx="2139741" cy="1872275"/>
          </a:xfrm>
          <a:prstGeom prst="rect">
            <a:avLst/>
          </a:prstGeom>
        </p:spPr>
      </p:pic>
    </p:spTree>
    <p:extLst>
      <p:ext uri="{BB962C8B-B14F-4D97-AF65-F5344CB8AC3E}">
        <p14:creationId xmlns:p14="http://schemas.microsoft.com/office/powerpoint/2010/main" val="729977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3_End-bla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p:nvSpPr>
        <p:spPr>
          <a:xfrm>
            <a:off x="0" y="-993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DEFCB-76DD-8C96-B6DC-4040B702ADC1}"/>
              </a:ext>
            </a:extLst>
          </p:cNvPr>
          <p:cNvSpPr>
            <a:spLocks noGrp="1"/>
          </p:cNvSpPr>
          <p:nvPr>
            <p:ph type="title" hasCustomPrompt="1"/>
          </p:nvPr>
        </p:nvSpPr>
        <p:spPr>
          <a:xfrm>
            <a:off x="0" y="-201325"/>
            <a:ext cx="10668000" cy="191386"/>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b="1">
                <a:solidFill>
                  <a:srgbClr val="181818"/>
                </a:solidFill>
                <a:effectLst/>
                <a:latin typeface="Arial" panose="020B0604020202020204" pitchFamily="34" charset="0"/>
              </a:rPr>
              <a:t>White Closing Slide</a:t>
            </a:r>
            <a:endParaRPr lang="en-US">
              <a:solidFill>
                <a:srgbClr val="181818"/>
              </a:solidFill>
              <a:effectLst/>
              <a:latin typeface="Arial" panose="020B0604020202020204" pitchFamily="34" charset="0"/>
            </a:endParaRPr>
          </a:p>
        </p:txBody>
      </p:sp>
      <p:pic>
        <p:nvPicPr>
          <p:cNvPr id="5" name="Picture 4" descr="University of Wisconsin Sea Grant logo in white text on an orange background">
            <a:extLst>
              <a:ext uri="{FF2B5EF4-FFF2-40B4-BE49-F238E27FC236}">
                <a16:creationId xmlns:a16="http://schemas.microsoft.com/office/drawing/2014/main" id="{2125341B-9FCD-D414-3259-5849E1198405}"/>
              </a:ext>
            </a:extLst>
          </p:cNvPr>
          <p:cNvPicPr>
            <a:picLocks noChangeAspect="1"/>
          </p:cNvPicPr>
          <p:nvPr/>
        </p:nvPicPr>
        <p:blipFill>
          <a:blip r:embed="rId2"/>
          <a:srcRect/>
          <a:stretch/>
        </p:blipFill>
        <p:spPr>
          <a:xfrm>
            <a:off x="5295281" y="2639930"/>
            <a:ext cx="1872275" cy="1872275"/>
          </a:xfrm>
          <a:prstGeom prst="rect">
            <a:avLst/>
          </a:prstGeom>
        </p:spPr>
      </p:pic>
      <p:sp>
        <p:nvSpPr>
          <p:cNvPr id="3" name="Rectangle 2">
            <a:extLst>
              <a:ext uri="{FF2B5EF4-FFF2-40B4-BE49-F238E27FC236}">
                <a16:creationId xmlns:a16="http://schemas.microsoft.com/office/drawing/2014/main" id="{955A22D4-C5A5-2DD4-2F5B-7317615B4EF2}"/>
              </a:ext>
              <a:ext uri="{C183D7F6-B498-43B3-948B-1728B52AA6E4}">
                <adec:decorative xmlns:adec="http://schemas.microsoft.com/office/drawing/2017/decorative" val="1"/>
              </a:ext>
            </a:extLst>
          </p:cNvPr>
          <p:cNvSpPr/>
          <p:nvPr userDrawn="1"/>
        </p:nvSpPr>
        <p:spPr>
          <a:xfrm>
            <a:off x="0" y="-993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n orange background">
            <a:extLst>
              <a:ext uri="{FF2B5EF4-FFF2-40B4-BE49-F238E27FC236}">
                <a16:creationId xmlns:a16="http://schemas.microsoft.com/office/drawing/2014/main" id="{FD4DD967-8F79-A1FC-9BF7-8899EE5FC368}"/>
              </a:ext>
            </a:extLst>
          </p:cNvPr>
          <p:cNvPicPr>
            <a:picLocks noChangeAspect="1"/>
          </p:cNvPicPr>
          <p:nvPr userDrawn="1"/>
        </p:nvPicPr>
        <p:blipFill>
          <a:blip r:embed="rId2"/>
          <a:srcRect/>
          <a:stretch/>
        </p:blipFill>
        <p:spPr>
          <a:xfrm>
            <a:off x="5295281" y="2639930"/>
            <a:ext cx="1872275" cy="1872275"/>
          </a:xfrm>
          <a:prstGeom prst="rect">
            <a:avLst/>
          </a:prstGeom>
        </p:spPr>
      </p:pic>
    </p:spTree>
    <p:extLst>
      <p:ext uri="{BB962C8B-B14F-4D97-AF65-F5344CB8AC3E}">
        <p14:creationId xmlns:p14="http://schemas.microsoft.com/office/powerpoint/2010/main" val="22592345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_light">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1AB265-C0D2-A543-B156-B0221787BF01}"/>
              </a:ext>
              <a:ext uri="{C183D7F6-B498-43B3-948B-1728B52AA6E4}">
                <adec:decorative xmlns:adec="http://schemas.microsoft.com/office/drawing/2017/decorative" val="1"/>
              </a:ext>
            </a:extLst>
          </p:cNvPr>
          <p:cNvSpPr/>
          <p:nvPr userDrawn="1"/>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20267"/>
            <a:ext cx="8334246" cy="701877"/>
          </a:xfrm>
        </p:spPr>
        <p:txBody>
          <a:bodyPr anchor="t">
            <a:noAutofit/>
          </a:bodyPr>
          <a:lstStyle>
            <a:lvl1pPr marL="0" indent="0">
              <a:buNone/>
              <a:defRPr sz="2300">
                <a:solidFill>
                  <a:schemeClr val="tx1">
                    <a:lumMod val="75000"/>
                    <a:lumOff val="25000"/>
                  </a:schemeClr>
                </a:solidFill>
              </a:defRPr>
            </a:lvl1pPr>
          </a:lstStyle>
          <a:p>
            <a:pPr lvl="0"/>
            <a:r>
              <a:rPr lang="en-US"/>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bg1"/>
                </a:solidFill>
              </a:defRPr>
            </a:lvl1pPr>
          </a:lstStyle>
          <a:p>
            <a:pPr lvl="0"/>
            <a:r>
              <a:rPr lang="en-US"/>
              <a:t>Insert name, position</a:t>
            </a:r>
          </a:p>
        </p:txBody>
      </p:sp>
      <p:sp>
        <p:nvSpPr>
          <p:cNvPr id="2" name="Title 1">
            <a:extLst>
              <a:ext uri="{FF2B5EF4-FFF2-40B4-BE49-F238E27FC236}">
                <a16:creationId xmlns:a16="http://schemas.microsoft.com/office/drawing/2014/main" id="{47238E82-F276-E142-E87C-5EDAC740601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tx1">
                    <a:lumMod val="90000"/>
                    <a:lumOff val="10000"/>
                  </a:schemeClr>
                </a:solidFill>
                <a:latin typeface="+mj-lt"/>
                <a:ea typeface="Red Hat Display" panose="02010303040201060303" pitchFamily="2" charset="0"/>
                <a:cs typeface="Red Hat Display" panose="02010303040201060303" pitchFamily="2" charset="0"/>
              </a:defRPr>
            </a:lvl1pPr>
          </a:lstStyle>
          <a:p>
            <a:r>
              <a:rPr lang="en-US"/>
              <a:t>Insert slide title in title or sentence case</a:t>
            </a:r>
          </a:p>
        </p:txBody>
      </p:sp>
    </p:spTree>
    <p:extLst>
      <p:ext uri="{BB962C8B-B14F-4D97-AF65-F5344CB8AC3E}">
        <p14:creationId xmlns:p14="http://schemas.microsoft.com/office/powerpoint/2010/main" val="4126455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B1C6F3-8D05-7245-98E0-6A89EF37B52B}"/>
              </a:ext>
              <a:ext uri="{C183D7F6-B498-43B3-948B-1728B52AA6E4}">
                <adec:decorative xmlns:adec="http://schemas.microsoft.com/office/drawing/2017/decorative" val="1"/>
              </a:ext>
            </a:extLst>
          </p:cNvPr>
          <p:cNvSpPr/>
          <p:nvPr userDrawn="1"/>
        </p:nvSpPr>
        <p:spPr>
          <a:xfrm>
            <a:off x="0" y="0"/>
            <a:ext cx="12192000" cy="5733906"/>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7B0E5A4-57E2-7602-491D-37B816FD39F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bg1"/>
                </a:solidFill>
                <a:latin typeface="+mj-lt"/>
                <a:ea typeface="Red Hat Display" panose="02010303040201060303" pitchFamily="2" charset="0"/>
                <a:cs typeface="Red Hat Display" panose="02010303040201060303" pitchFamily="2" charset="0"/>
              </a:defRPr>
            </a:lvl1pPr>
          </a:lstStyle>
          <a:p>
            <a:r>
              <a:rPr lang="en-US"/>
              <a:t>Insert slide title in title or sentence case</a:t>
            </a:r>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16288"/>
            <a:ext cx="8334246" cy="701877"/>
          </a:xfrm>
        </p:spPr>
        <p:txBody>
          <a:bodyPr anchor="t">
            <a:noAutofit/>
          </a:bodyPr>
          <a:lstStyle>
            <a:lvl1pPr marL="0" indent="0">
              <a:buNone/>
              <a:defRPr sz="2300">
                <a:solidFill>
                  <a:schemeClr val="tx1">
                    <a:lumMod val="25000"/>
                    <a:lumOff val="75000"/>
                  </a:schemeClr>
                </a:solidFill>
              </a:defRPr>
            </a:lvl1pPr>
          </a:lstStyle>
          <a:p>
            <a:pPr lvl="0"/>
            <a:r>
              <a:rPr lang="en-US"/>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tx1">
                    <a:lumMod val="90000"/>
                    <a:lumOff val="10000"/>
                  </a:schemeClr>
                </a:solidFill>
              </a:defRPr>
            </a:lvl1pPr>
          </a:lstStyle>
          <a:p>
            <a:pPr lvl="0"/>
            <a:r>
              <a:rPr lang="en-US"/>
              <a:t>Insert name, position</a:t>
            </a:r>
          </a:p>
        </p:txBody>
      </p:sp>
      <p:pic>
        <p:nvPicPr>
          <p:cNvPr id="4" name="Picture 3" descr="University of Wisconsin Sea Grant logo in white text on an orange background">
            <a:extLst>
              <a:ext uri="{FF2B5EF4-FFF2-40B4-BE49-F238E27FC236}">
                <a16:creationId xmlns:a16="http://schemas.microsoft.com/office/drawing/2014/main" id="{C2B0DF0E-5B1F-B83E-A1C9-E064B44E0AAE}"/>
              </a:ext>
            </a:extLst>
          </p:cNvPr>
          <p:cNvPicPr>
            <a:picLocks noChangeAspect="1"/>
          </p:cNvPicPr>
          <p:nvPr userDrawn="1"/>
        </p:nvPicPr>
        <p:blipFill>
          <a:blip r:embed="rId2"/>
          <a:srcRect/>
          <a:stretch/>
        </p:blipFill>
        <p:spPr>
          <a:xfrm>
            <a:off x="10788541" y="0"/>
            <a:ext cx="1155700" cy="1155700"/>
          </a:xfrm>
          <a:prstGeom prst="rect">
            <a:avLst/>
          </a:prstGeom>
        </p:spPr>
      </p:pic>
    </p:spTree>
    <p:extLst>
      <p:ext uri="{BB962C8B-B14F-4D97-AF65-F5344CB8AC3E}">
        <p14:creationId xmlns:p14="http://schemas.microsoft.com/office/powerpoint/2010/main" val="34379249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itle and Content_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F2F59-3D81-9C0B-CDB4-B5F8B5CE84E5}"/>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a:t>Insert slide title in title or sentence case</a:t>
            </a:r>
          </a:p>
        </p:txBody>
      </p:sp>
      <p:sp>
        <p:nvSpPr>
          <p:cNvPr id="5" name="Footer Placeholder 4"/>
          <p:cNvSpPr>
            <a:spLocks noGrp="1"/>
          </p:cNvSpPr>
          <p:nvPr>
            <p:ph type="ftr" sz="quarter" idx="11"/>
          </p:nvPr>
        </p:nvSpPr>
        <p:spPr/>
        <p:txBody>
          <a:bodyPr/>
          <a:lstStyle/>
          <a:p>
            <a:r>
              <a:rPr lang="en-US"/>
              <a:t>Coastal Processes Demonstration: The Wave Tank</a:t>
            </a:r>
          </a:p>
        </p:txBody>
      </p:sp>
      <p:sp>
        <p:nvSpPr>
          <p:cNvPr id="9" name="Content Placeholder 10">
            <a:extLst>
              <a:ext uri="{FF2B5EF4-FFF2-40B4-BE49-F238E27FC236}">
                <a16:creationId xmlns:a16="http://schemas.microsoft.com/office/drawing/2014/main" id="{7EB79CAC-A89D-DA61-2EA5-56E2A8994CF2}"/>
              </a:ext>
            </a:extLst>
          </p:cNvPr>
          <p:cNvSpPr>
            <a:spLocks noGrp="1"/>
          </p:cNvSpPr>
          <p:nvPr>
            <p:ph sz="quarter" idx="15" hasCustomPrompt="1"/>
          </p:nvPr>
        </p:nvSpPr>
        <p:spPr>
          <a:xfrm>
            <a:off x="1485900" y="1840447"/>
            <a:ext cx="9677400"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a:t>Bulleted list</a:t>
            </a:r>
          </a:p>
          <a:p>
            <a:pPr lvl="0"/>
            <a:r>
              <a:rPr lang="en-US"/>
              <a:t>Bulleted list</a:t>
            </a:r>
          </a:p>
          <a:p>
            <a:pPr lvl="0"/>
            <a:r>
              <a:rPr lang="en-US"/>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293"/>
            <a:ext cx="6697346" cy="352084"/>
          </a:xfrm>
          <a:solidFill>
            <a:srgbClr val="555556"/>
          </a:solidFill>
          <a:ln>
            <a:noFill/>
          </a:ln>
        </p:spPr>
        <p:txBody>
          <a:bodyPr wrap="none" lIns="274320" tIns="64008" rIns="18288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a:t>Insert presentation topic or department/unit name (text box will expand to fit)</a:t>
            </a:r>
          </a:p>
        </p:txBody>
      </p:sp>
    </p:spTree>
    <p:extLst>
      <p:ext uri="{BB962C8B-B14F-4D97-AF65-F5344CB8AC3E}">
        <p14:creationId xmlns:p14="http://schemas.microsoft.com/office/powerpoint/2010/main" val="36262839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and Content_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E51D-BA97-2BBF-F3DF-C2B38B351A53}"/>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a:t>Insert slide title in title or sentence case</a:t>
            </a:r>
          </a:p>
        </p:txBody>
      </p:sp>
      <p:sp>
        <p:nvSpPr>
          <p:cNvPr id="5" name="Footer Placeholder 4"/>
          <p:cNvSpPr>
            <a:spLocks noGrp="1"/>
          </p:cNvSpPr>
          <p:nvPr>
            <p:ph type="ftr" sz="quarter" idx="11"/>
          </p:nvPr>
        </p:nvSpPr>
        <p:spPr/>
        <p:txBody>
          <a:bodyPr/>
          <a:lstStyle/>
          <a:p>
            <a:r>
              <a:rPr lang="en-US"/>
              <a:t>Coastal Processes Demonstration: The Wave Tank</a:t>
            </a:r>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a:t>Bulleted list</a:t>
            </a:r>
          </a:p>
          <a:p>
            <a:pPr lvl="0"/>
            <a:r>
              <a:rPr lang="en-US"/>
              <a:t>Bulleted list</a:t>
            </a:r>
          </a:p>
          <a:p>
            <a:pPr lvl="0"/>
            <a:r>
              <a:rPr lang="en-US"/>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293"/>
            <a:ext cx="6697346" cy="352084"/>
          </a:xfrm>
          <a:solidFill>
            <a:srgbClr val="555556"/>
          </a:solidFill>
          <a:ln>
            <a:noFill/>
          </a:ln>
        </p:spPr>
        <p:txBody>
          <a:bodyPr wrap="none" lIns="274320" tIns="64008" rIns="18288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a:t>Insert presentation topic or department/unit name (text box will expand to fit)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Clr>
                <a:schemeClr val="accent1"/>
              </a:buClr>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a:t>Bulleted list</a:t>
            </a:r>
          </a:p>
          <a:p>
            <a:pPr lvl="0"/>
            <a:r>
              <a:rPr lang="en-US"/>
              <a:t>Bulleted list</a:t>
            </a:r>
          </a:p>
          <a:p>
            <a:pPr lvl="0"/>
            <a:r>
              <a:rPr lang="en-US"/>
              <a:t>Bulleted list</a:t>
            </a:r>
          </a:p>
        </p:txBody>
      </p:sp>
    </p:spTree>
    <p:extLst>
      <p:ext uri="{BB962C8B-B14F-4D97-AF65-F5344CB8AC3E}">
        <p14:creationId xmlns:p14="http://schemas.microsoft.com/office/powerpoint/2010/main" val="3740767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and Content_2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30764F-890A-1CEC-3771-52FEC8F9F850}"/>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BE51D-BA97-2BBF-F3DF-C2B38B351A53}"/>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a:t>Insert slide title in title or sentence case</a:t>
            </a:r>
          </a:p>
        </p:txBody>
      </p:sp>
      <p:sp>
        <p:nvSpPr>
          <p:cNvPr id="5" name="Footer Placeholder 4"/>
          <p:cNvSpPr>
            <a:spLocks noGrp="1"/>
          </p:cNvSpPr>
          <p:nvPr>
            <p:ph type="ftr" sz="quarter" idx="11"/>
          </p:nvPr>
        </p:nvSpPr>
        <p:spPr/>
        <p:txBody>
          <a:bodyPr/>
          <a:lstStyle/>
          <a:p>
            <a:r>
              <a:rPr lang="en-US"/>
              <a:t>Coastal Processes Demonstration: The Wave Tank</a:t>
            </a:r>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a:t>Bulleted list</a:t>
            </a:r>
          </a:p>
          <a:p>
            <a:pPr lvl="0"/>
            <a:r>
              <a:rPr lang="en-US"/>
              <a:t>Bulleted list</a:t>
            </a:r>
          </a:p>
          <a:p>
            <a:pPr lvl="0"/>
            <a:r>
              <a:rPr lang="en-US"/>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293"/>
            <a:ext cx="6697346" cy="352084"/>
          </a:xfrm>
          <a:solidFill>
            <a:srgbClr val="555556"/>
          </a:solidFill>
          <a:ln>
            <a:noFill/>
          </a:ln>
        </p:spPr>
        <p:txBody>
          <a:bodyPr wrap="none" lIns="274320" tIns="64008" rIns="18288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a:t>Insert presentation topic or department/unit name (text box will expand to fit)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Clr>
                <a:schemeClr val="accent1"/>
              </a:buClr>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a:t>Bulleted list</a:t>
            </a:r>
          </a:p>
          <a:p>
            <a:pPr lvl="0"/>
            <a:r>
              <a:rPr lang="en-US"/>
              <a:t>Bulleted list</a:t>
            </a:r>
          </a:p>
          <a:p>
            <a:pPr lvl="0"/>
            <a:r>
              <a:rPr lang="en-US"/>
              <a:t>Bulleted list</a:t>
            </a:r>
          </a:p>
        </p:txBody>
      </p:sp>
    </p:spTree>
    <p:extLst>
      <p:ext uri="{BB962C8B-B14F-4D97-AF65-F5344CB8AC3E}">
        <p14:creationId xmlns:p14="http://schemas.microsoft.com/office/powerpoint/2010/main" val="146950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Section Header_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solidFill>
              </a:defRPr>
            </a:lvl1pPr>
            <a:lvl2pPr>
              <a:defRPr sz="2100"/>
            </a:lvl2pPr>
            <a:lvl3pPr>
              <a:defRPr sz="2100"/>
            </a:lvl3pPr>
            <a:lvl4pPr>
              <a:defRPr sz="2100"/>
            </a:lvl4pPr>
            <a:lvl5pPr>
              <a:defRPr sz="2100"/>
            </a:lvl5pPr>
          </a:lstStyle>
          <a:p>
            <a:pPr lvl="0"/>
            <a:r>
              <a:rPr lang="en-US"/>
              <a:t>Insert subtitle if needed</a:t>
            </a:r>
          </a:p>
        </p:txBody>
      </p:sp>
      <p:sp>
        <p:nvSpPr>
          <p:cNvPr id="2" name="Title 1">
            <a:extLst>
              <a:ext uri="{FF2B5EF4-FFF2-40B4-BE49-F238E27FC236}">
                <a16:creationId xmlns:a16="http://schemas.microsoft.com/office/drawing/2014/main" id="{989C382C-FEDF-9251-E54F-141B8D2101FA}"/>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tx1"/>
                </a:solidFill>
              </a:defRPr>
            </a:lvl1pPr>
          </a:lstStyle>
          <a:p>
            <a:r>
              <a:rPr lang="en-US"/>
              <a:t>Insert section header slide title</a:t>
            </a:r>
          </a:p>
        </p:txBody>
      </p:sp>
    </p:spTree>
    <p:extLst>
      <p:ext uri="{BB962C8B-B14F-4D97-AF65-F5344CB8AC3E}">
        <p14:creationId xmlns:p14="http://schemas.microsoft.com/office/powerpoint/2010/main" val="2892427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Section Header_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rgbClr val="005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10000"/>
                    <a:lumOff val="90000"/>
                  </a:schemeClr>
                </a:solidFill>
              </a:defRPr>
            </a:lvl1pPr>
            <a:lvl2pPr>
              <a:defRPr sz="2100"/>
            </a:lvl2pPr>
            <a:lvl3pPr>
              <a:defRPr sz="2100"/>
            </a:lvl3pPr>
            <a:lvl4pPr>
              <a:defRPr sz="2100"/>
            </a:lvl4pPr>
            <a:lvl5pPr>
              <a:defRPr sz="2100"/>
            </a:lvl5pPr>
          </a:lstStyle>
          <a:p>
            <a:pPr lvl="0"/>
            <a:r>
              <a:rPr lang="en-US"/>
              <a:t>Insert subtitle if needed</a:t>
            </a:r>
          </a:p>
        </p:txBody>
      </p:sp>
      <p:sp>
        <p:nvSpPr>
          <p:cNvPr id="2" name="Title 1">
            <a:extLst>
              <a:ext uri="{FF2B5EF4-FFF2-40B4-BE49-F238E27FC236}">
                <a16:creationId xmlns:a16="http://schemas.microsoft.com/office/drawing/2014/main" id="{989C382C-FEDF-9251-E54F-141B8D2101FA}"/>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bg1"/>
                </a:solidFill>
              </a:defRPr>
            </a:lvl1pPr>
          </a:lstStyle>
          <a:p>
            <a:r>
              <a:rPr lang="en-US"/>
              <a:t>Insert section header slide title</a:t>
            </a:r>
          </a:p>
        </p:txBody>
      </p:sp>
    </p:spTree>
    <p:extLst>
      <p:ext uri="{BB962C8B-B14F-4D97-AF65-F5344CB8AC3E}">
        <p14:creationId xmlns:p14="http://schemas.microsoft.com/office/powerpoint/2010/main" val="1908296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B1C6F3-8D05-7245-98E0-6A89EF37B52B}"/>
              </a:ext>
              <a:ext uri="{C183D7F6-B498-43B3-948B-1728B52AA6E4}">
                <adec:decorative xmlns:adec="http://schemas.microsoft.com/office/drawing/2017/decorative" val="1"/>
              </a:ext>
            </a:extLst>
          </p:cNvPr>
          <p:cNvSpPr/>
          <p:nvPr/>
        </p:nvSpPr>
        <p:spPr>
          <a:xfrm>
            <a:off x="0" y="0"/>
            <a:ext cx="12192000" cy="5733906"/>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7B0E5A4-57E2-7602-491D-37B816FD39F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bg1"/>
                </a:solidFill>
                <a:latin typeface="+mj-lt"/>
                <a:ea typeface="Red Hat Display" panose="02010303040201060303" pitchFamily="2" charset="0"/>
                <a:cs typeface="Red Hat Display" panose="02010303040201060303" pitchFamily="2" charset="0"/>
              </a:defRPr>
            </a:lvl1pPr>
          </a:lstStyle>
          <a:p>
            <a:r>
              <a:rPr lang="en-US"/>
              <a:t>Insert slide title in title or sentence case</a:t>
            </a:r>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16288"/>
            <a:ext cx="8334246" cy="701877"/>
          </a:xfrm>
        </p:spPr>
        <p:txBody>
          <a:bodyPr anchor="t">
            <a:noAutofit/>
          </a:bodyPr>
          <a:lstStyle>
            <a:lvl1pPr marL="0" indent="0">
              <a:buNone/>
              <a:defRPr sz="2300">
                <a:solidFill>
                  <a:schemeClr val="tx1">
                    <a:lumMod val="25000"/>
                    <a:lumOff val="75000"/>
                  </a:schemeClr>
                </a:solidFill>
              </a:defRPr>
            </a:lvl1pPr>
          </a:lstStyle>
          <a:p>
            <a:pPr lvl="0"/>
            <a:r>
              <a:rPr lang="en-US"/>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tx1">
                    <a:lumMod val="90000"/>
                    <a:lumOff val="10000"/>
                  </a:schemeClr>
                </a:solidFill>
              </a:defRPr>
            </a:lvl1pPr>
          </a:lstStyle>
          <a:p>
            <a:pPr lvl="0"/>
            <a:r>
              <a:rPr lang="en-US"/>
              <a:t>Insert name, position</a:t>
            </a:r>
          </a:p>
        </p:txBody>
      </p:sp>
      <p:pic>
        <p:nvPicPr>
          <p:cNvPr id="4" name="Picture 3" descr="University of Wisconsin Sea Grant logo in white text on an orange background">
            <a:extLst>
              <a:ext uri="{FF2B5EF4-FFF2-40B4-BE49-F238E27FC236}">
                <a16:creationId xmlns:a16="http://schemas.microsoft.com/office/drawing/2014/main" id="{C2B0DF0E-5B1F-B83E-A1C9-E064B44E0AAE}"/>
              </a:ext>
            </a:extLst>
          </p:cNvPr>
          <p:cNvPicPr>
            <a:picLocks noChangeAspect="1"/>
          </p:cNvPicPr>
          <p:nvPr/>
        </p:nvPicPr>
        <p:blipFill>
          <a:blip r:embed="rId2"/>
          <a:srcRect/>
          <a:stretch/>
        </p:blipFill>
        <p:spPr>
          <a:xfrm>
            <a:off x="10788541" y="0"/>
            <a:ext cx="1155700" cy="1155700"/>
          </a:xfrm>
          <a:prstGeom prst="rect">
            <a:avLst/>
          </a:prstGeom>
        </p:spPr>
      </p:pic>
      <p:sp>
        <p:nvSpPr>
          <p:cNvPr id="5" name="Rectangle 4">
            <a:extLst>
              <a:ext uri="{FF2B5EF4-FFF2-40B4-BE49-F238E27FC236}">
                <a16:creationId xmlns:a16="http://schemas.microsoft.com/office/drawing/2014/main" id="{0383BF28-FA8A-1032-4D94-60B23160E948}"/>
              </a:ext>
              <a:ext uri="{C183D7F6-B498-43B3-948B-1728B52AA6E4}">
                <adec:decorative xmlns:adec="http://schemas.microsoft.com/office/drawing/2017/decorative" val="1"/>
              </a:ext>
            </a:extLst>
          </p:cNvPr>
          <p:cNvSpPr/>
          <p:nvPr/>
        </p:nvSpPr>
        <p:spPr>
          <a:xfrm>
            <a:off x="0" y="0"/>
            <a:ext cx="12192000" cy="5733906"/>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n orange background">
            <a:extLst>
              <a:ext uri="{FF2B5EF4-FFF2-40B4-BE49-F238E27FC236}">
                <a16:creationId xmlns:a16="http://schemas.microsoft.com/office/drawing/2014/main" id="{EFA19507-D6EF-4135-6D70-4BF172810D5D}"/>
              </a:ext>
            </a:extLst>
          </p:cNvPr>
          <p:cNvPicPr>
            <a:picLocks noChangeAspect="1"/>
          </p:cNvPicPr>
          <p:nvPr/>
        </p:nvPicPr>
        <p:blipFill>
          <a:blip r:embed="rId2"/>
          <a:srcRect/>
          <a:stretch/>
        </p:blipFill>
        <p:spPr>
          <a:xfrm>
            <a:off x="10788541" y="0"/>
            <a:ext cx="1155700" cy="1155700"/>
          </a:xfrm>
          <a:prstGeom prst="rect">
            <a:avLst/>
          </a:prstGeom>
        </p:spPr>
      </p:pic>
      <p:sp>
        <p:nvSpPr>
          <p:cNvPr id="7" name="Rectangle 6">
            <a:extLst>
              <a:ext uri="{FF2B5EF4-FFF2-40B4-BE49-F238E27FC236}">
                <a16:creationId xmlns:a16="http://schemas.microsoft.com/office/drawing/2014/main" id="{1862CCA4-8672-1A4E-5336-22C0ECE5E393}"/>
              </a:ext>
              <a:ext uri="{C183D7F6-B498-43B3-948B-1728B52AA6E4}">
                <adec:decorative xmlns:adec="http://schemas.microsoft.com/office/drawing/2017/decorative" val="1"/>
              </a:ext>
            </a:extLst>
          </p:cNvPr>
          <p:cNvSpPr/>
          <p:nvPr userDrawn="1"/>
        </p:nvSpPr>
        <p:spPr>
          <a:xfrm>
            <a:off x="0" y="0"/>
            <a:ext cx="12192000" cy="5733906"/>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University of Wisconsin Sea Grant logo in white text on an orange background">
            <a:extLst>
              <a:ext uri="{FF2B5EF4-FFF2-40B4-BE49-F238E27FC236}">
                <a16:creationId xmlns:a16="http://schemas.microsoft.com/office/drawing/2014/main" id="{93AD69DE-C82D-E449-618A-FCE4ED7FF109}"/>
              </a:ext>
            </a:extLst>
          </p:cNvPr>
          <p:cNvPicPr>
            <a:picLocks noChangeAspect="1"/>
          </p:cNvPicPr>
          <p:nvPr userDrawn="1"/>
        </p:nvPicPr>
        <p:blipFill>
          <a:blip r:embed="rId2"/>
          <a:srcRect/>
          <a:stretch/>
        </p:blipFill>
        <p:spPr>
          <a:xfrm>
            <a:off x="10788541" y="0"/>
            <a:ext cx="1155700" cy="1155700"/>
          </a:xfrm>
          <a:prstGeom prst="rect">
            <a:avLst/>
          </a:prstGeom>
        </p:spPr>
      </p:pic>
    </p:spTree>
    <p:extLst>
      <p:ext uri="{BB962C8B-B14F-4D97-AF65-F5344CB8AC3E}">
        <p14:creationId xmlns:p14="http://schemas.microsoft.com/office/powerpoint/2010/main" val="9336765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Section Header_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25000"/>
                    <a:lumOff val="75000"/>
                  </a:schemeClr>
                </a:solidFill>
              </a:defRPr>
            </a:lvl1pPr>
            <a:lvl2pPr>
              <a:defRPr sz="2100"/>
            </a:lvl2pPr>
            <a:lvl3pPr>
              <a:defRPr sz="2100"/>
            </a:lvl3pPr>
            <a:lvl4pPr>
              <a:defRPr sz="2100"/>
            </a:lvl4pPr>
            <a:lvl5pPr>
              <a:defRPr sz="2100"/>
            </a:lvl5pPr>
          </a:lstStyle>
          <a:p>
            <a:pPr lvl="0"/>
            <a:r>
              <a:rPr lang="en-US"/>
              <a:t>Insert subtitle if needed</a:t>
            </a:r>
          </a:p>
        </p:txBody>
      </p:sp>
      <p:sp>
        <p:nvSpPr>
          <p:cNvPr id="2" name="Title 1">
            <a:extLst>
              <a:ext uri="{FF2B5EF4-FFF2-40B4-BE49-F238E27FC236}">
                <a16:creationId xmlns:a16="http://schemas.microsoft.com/office/drawing/2014/main" id="{856EFDCA-0F37-B65D-EA97-DDFF7EC0B0CD}"/>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bg1"/>
                </a:solidFill>
              </a:defRPr>
            </a:lvl1pPr>
          </a:lstStyle>
          <a:p>
            <a:r>
              <a:rPr lang="en-US"/>
              <a:t>Insert section header slide title</a:t>
            </a:r>
          </a:p>
        </p:txBody>
      </p:sp>
    </p:spTree>
    <p:extLst>
      <p:ext uri="{BB962C8B-B14F-4D97-AF65-F5344CB8AC3E}">
        <p14:creationId xmlns:p14="http://schemas.microsoft.com/office/powerpoint/2010/main" val="23757103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End-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userDrawn="1"/>
        </p:nvSpPr>
        <p:spPr>
          <a:xfrm>
            <a:off x="0" y="-9939"/>
            <a:ext cx="12192000" cy="6867938"/>
          </a:xfrm>
          <a:prstGeom prst="rect">
            <a:avLst/>
          </a:prstGeom>
          <a:solidFill>
            <a:srgbClr val="F0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University of Wisconsin Sea Grant logo in white text on an orange background">
            <a:extLst>
              <a:ext uri="{FF2B5EF4-FFF2-40B4-BE49-F238E27FC236}">
                <a16:creationId xmlns:a16="http://schemas.microsoft.com/office/drawing/2014/main" id="{9442AFA6-CAED-D743-9BD0-FB7276EC21DE}"/>
              </a:ext>
            </a:extLst>
          </p:cNvPr>
          <p:cNvPicPr>
            <a:picLocks noChangeAspect="1"/>
          </p:cNvPicPr>
          <p:nvPr userDrawn="1"/>
        </p:nvPicPr>
        <p:blipFill>
          <a:blip r:embed="rId2"/>
          <a:srcRect/>
          <a:stretch/>
        </p:blipFill>
        <p:spPr>
          <a:xfrm>
            <a:off x="5161548" y="2639930"/>
            <a:ext cx="2139741" cy="1872275"/>
          </a:xfrm>
          <a:prstGeom prst="rect">
            <a:avLst/>
          </a:prstGeom>
        </p:spPr>
      </p:pic>
      <p:sp>
        <p:nvSpPr>
          <p:cNvPr id="2" name="Title 1">
            <a:extLst>
              <a:ext uri="{FF2B5EF4-FFF2-40B4-BE49-F238E27FC236}">
                <a16:creationId xmlns:a16="http://schemas.microsoft.com/office/drawing/2014/main" id="{A878A76A-7D1D-3E85-0AC5-9B02E65F248E}"/>
              </a:ext>
            </a:extLst>
          </p:cNvPr>
          <p:cNvSpPr>
            <a:spLocks noGrp="1"/>
          </p:cNvSpPr>
          <p:nvPr>
            <p:ph type="title" hasCustomPrompt="1"/>
          </p:nvPr>
        </p:nvSpPr>
        <p:spPr>
          <a:xfrm>
            <a:off x="0" y="-180060"/>
            <a:ext cx="10668000" cy="170121"/>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a:effectLst/>
                <a:latin typeface="Helvetica" pitchFamily="2" charset="0"/>
              </a:rPr>
              <a:t>Orange Closing Sign</a:t>
            </a:r>
          </a:p>
        </p:txBody>
      </p:sp>
    </p:spTree>
    <p:extLst>
      <p:ext uri="{BB962C8B-B14F-4D97-AF65-F5344CB8AC3E}">
        <p14:creationId xmlns:p14="http://schemas.microsoft.com/office/powerpoint/2010/main" val="25831203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_End-bla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userDrawn="1"/>
        </p:nvSpPr>
        <p:spPr>
          <a:xfrm>
            <a:off x="0" y="-9939"/>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DEFCB-76DD-8C96-B6DC-4040B702ADC1}"/>
              </a:ext>
            </a:extLst>
          </p:cNvPr>
          <p:cNvSpPr>
            <a:spLocks noGrp="1"/>
          </p:cNvSpPr>
          <p:nvPr>
            <p:ph type="title" hasCustomPrompt="1"/>
          </p:nvPr>
        </p:nvSpPr>
        <p:spPr>
          <a:xfrm>
            <a:off x="0" y="-201325"/>
            <a:ext cx="10668000" cy="191386"/>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a:t>Black Closing Slide</a:t>
            </a:r>
          </a:p>
        </p:txBody>
      </p:sp>
      <p:pic>
        <p:nvPicPr>
          <p:cNvPr id="5" name="Picture 4" descr="University of Wisconsin Sea Grant logo in white text on a gray background">
            <a:extLst>
              <a:ext uri="{FF2B5EF4-FFF2-40B4-BE49-F238E27FC236}">
                <a16:creationId xmlns:a16="http://schemas.microsoft.com/office/drawing/2014/main" id="{2125341B-9FCD-D414-3259-5849E1198405}"/>
              </a:ext>
            </a:extLst>
          </p:cNvPr>
          <p:cNvPicPr>
            <a:picLocks noChangeAspect="1"/>
          </p:cNvPicPr>
          <p:nvPr userDrawn="1"/>
        </p:nvPicPr>
        <p:blipFill>
          <a:blip r:embed="rId2"/>
          <a:srcRect/>
          <a:stretch/>
        </p:blipFill>
        <p:spPr>
          <a:xfrm>
            <a:off x="5161548" y="2639930"/>
            <a:ext cx="2139741" cy="1872275"/>
          </a:xfrm>
          <a:prstGeom prst="rect">
            <a:avLst/>
          </a:prstGeom>
        </p:spPr>
      </p:pic>
    </p:spTree>
    <p:extLst>
      <p:ext uri="{BB962C8B-B14F-4D97-AF65-F5344CB8AC3E}">
        <p14:creationId xmlns:p14="http://schemas.microsoft.com/office/powerpoint/2010/main" val="23148270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5_End-bla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userDrawn="1"/>
        </p:nvSpPr>
        <p:spPr>
          <a:xfrm>
            <a:off x="0" y="-993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DEFCB-76DD-8C96-B6DC-4040B702ADC1}"/>
              </a:ext>
            </a:extLst>
          </p:cNvPr>
          <p:cNvSpPr>
            <a:spLocks noGrp="1"/>
          </p:cNvSpPr>
          <p:nvPr>
            <p:ph type="title" hasCustomPrompt="1"/>
          </p:nvPr>
        </p:nvSpPr>
        <p:spPr>
          <a:xfrm>
            <a:off x="0" y="-201325"/>
            <a:ext cx="10668000" cy="191386"/>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b="1">
                <a:solidFill>
                  <a:srgbClr val="181818"/>
                </a:solidFill>
                <a:effectLst/>
                <a:latin typeface="Arial" panose="020B0604020202020204" pitchFamily="34" charset="0"/>
              </a:rPr>
              <a:t>White Closing Slide</a:t>
            </a:r>
            <a:endParaRPr lang="en-US">
              <a:solidFill>
                <a:srgbClr val="181818"/>
              </a:solidFill>
              <a:effectLst/>
              <a:latin typeface="Arial" panose="020B0604020202020204" pitchFamily="34" charset="0"/>
            </a:endParaRPr>
          </a:p>
        </p:txBody>
      </p:sp>
      <p:pic>
        <p:nvPicPr>
          <p:cNvPr id="5" name="Picture 4" descr="University of Wisconsin Sea Grant logo in white text on an orange background">
            <a:extLst>
              <a:ext uri="{FF2B5EF4-FFF2-40B4-BE49-F238E27FC236}">
                <a16:creationId xmlns:a16="http://schemas.microsoft.com/office/drawing/2014/main" id="{2125341B-9FCD-D414-3259-5849E1198405}"/>
              </a:ext>
            </a:extLst>
          </p:cNvPr>
          <p:cNvPicPr>
            <a:picLocks noChangeAspect="1"/>
          </p:cNvPicPr>
          <p:nvPr userDrawn="1"/>
        </p:nvPicPr>
        <p:blipFill>
          <a:blip r:embed="rId2"/>
          <a:srcRect/>
          <a:stretch/>
        </p:blipFill>
        <p:spPr>
          <a:xfrm>
            <a:off x="5295281" y="2639930"/>
            <a:ext cx="1872275" cy="1872275"/>
          </a:xfrm>
          <a:prstGeom prst="rect">
            <a:avLst/>
          </a:prstGeom>
        </p:spPr>
      </p:pic>
    </p:spTree>
    <p:extLst>
      <p:ext uri="{BB962C8B-B14F-4D97-AF65-F5344CB8AC3E}">
        <p14:creationId xmlns:p14="http://schemas.microsoft.com/office/powerpoint/2010/main" val="4114244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
        <p:cNvGrpSpPr/>
        <p:nvPr/>
      </p:nvGrpSpPr>
      <p:grpSpPr>
        <a:xfrm>
          <a:off x="0" y="0"/>
          <a:ext cx="0" cy="0"/>
          <a:chOff x="0" y="0"/>
          <a:chExt cx="0" cy="0"/>
        </a:xfrm>
      </p:grpSpPr>
      <p:sp>
        <p:nvSpPr>
          <p:cNvPr id="13" name="Google Shape;13;p27"/>
          <p:cNvSpPr txBox="1">
            <a:spLocks noGrp="1"/>
          </p:cNvSpPr>
          <p:nvPr>
            <p:ph type="title"/>
          </p:nvPr>
        </p:nvSpPr>
        <p:spPr>
          <a:xfrm>
            <a:off x="972600" y="1758200"/>
            <a:ext cx="10251600" cy="71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3733">
                <a:solidFill>
                  <a:schemeClr val="dk2"/>
                </a:solidFill>
                <a:latin typeface="Arial"/>
                <a:ea typeface="Arial"/>
                <a:cs typeface="Arial"/>
                <a:sym typeface="Arial"/>
              </a:defRPr>
            </a:lvl1pPr>
            <a:lvl2pPr lvl="1" algn="l">
              <a:lnSpc>
                <a:spcPct val="100000"/>
              </a:lnSpc>
              <a:spcBef>
                <a:spcPts val="0"/>
              </a:spcBef>
              <a:spcAft>
                <a:spcPts val="0"/>
              </a:spcAft>
              <a:buClr>
                <a:schemeClr val="dk2"/>
              </a:buClr>
              <a:buSzPts val="2600"/>
              <a:buNone/>
              <a:defRPr sz="3467">
                <a:solidFill>
                  <a:schemeClr val="dk2"/>
                </a:solidFill>
              </a:defRPr>
            </a:lvl2pPr>
            <a:lvl3pPr lvl="2" algn="l">
              <a:lnSpc>
                <a:spcPct val="100000"/>
              </a:lnSpc>
              <a:spcBef>
                <a:spcPts val="0"/>
              </a:spcBef>
              <a:spcAft>
                <a:spcPts val="0"/>
              </a:spcAft>
              <a:buClr>
                <a:schemeClr val="dk2"/>
              </a:buClr>
              <a:buSzPts val="2600"/>
              <a:buNone/>
              <a:defRPr sz="3467">
                <a:solidFill>
                  <a:schemeClr val="dk2"/>
                </a:solidFill>
              </a:defRPr>
            </a:lvl3pPr>
            <a:lvl4pPr lvl="3" algn="l">
              <a:lnSpc>
                <a:spcPct val="100000"/>
              </a:lnSpc>
              <a:spcBef>
                <a:spcPts val="0"/>
              </a:spcBef>
              <a:spcAft>
                <a:spcPts val="0"/>
              </a:spcAft>
              <a:buClr>
                <a:schemeClr val="dk2"/>
              </a:buClr>
              <a:buSzPts val="2600"/>
              <a:buNone/>
              <a:defRPr sz="3467">
                <a:solidFill>
                  <a:schemeClr val="dk2"/>
                </a:solidFill>
              </a:defRPr>
            </a:lvl4pPr>
            <a:lvl5pPr lvl="4" algn="l">
              <a:lnSpc>
                <a:spcPct val="100000"/>
              </a:lnSpc>
              <a:spcBef>
                <a:spcPts val="0"/>
              </a:spcBef>
              <a:spcAft>
                <a:spcPts val="0"/>
              </a:spcAft>
              <a:buClr>
                <a:schemeClr val="dk2"/>
              </a:buClr>
              <a:buSzPts val="2600"/>
              <a:buNone/>
              <a:defRPr sz="3467">
                <a:solidFill>
                  <a:schemeClr val="dk2"/>
                </a:solidFill>
              </a:defRPr>
            </a:lvl5pPr>
            <a:lvl6pPr lvl="5" algn="l">
              <a:lnSpc>
                <a:spcPct val="100000"/>
              </a:lnSpc>
              <a:spcBef>
                <a:spcPts val="0"/>
              </a:spcBef>
              <a:spcAft>
                <a:spcPts val="0"/>
              </a:spcAft>
              <a:buClr>
                <a:schemeClr val="dk2"/>
              </a:buClr>
              <a:buSzPts val="2600"/>
              <a:buNone/>
              <a:defRPr sz="3467">
                <a:solidFill>
                  <a:schemeClr val="dk2"/>
                </a:solidFill>
              </a:defRPr>
            </a:lvl6pPr>
            <a:lvl7pPr lvl="6" algn="l">
              <a:lnSpc>
                <a:spcPct val="100000"/>
              </a:lnSpc>
              <a:spcBef>
                <a:spcPts val="0"/>
              </a:spcBef>
              <a:spcAft>
                <a:spcPts val="0"/>
              </a:spcAft>
              <a:buClr>
                <a:schemeClr val="dk2"/>
              </a:buClr>
              <a:buSzPts val="2600"/>
              <a:buNone/>
              <a:defRPr sz="3467">
                <a:solidFill>
                  <a:schemeClr val="dk2"/>
                </a:solidFill>
              </a:defRPr>
            </a:lvl7pPr>
            <a:lvl8pPr lvl="7" algn="l">
              <a:lnSpc>
                <a:spcPct val="100000"/>
              </a:lnSpc>
              <a:spcBef>
                <a:spcPts val="0"/>
              </a:spcBef>
              <a:spcAft>
                <a:spcPts val="0"/>
              </a:spcAft>
              <a:buClr>
                <a:schemeClr val="dk2"/>
              </a:buClr>
              <a:buSzPts val="2600"/>
              <a:buNone/>
              <a:defRPr sz="3467">
                <a:solidFill>
                  <a:schemeClr val="dk2"/>
                </a:solidFill>
              </a:defRPr>
            </a:lvl8pPr>
            <a:lvl9pPr lvl="8" algn="l">
              <a:lnSpc>
                <a:spcPct val="100000"/>
              </a:lnSpc>
              <a:spcBef>
                <a:spcPts val="0"/>
              </a:spcBef>
              <a:spcAft>
                <a:spcPts val="0"/>
              </a:spcAft>
              <a:buClr>
                <a:schemeClr val="dk2"/>
              </a:buClr>
              <a:buSzPts val="2600"/>
              <a:buNone/>
              <a:defRPr sz="3467">
                <a:solidFill>
                  <a:schemeClr val="dk2"/>
                </a:solidFill>
              </a:defRPr>
            </a:lvl9pPr>
          </a:lstStyle>
          <a:p>
            <a:endParaRPr/>
          </a:p>
        </p:txBody>
      </p:sp>
      <p:sp>
        <p:nvSpPr>
          <p:cNvPr id="14" name="Google Shape;14;p27"/>
          <p:cNvSpPr txBox="1">
            <a:spLocks noGrp="1"/>
          </p:cNvSpPr>
          <p:nvPr>
            <p:ph type="body" idx="1"/>
          </p:nvPr>
        </p:nvSpPr>
        <p:spPr>
          <a:xfrm>
            <a:off x="972600" y="2771833"/>
            <a:ext cx="10251600" cy="3014800"/>
          </a:xfrm>
          <a:prstGeom prst="rect">
            <a:avLst/>
          </a:prstGeom>
          <a:noFill/>
          <a:ln>
            <a:noFill/>
          </a:ln>
        </p:spPr>
        <p:txBody>
          <a:bodyPr spcFirstLastPara="1" wrap="square" lIns="91425" tIns="91425" rIns="91425" bIns="91425" anchor="t" anchorCtr="0">
            <a:noAutofit/>
          </a:bodyPr>
          <a:lstStyle>
            <a:lvl1pPr marL="609585" lvl="0" indent="-414856" algn="l">
              <a:lnSpc>
                <a:spcPct val="115000"/>
              </a:lnSpc>
              <a:spcBef>
                <a:spcPts val="0"/>
              </a:spcBef>
              <a:spcAft>
                <a:spcPts val="0"/>
              </a:spcAft>
              <a:buSzPts val="1300"/>
              <a:buChar char="●"/>
              <a:defRPr sz="2400">
                <a:solidFill>
                  <a:schemeClr val="dk2"/>
                </a:solidFill>
                <a:latin typeface="Arial"/>
                <a:ea typeface="Arial"/>
                <a:cs typeface="Arial"/>
                <a:sym typeface="Arial"/>
              </a:defRPr>
            </a:lvl1pPr>
            <a:lvl2pPr marL="1219170" lvl="1" indent="-397923" algn="l">
              <a:lnSpc>
                <a:spcPct val="115000"/>
              </a:lnSpc>
              <a:spcBef>
                <a:spcPts val="2133"/>
              </a:spcBef>
              <a:spcAft>
                <a:spcPts val="0"/>
              </a:spcAft>
              <a:buSzPts val="1100"/>
              <a:buChar char="○"/>
              <a:defRPr/>
            </a:lvl2pPr>
            <a:lvl3pPr marL="1828754" lvl="2" indent="-397923" algn="l">
              <a:lnSpc>
                <a:spcPct val="115000"/>
              </a:lnSpc>
              <a:spcBef>
                <a:spcPts val="2133"/>
              </a:spcBef>
              <a:spcAft>
                <a:spcPts val="0"/>
              </a:spcAft>
              <a:buSzPts val="1100"/>
              <a:buChar char="■"/>
              <a:defRPr/>
            </a:lvl3pPr>
            <a:lvl4pPr marL="2438339" lvl="3" indent="-397923" algn="l">
              <a:lnSpc>
                <a:spcPct val="115000"/>
              </a:lnSpc>
              <a:spcBef>
                <a:spcPts val="2133"/>
              </a:spcBef>
              <a:spcAft>
                <a:spcPts val="0"/>
              </a:spcAft>
              <a:buSzPts val="1100"/>
              <a:buChar char="●"/>
              <a:defRPr/>
            </a:lvl4pPr>
            <a:lvl5pPr marL="3047924" lvl="4" indent="-397923" algn="l">
              <a:lnSpc>
                <a:spcPct val="115000"/>
              </a:lnSpc>
              <a:spcBef>
                <a:spcPts val="2133"/>
              </a:spcBef>
              <a:spcAft>
                <a:spcPts val="0"/>
              </a:spcAft>
              <a:buSzPts val="1100"/>
              <a:buChar char="○"/>
              <a:defRPr/>
            </a:lvl5pPr>
            <a:lvl6pPr marL="3657509" lvl="5" indent="-397923" algn="l">
              <a:lnSpc>
                <a:spcPct val="115000"/>
              </a:lnSpc>
              <a:spcBef>
                <a:spcPts val="2133"/>
              </a:spcBef>
              <a:spcAft>
                <a:spcPts val="0"/>
              </a:spcAft>
              <a:buSzPts val="1100"/>
              <a:buChar char="■"/>
              <a:defRPr/>
            </a:lvl6pPr>
            <a:lvl7pPr marL="4267093" lvl="6" indent="-397923" algn="l">
              <a:lnSpc>
                <a:spcPct val="115000"/>
              </a:lnSpc>
              <a:spcBef>
                <a:spcPts val="2133"/>
              </a:spcBef>
              <a:spcAft>
                <a:spcPts val="0"/>
              </a:spcAft>
              <a:buSzPts val="1100"/>
              <a:buChar char="●"/>
              <a:defRPr/>
            </a:lvl7pPr>
            <a:lvl8pPr marL="4876678" lvl="7" indent="-397923" algn="l">
              <a:lnSpc>
                <a:spcPct val="115000"/>
              </a:lnSpc>
              <a:spcBef>
                <a:spcPts val="2133"/>
              </a:spcBef>
              <a:spcAft>
                <a:spcPts val="0"/>
              </a:spcAft>
              <a:buSzPts val="1100"/>
              <a:buChar char="○"/>
              <a:defRPr/>
            </a:lvl8pPr>
            <a:lvl9pPr marL="5486263" lvl="8" indent="-397923" algn="l">
              <a:lnSpc>
                <a:spcPct val="115000"/>
              </a:lnSpc>
              <a:spcBef>
                <a:spcPts val="2133"/>
              </a:spcBef>
              <a:spcAft>
                <a:spcPts val="2133"/>
              </a:spcAft>
              <a:buSzPts val="1100"/>
              <a:buChar char="■"/>
              <a:defRPr/>
            </a:lvl9pPr>
          </a:lstStyle>
          <a:p>
            <a:endParaRPr/>
          </a:p>
        </p:txBody>
      </p:sp>
      <p:sp>
        <p:nvSpPr>
          <p:cNvPr id="15" name="Google Shape;15;p27"/>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fld id="{00000000-1234-1234-1234-123412341234}" type="slidenum">
              <a:rPr lang="en-US" smtClean="0"/>
              <a:pPr/>
              <a:t>‹#›</a:t>
            </a:fld>
            <a:endParaRPr lang="en-US"/>
          </a:p>
        </p:txBody>
      </p:sp>
      <p:pic>
        <p:nvPicPr>
          <p:cNvPr id="16" name="Google Shape;16;p27"/>
          <p:cNvPicPr preferRelativeResize="0"/>
          <p:nvPr/>
        </p:nvPicPr>
        <p:blipFill rotWithShape="1">
          <a:blip r:embed="rId2">
            <a:alphaModFix/>
          </a:blip>
          <a:srcRect/>
          <a:stretch/>
        </p:blipFill>
        <p:spPr>
          <a:xfrm>
            <a:off x="0" y="-51733"/>
            <a:ext cx="12192000" cy="1591733"/>
          </a:xfrm>
          <a:prstGeom prst="rect">
            <a:avLst/>
          </a:prstGeom>
          <a:noFill/>
          <a:ln>
            <a:noFill/>
          </a:ln>
        </p:spPr>
      </p:pic>
    </p:spTree>
    <p:extLst>
      <p:ext uri="{BB962C8B-B14F-4D97-AF65-F5344CB8AC3E}">
        <p14:creationId xmlns:p14="http://schemas.microsoft.com/office/powerpoint/2010/main" val="40796276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
        <p:cNvGrpSpPr/>
        <p:nvPr/>
      </p:nvGrpSpPr>
      <p:grpSpPr>
        <a:xfrm>
          <a:off x="0" y="0"/>
          <a:ext cx="0" cy="0"/>
          <a:chOff x="0" y="0"/>
          <a:chExt cx="0" cy="0"/>
        </a:xfrm>
      </p:grpSpPr>
      <p:pic>
        <p:nvPicPr>
          <p:cNvPr id="18" name="Google Shape;18;p28"/>
          <p:cNvPicPr preferRelativeResize="0"/>
          <p:nvPr/>
        </p:nvPicPr>
        <p:blipFill rotWithShape="1">
          <a:blip r:embed="rId2">
            <a:alphaModFix/>
          </a:blip>
          <a:srcRect/>
          <a:stretch/>
        </p:blipFill>
        <p:spPr>
          <a:xfrm>
            <a:off x="0" y="-51733"/>
            <a:ext cx="12192000" cy="1591733"/>
          </a:xfrm>
          <a:prstGeom prst="rect">
            <a:avLst/>
          </a:prstGeom>
          <a:noFill/>
          <a:ln>
            <a:noFill/>
          </a:ln>
        </p:spPr>
      </p:pic>
      <p:sp>
        <p:nvSpPr>
          <p:cNvPr id="19" name="Google Shape;19;p28"/>
          <p:cNvSpPr txBox="1">
            <a:spLocks noGrp="1"/>
          </p:cNvSpPr>
          <p:nvPr>
            <p:ph type="title"/>
          </p:nvPr>
        </p:nvSpPr>
        <p:spPr>
          <a:xfrm>
            <a:off x="973332" y="1758201"/>
            <a:ext cx="5643919" cy="1224599"/>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3733">
                <a:solidFill>
                  <a:schemeClr val="dk2"/>
                </a:solidFill>
                <a:latin typeface="Arial"/>
                <a:ea typeface="Arial"/>
                <a:cs typeface="Arial"/>
                <a:sym typeface="Arial"/>
              </a:defRPr>
            </a:lvl1pPr>
            <a:lvl2pPr lvl="1" algn="l">
              <a:lnSpc>
                <a:spcPct val="100000"/>
              </a:lnSpc>
              <a:spcBef>
                <a:spcPts val="0"/>
              </a:spcBef>
              <a:spcAft>
                <a:spcPts val="0"/>
              </a:spcAft>
              <a:buClr>
                <a:schemeClr val="dk2"/>
              </a:buClr>
              <a:buSzPts val="2600"/>
              <a:buNone/>
              <a:defRPr sz="3467">
                <a:solidFill>
                  <a:schemeClr val="dk2"/>
                </a:solidFill>
              </a:defRPr>
            </a:lvl2pPr>
            <a:lvl3pPr lvl="2" algn="l">
              <a:lnSpc>
                <a:spcPct val="100000"/>
              </a:lnSpc>
              <a:spcBef>
                <a:spcPts val="0"/>
              </a:spcBef>
              <a:spcAft>
                <a:spcPts val="0"/>
              </a:spcAft>
              <a:buClr>
                <a:schemeClr val="dk2"/>
              </a:buClr>
              <a:buSzPts val="2600"/>
              <a:buNone/>
              <a:defRPr sz="3467">
                <a:solidFill>
                  <a:schemeClr val="dk2"/>
                </a:solidFill>
              </a:defRPr>
            </a:lvl3pPr>
            <a:lvl4pPr lvl="3" algn="l">
              <a:lnSpc>
                <a:spcPct val="100000"/>
              </a:lnSpc>
              <a:spcBef>
                <a:spcPts val="0"/>
              </a:spcBef>
              <a:spcAft>
                <a:spcPts val="0"/>
              </a:spcAft>
              <a:buClr>
                <a:schemeClr val="dk2"/>
              </a:buClr>
              <a:buSzPts val="2600"/>
              <a:buNone/>
              <a:defRPr sz="3467">
                <a:solidFill>
                  <a:schemeClr val="dk2"/>
                </a:solidFill>
              </a:defRPr>
            </a:lvl4pPr>
            <a:lvl5pPr lvl="4" algn="l">
              <a:lnSpc>
                <a:spcPct val="100000"/>
              </a:lnSpc>
              <a:spcBef>
                <a:spcPts val="0"/>
              </a:spcBef>
              <a:spcAft>
                <a:spcPts val="0"/>
              </a:spcAft>
              <a:buClr>
                <a:schemeClr val="dk2"/>
              </a:buClr>
              <a:buSzPts val="2600"/>
              <a:buNone/>
              <a:defRPr sz="3467">
                <a:solidFill>
                  <a:schemeClr val="dk2"/>
                </a:solidFill>
              </a:defRPr>
            </a:lvl5pPr>
            <a:lvl6pPr lvl="5" algn="l">
              <a:lnSpc>
                <a:spcPct val="100000"/>
              </a:lnSpc>
              <a:spcBef>
                <a:spcPts val="0"/>
              </a:spcBef>
              <a:spcAft>
                <a:spcPts val="0"/>
              </a:spcAft>
              <a:buClr>
                <a:schemeClr val="dk2"/>
              </a:buClr>
              <a:buSzPts val="2600"/>
              <a:buNone/>
              <a:defRPr sz="3467">
                <a:solidFill>
                  <a:schemeClr val="dk2"/>
                </a:solidFill>
              </a:defRPr>
            </a:lvl6pPr>
            <a:lvl7pPr lvl="6" algn="l">
              <a:lnSpc>
                <a:spcPct val="100000"/>
              </a:lnSpc>
              <a:spcBef>
                <a:spcPts val="0"/>
              </a:spcBef>
              <a:spcAft>
                <a:spcPts val="0"/>
              </a:spcAft>
              <a:buClr>
                <a:schemeClr val="dk2"/>
              </a:buClr>
              <a:buSzPts val="2600"/>
              <a:buNone/>
              <a:defRPr sz="3467">
                <a:solidFill>
                  <a:schemeClr val="dk2"/>
                </a:solidFill>
              </a:defRPr>
            </a:lvl7pPr>
            <a:lvl8pPr lvl="7" algn="l">
              <a:lnSpc>
                <a:spcPct val="100000"/>
              </a:lnSpc>
              <a:spcBef>
                <a:spcPts val="0"/>
              </a:spcBef>
              <a:spcAft>
                <a:spcPts val="0"/>
              </a:spcAft>
              <a:buClr>
                <a:schemeClr val="dk2"/>
              </a:buClr>
              <a:buSzPts val="2600"/>
              <a:buNone/>
              <a:defRPr sz="3467">
                <a:solidFill>
                  <a:schemeClr val="dk2"/>
                </a:solidFill>
              </a:defRPr>
            </a:lvl8pPr>
            <a:lvl9pPr lvl="8" algn="l">
              <a:lnSpc>
                <a:spcPct val="100000"/>
              </a:lnSpc>
              <a:spcBef>
                <a:spcPts val="0"/>
              </a:spcBef>
              <a:spcAft>
                <a:spcPts val="0"/>
              </a:spcAft>
              <a:buClr>
                <a:schemeClr val="dk2"/>
              </a:buClr>
              <a:buSzPts val="2600"/>
              <a:buNone/>
              <a:defRPr sz="3467">
                <a:solidFill>
                  <a:schemeClr val="dk2"/>
                </a:solidFill>
              </a:defRPr>
            </a:lvl9pPr>
          </a:lstStyle>
          <a:p>
            <a:endParaRPr/>
          </a:p>
        </p:txBody>
      </p:sp>
      <p:sp>
        <p:nvSpPr>
          <p:cNvPr id="20" name="Google Shape;20;p28"/>
          <p:cNvSpPr txBox="1">
            <a:spLocks noGrp="1"/>
          </p:cNvSpPr>
          <p:nvPr>
            <p:ph type="body" idx="1"/>
          </p:nvPr>
        </p:nvSpPr>
        <p:spPr>
          <a:xfrm>
            <a:off x="961633" y="3091555"/>
            <a:ext cx="5655617" cy="2977940"/>
          </a:xfrm>
          <a:prstGeom prst="rect">
            <a:avLst/>
          </a:prstGeom>
          <a:noFill/>
          <a:ln>
            <a:noFill/>
          </a:ln>
        </p:spPr>
        <p:txBody>
          <a:bodyPr spcFirstLastPara="1" wrap="square" lIns="91425" tIns="91425" rIns="91425" bIns="91425" anchor="t" anchorCtr="0">
            <a:noAutofit/>
          </a:bodyPr>
          <a:lstStyle>
            <a:lvl1pPr marL="609585" lvl="0" indent="-414856" algn="l">
              <a:lnSpc>
                <a:spcPct val="115000"/>
              </a:lnSpc>
              <a:spcBef>
                <a:spcPts val="0"/>
              </a:spcBef>
              <a:spcAft>
                <a:spcPts val="0"/>
              </a:spcAft>
              <a:buSzPts val="1300"/>
              <a:buChar char="●"/>
              <a:defRPr sz="2400">
                <a:latin typeface="Arial"/>
                <a:ea typeface="Arial"/>
                <a:cs typeface="Arial"/>
                <a:sym typeface="Arial"/>
              </a:defRPr>
            </a:lvl1pPr>
            <a:lvl2pPr marL="1219170" lvl="1" indent="-397923" algn="l">
              <a:lnSpc>
                <a:spcPct val="115000"/>
              </a:lnSpc>
              <a:spcBef>
                <a:spcPts val="2133"/>
              </a:spcBef>
              <a:spcAft>
                <a:spcPts val="0"/>
              </a:spcAft>
              <a:buSzPts val="1100"/>
              <a:buChar char="○"/>
              <a:defRPr/>
            </a:lvl2pPr>
            <a:lvl3pPr marL="1828754" lvl="2" indent="-397923" algn="l">
              <a:lnSpc>
                <a:spcPct val="115000"/>
              </a:lnSpc>
              <a:spcBef>
                <a:spcPts val="2133"/>
              </a:spcBef>
              <a:spcAft>
                <a:spcPts val="0"/>
              </a:spcAft>
              <a:buSzPts val="1100"/>
              <a:buChar char="■"/>
              <a:defRPr/>
            </a:lvl3pPr>
            <a:lvl4pPr marL="2438339" lvl="3" indent="-397923" algn="l">
              <a:lnSpc>
                <a:spcPct val="115000"/>
              </a:lnSpc>
              <a:spcBef>
                <a:spcPts val="2133"/>
              </a:spcBef>
              <a:spcAft>
                <a:spcPts val="0"/>
              </a:spcAft>
              <a:buSzPts val="1100"/>
              <a:buChar char="●"/>
              <a:defRPr/>
            </a:lvl4pPr>
            <a:lvl5pPr marL="3047924" lvl="4" indent="-397923" algn="l">
              <a:lnSpc>
                <a:spcPct val="115000"/>
              </a:lnSpc>
              <a:spcBef>
                <a:spcPts val="2133"/>
              </a:spcBef>
              <a:spcAft>
                <a:spcPts val="0"/>
              </a:spcAft>
              <a:buSzPts val="1100"/>
              <a:buChar char="○"/>
              <a:defRPr/>
            </a:lvl5pPr>
            <a:lvl6pPr marL="3657509" lvl="5" indent="-397923" algn="l">
              <a:lnSpc>
                <a:spcPct val="115000"/>
              </a:lnSpc>
              <a:spcBef>
                <a:spcPts val="2133"/>
              </a:spcBef>
              <a:spcAft>
                <a:spcPts val="0"/>
              </a:spcAft>
              <a:buSzPts val="1100"/>
              <a:buChar char="■"/>
              <a:defRPr/>
            </a:lvl6pPr>
            <a:lvl7pPr marL="4267093" lvl="6" indent="-397923" algn="l">
              <a:lnSpc>
                <a:spcPct val="115000"/>
              </a:lnSpc>
              <a:spcBef>
                <a:spcPts val="2133"/>
              </a:spcBef>
              <a:spcAft>
                <a:spcPts val="0"/>
              </a:spcAft>
              <a:buSzPts val="1100"/>
              <a:buChar char="●"/>
              <a:defRPr/>
            </a:lvl7pPr>
            <a:lvl8pPr marL="4876678" lvl="7" indent="-397923" algn="l">
              <a:lnSpc>
                <a:spcPct val="115000"/>
              </a:lnSpc>
              <a:spcBef>
                <a:spcPts val="2133"/>
              </a:spcBef>
              <a:spcAft>
                <a:spcPts val="0"/>
              </a:spcAft>
              <a:buSzPts val="1100"/>
              <a:buChar char="○"/>
              <a:defRPr/>
            </a:lvl8pPr>
            <a:lvl9pPr marL="5486263" lvl="8" indent="-397923" algn="l">
              <a:lnSpc>
                <a:spcPct val="115000"/>
              </a:lnSpc>
              <a:spcBef>
                <a:spcPts val="2133"/>
              </a:spcBef>
              <a:spcAft>
                <a:spcPts val="2133"/>
              </a:spcAft>
              <a:buSzPts val="1100"/>
              <a:buChar char="■"/>
              <a:defRPr/>
            </a:lvl9pPr>
          </a:lstStyle>
          <a:p>
            <a:endParaRPr/>
          </a:p>
        </p:txBody>
      </p:sp>
      <p:sp>
        <p:nvSpPr>
          <p:cNvPr id="21" name="Google Shape;21;p28"/>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4051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_alt1">
  <p:cSld name="Section header_alt1">
    <p:bg>
      <p:bgPr>
        <a:solidFill>
          <a:srgbClr val="434343"/>
        </a:solidFill>
        <a:effectLst/>
      </p:bgPr>
    </p:bg>
    <p:spTree>
      <p:nvGrpSpPr>
        <p:cNvPr id="1" name="Shape 78"/>
        <p:cNvGrpSpPr/>
        <p:nvPr/>
      </p:nvGrpSpPr>
      <p:grpSpPr>
        <a:xfrm>
          <a:off x="0" y="0"/>
          <a:ext cx="0" cy="0"/>
          <a:chOff x="0" y="0"/>
          <a:chExt cx="0" cy="0"/>
        </a:xfrm>
      </p:grpSpPr>
      <p:pic>
        <p:nvPicPr>
          <p:cNvPr id="79" name="Google Shape;79;p10"/>
          <p:cNvPicPr preferRelativeResize="0"/>
          <p:nvPr/>
        </p:nvPicPr>
        <p:blipFill>
          <a:blip r:embed="rId2">
            <a:alphaModFix/>
          </a:blip>
          <a:stretch>
            <a:fillRect/>
          </a:stretch>
        </p:blipFill>
        <p:spPr>
          <a:xfrm>
            <a:off x="1" y="-405917"/>
            <a:ext cx="12191999" cy="9174925"/>
          </a:xfrm>
          <a:prstGeom prst="rect">
            <a:avLst/>
          </a:prstGeom>
          <a:noFill/>
          <a:ln>
            <a:noFill/>
          </a:ln>
        </p:spPr>
      </p:pic>
      <p:sp>
        <p:nvSpPr>
          <p:cNvPr id="80" name="Google Shape;80;p10"/>
          <p:cNvSpPr txBox="1">
            <a:spLocks noGrp="1"/>
          </p:cNvSpPr>
          <p:nvPr>
            <p:ph type="title"/>
          </p:nvPr>
        </p:nvSpPr>
        <p:spPr>
          <a:xfrm>
            <a:off x="972600" y="1763267"/>
            <a:ext cx="10251200" cy="1187551"/>
          </a:xfrm>
          <a:prstGeom prst="rect">
            <a:avLst/>
          </a:prstGeom>
        </p:spPr>
        <p:txBody>
          <a:bodyPr spcFirstLastPara="1" wrap="square" lIns="91425" tIns="91425" rIns="91425" bIns="91425" anchor="t" anchorCtr="0"/>
          <a:lstStyle>
            <a:lvl1pPr lvl="0" rtl="0">
              <a:spcBef>
                <a:spcPts val="0"/>
              </a:spcBef>
              <a:spcAft>
                <a:spcPts val="0"/>
              </a:spcAft>
              <a:buClr>
                <a:srgbClr val="434343"/>
              </a:buClr>
              <a:buSzPts val="3600"/>
              <a:buNone/>
              <a:defRPr sz="3733">
                <a:solidFill>
                  <a:schemeClr val="bg2"/>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81" name="Google Shape;81;p10"/>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lgn="r"/>
            <a:fld id="{00000000-1234-1234-1234-123412341234}" type="slidenum">
              <a:rPr lang="en-GB" smtClean="0"/>
              <a:pPr algn="r"/>
              <a:t>‹#›</a:t>
            </a:fld>
            <a:endParaRPr lang="en-GB"/>
          </a:p>
        </p:txBody>
      </p:sp>
    </p:spTree>
    <p:extLst>
      <p:ext uri="{BB962C8B-B14F-4D97-AF65-F5344CB8AC3E}">
        <p14:creationId xmlns:p14="http://schemas.microsoft.com/office/powerpoint/2010/main" val="1037050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39"/>
        <p:cNvGrpSpPr/>
        <p:nvPr/>
      </p:nvGrpSpPr>
      <p:grpSpPr>
        <a:xfrm>
          <a:off x="0" y="0"/>
          <a:ext cx="0" cy="0"/>
          <a:chOff x="0" y="0"/>
          <a:chExt cx="0" cy="0"/>
        </a:xfrm>
      </p:grpSpPr>
      <p:sp>
        <p:nvSpPr>
          <p:cNvPr id="45" name="Google Shape;45;p5"/>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GB" smtClean="0"/>
              <a:pPr algn="r"/>
              <a:t>‹#›</a:t>
            </a:fld>
            <a:endParaRPr lang="en-GB"/>
          </a:p>
        </p:txBody>
      </p:sp>
      <p:pic>
        <p:nvPicPr>
          <p:cNvPr id="46" name="Google Shape;46;p5"/>
          <p:cNvPicPr preferRelativeResize="0"/>
          <p:nvPr/>
        </p:nvPicPr>
        <p:blipFill>
          <a:blip r:embed="rId2">
            <a:alphaModFix/>
          </a:blip>
          <a:stretch>
            <a:fillRect/>
          </a:stretch>
        </p:blipFill>
        <p:spPr>
          <a:xfrm>
            <a:off x="0" y="-51733"/>
            <a:ext cx="12192000" cy="1591733"/>
          </a:xfrm>
          <a:prstGeom prst="rect">
            <a:avLst/>
          </a:prstGeom>
          <a:noFill/>
          <a:ln>
            <a:noFill/>
          </a:ln>
        </p:spPr>
      </p:pic>
      <p:pic>
        <p:nvPicPr>
          <p:cNvPr id="47" name="Google Shape;47;p5"/>
          <p:cNvPicPr preferRelativeResize="0"/>
          <p:nvPr/>
        </p:nvPicPr>
        <p:blipFill>
          <a:blip r:embed="rId3"/>
          <a:srcRect t="14094" b="14094"/>
          <a:stretch/>
        </p:blipFill>
        <p:spPr>
          <a:xfrm>
            <a:off x="375600" y="288456"/>
            <a:ext cx="731600" cy="525376"/>
          </a:xfrm>
          <a:prstGeom prst="rect">
            <a:avLst/>
          </a:prstGeom>
          <a:noFill/>
          <a:ln>
            <a:noFill/>
          </a:ln>
        </p:spPr>
      </p:pic>
      <p:sp>
        <p:nvSpPr>
          <p:cNvPr id="48" name="Google Shape;48;p5"/>
          <p:cNvSpPr txBox="1"/>
          <p:nvPr/>
        </p:nvSpPr>
        <p:spPr>
          <a:xfrm>
            <a:off x="0" y="104667"/>
            <a:ext cx="11970000" cy="4292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r>
              <a:rPr lang="en-US" sz="1067">
                <a:solidFill>
                  <a:schemeClr val="bg2"/>
                </a:solidFill>
                <a:latin typeface="Raleway"/>
                <a:ea typeface="Raleway"/>
                <a:cs typeface="Raleway"/>
                <a:sym typeface="Raleway"/>
              </a:rPr>
              <a:t>Wisconsin Sea Grant | </a:t>
            </a:r>
            <a:r>
              <a:rPr lang="en-US" sz="1067" b="1">
                <a:solidFill>
                  <a:schemeClr val="bg2"/>
                </a:solidFill>
                <a:latin typeface="Raleway"/>
                <a:ea typeface="Raleway"/>
                <a:cs typeface="Raleway"/>
                <a:sym typeface="Raleway"/>
              </a:rPr>
              <a:t>National Oceanic and Atmospheric Administration </a:t>
            </a:r>
            <a:r>
              <a:rPr lang="en-US" sz="1067">
                <a:solidFill>
                  <a:schemeClr val="bg2"/>
                </a:solidFill>
                <a:latin typeface="Raleway"/>
                <a:ea typeface="Raleway"/>
                <a:cs typeface="Raleway"/>
                <a:sym typeface="Raleway"/>
              </a:rPr>
              <a:t>| University of Wisconsin-Madison</a:t>
            </a:r>
          </a:p>
        </p:txBody>
      </p:sp>
    </p:spTree>
    <p:extLst>
      <p:ext uri="{BB962C8B-B14F-4D97-AF65-F5344CB8AC3E}">
        <p14:creationId xmlns:p14="http://schemas.microsoft.com/office/powerpoint/2010/main" val="139639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_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F2F59-3D81-9C0B-CDB4-B5F8B5CE84E5}"/>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a:t>Insert slide title in title or sentence case</a:t>
            </a:r>
          </a:p>
        </p:txBody>
      </p:sp>
      <p:sp>
        <p:nvSpPr>
          <p:cNvPr id="5" name="Footer Placeholder 4"/>
          <p:cNvSpPr>
            <a:spLocks noGrp="1"/>
          </p:cNvSpPr>
          <p:nvPr>
            <p:ph type="ftr" sz="quarter" idx="11"/>
          </p:nvPr>
        </p:nvSpPr>
        <p:spPr>
          <a:xfrm>
            <a:off x="0" y="6505056"/>
            <a:ext cx="12192000" cy="352943"/>
          </a:xfrm>
        </p:spPr>
        <p:txBody>
          <a:bodyPr/>
          <a:lstStyle>
            <a:lvl1pPr>
              <a:defRPr>
                <a:latin typeface="+mn-lt"/>
                <a:cs typeface="Arial" panose="020B0604020202020204" pitchFamily="34" charset="0"/>
              </a:defRPr>
            </a:lvl1pPr>
          </a:lstStyle>
          <a:p>
            <a:r>
              <a:rPr lang="en-US"/>
              <a:t>Coastal Processes Demonstration: The Wave Tank</a:t>
            </a:r>
          </a:p>
        </p:txBody>
      </p:sp>
      <p:sp>
        <p:nvSpPr>
          <p:cNvPr id="9" name="Content Placeholder 10">
            <a:extLst>
              <a:ext uri="{FF2B5EF4-FFF2-40B4-BE49-F238E27FC236}">
                <a16:creationId xmlns:a16="http://schemas.microsoft.com/office/drawing/2014/main" id="{7EB79CAC-A89D-DA61-2EA5-56E2A8994CF2}"/>
              </a:ext>
            </a:extLst>
          </p:cNvPr>
          <p:cNvSpPr>
            <a:spLocks noGrp="1"/>
          </p:cNvSpPr>
          <p:nvPr>
            <p:ph sz="quarter" idx="15" hasCustomPrompt="1"/>
          </p:nvPr>
        </p:nvSpPr>
        <p:spPr>
          <a:xfrm>
            <a:off x="1485900" y="1840447"/>
            <a:ext cx="9677400"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a:t>Bulleted list</a:t>
            </a:r>
          </a:p>
          <a:p>
            <a:pPr lvl="0"/>
            <a:r>
              <a:rPr lang="en-US"/>
              <a:t>Bulleted list</a:t>
            </a:r>
          </a:p>
          <a:p>
            <a:pPr lvl="0"/>
            <a:r>
              <a:rPr lang="en-US"/>
              <a:t>Bulleted list</a:t>
            </a:r>
          </a:p>
        </p:txBody>
      </p:sp>
    </p:spTree>
    <p:extLst>
      <p:ext uri="{BB962C8B-B14F-4D97-AF65-F5344CB8AC3E}">
        <p14:creationId xmlns:p14="http://schemas.microsoft.com/office/powerpoint/2010/main" val="2826538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and Content_1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6D9A27-B964-B89D-4657-569EC459926B}"/>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8F2F59-3D81-9C0B-CDB4-B5F8B5CE84E5}"/>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a:t>Insert slide title in title or sentence case</a:t>
            </a:r>
          </a:p>
        </p:txBody>
      </p:sp>
      <p:sp>
        <p:nvSpPr>
          <p:cNvPr id="5" name="Footer Placeholder 4"/>
          <p:cNvSpPr>
            <a:spLocks noGrp="1"/>
          </p:cNvSpPr>
          <p:nvPr>
            <p:ph type="ftr" sz="quarter" idx="11"/>
          </p:nvPr>
        </p:nvSpPr>
        <p:spPr>
          <a:xfrm>
            <a:off x="0" y="6505056"/>
            <a:ext cx="12192000" cy="352943"/>
          </a:xfrm>
        </p:spPr>
        <p:txBody>
          <a:bodyPr/>
          <a:lstStyle>
            <a:lvl1pPr algn="l">
              <a:defRPr>
                <a:latin typeface="+mn-lt"/>
                <a:cs typeface="Arial" panose="020B0604020202020204" pitchFamily="34" charset="0"/>
              </a:defRPr>
            </a:lvl1pPr>
          </a:lstStyle>
          <a:p>
            <a:r>
              <a:rPr lang="en-US"/>
              <a:t>Coastal Processes Demonstration: The Wave Tank</a:t>
            </a:r>
          </a:p>
        </p:txBody>
      </p:sp>
      <p:sp>
        <p:nvSpPr>
          <p:cNvPr id="9" name="Content Placeholder 10">
            <a:extLst>
              <a:ext uri="{FF2B5EF4-FFF2-40B4-BE49-F238E27FC236}">
                <a16:creationId xmlns:a16="http://schemas.microsoft.com/office/drawing/2014/main" id="{7EB79CAC-A89D-DA61-2EA5-56E2A8994CF2}"/>
              </a:ext>
            </a:extLst>
          </p:cNvPr>
          <p:cNvSpPr>
            <a:spLocks noGrp="1"/>
          </p:cNvSpPr>
          <p:nvPr>
            <p:ph sz="quarter" idx="15" hasCustomPrompt="1"/>
          </p:nvPr>
        </p:nvSpPr>
        <p:spPr>
          <a:xfrm>
            <a:off x="1485900" y="1840447"/>
            <a:ext cx="9677400"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a:t>Bulleted list</a:t>
            </a:r>
          </a:p>
          <a:p>
            <a:pPr lvl="0"/>
            <a:r>
              <a:rPr lang="en-US"/>
              <a:t>Bulleted list</a:t>
            </a:r>
          </a:p>
          <a:p>
            <a:pPr lvl="0"/>
            <a:r>
              <a:rPr lang="en-US"/>
              <a:t>Bulleted list</a:t>
            </a:r>
          </a:p>
        </p:txBody>
      </p:sp>
    </p:spTree>
    <p:extLst>
      <p:ext uri="{BB962C8B-B14F-4D97-AF65-F5344CB8AC3E}">
        <p14:creationId xmlns:p14="http://schemas.microsoft.com/office/powerpoint/2010/main" val="866837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le and Content_1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6D9A27-B964-B89D-4657-569EC459926B}"/>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8F2F59-3D81-9C0B-CDB4-B5F8B5CE84E5}"/>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a:t>Insert slide title in title or sentence case</a:t>
            </a:r>
          </a:p>
        </p:txBody>
      </p:sp>
      <p:sp>
        <p:nvSpPr>
          <p:cNvPr id="9" name="Content Placeholder 10">
            <a:extLst>
              <a:ext uri="{FF2B5EF4-FFF2-40B4-BE49-F238E27FC236}">
                <a16:creationId xmlns:a16="http://schemas.microsoft.com/office/drawing/2014/main" id="{7EB79CAC-A89D-DA61-2EA5-56E2A8994CF2}"/>
              </a:ext>
            </a:extLst>
          </p:cNvPr>
          <p:cNvSpPr>
            <a:spLocks noGrp="1"/>
          </p:cNvSpPr>
          <p:nvPr>
            <p:ph sz="quarter" idx="15" hasCustomPrompt="1"/>
          </p:nvPr>
        </p:nvSpPr>
        <p:spPr>
          <a:xfrm>
            <a:off x="1485900" y="1840447"/>
            <a:ext cx="9677400"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a:t>Bulleted list</a:t>
            </a:r>
          </a:p>
          <a:p>
            <a:pPr lvl="0"/>
            <a:r>
              <a:rPr lang="en-US"/>
              <a:t>Bulleted list</a:t>
            </a:r>
          </a:p>
          <a:p>
            <a:pPr lvl="0"/>
            <a:r>
              <a:rPr lang="en-US"/>
              <a:t>Bulleted list</a:t>
            </a:r>
          </a:p>
        </p:txBody>
      </p:sp>
    </p:spTree>
    <p:extLst>
      <p:ext uri="{BB962C8B-B14F-4D97-AF65-F5344CB8AC3E}">
        <p14:creationId xmlns:p14="http://schemas.microsoft.com/office/powerpoint/2010/main" val="3588969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_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E51D-BA97-2BBF-F3DF-C2B38B351A53}"/>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a:t>Insert slide title in title or sentence case</a:t>
            </a:r>
          </a:p>
        </p:txBody>
      </p:sp>
      <p:sp>
        <p:nvSpPr>
          <p:cNvPr id="5" name="Footer Placeholder 4"/>
          <p:cNvSpPr>
            <a:spLocks noGrp="1"/>
          </p:cNvSpPr>
          <p:nvPr>
            <p:ph type="ftr" sz="quarter" idx="11"/>
          </p:nvPr>
        </p:nvSpPr>
        <p:spPr>
          <a:xfrm>
            <a:off x="0" y="6505056"/>
            <a:ext cx="12192000" cy="352943"/>
          </a:xfrm>
        </p:spPr>
        <p:txBody>
          <a:bodyPr/>
          <a:lstStyle>
            <a:lvl1pPr algn="l">
              <a:defRPr>
                <a:latin typeface="+mn-lt"/>
                <a:cs typeface="Arial" panose="020B0604020202020204" pitchFamily="34" charset="0"/>
              </a:defRPr>
            </a:lvl1pPr>
          </a:lstStyle>
          <a:p>
            <a:r>
              <a:rPr lang="en-US"/>
              <a:t>Coastal Processes Demonstration: The Wave Tank</a:t>
            </a:r>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a:t>Bulleted list</a:t>
            </a:r>
          </a:p>
          <a:p>
            <a:pPr lvl="0"/>
            <a:r>
              <a:rPr lang="en-US"/>
              <a:t>Bulleted list</a:t>
            </a:r>
          </a:p>
          <a:p>
            <a:pPr lvl="0"/>
            <a:r>
              <a:rPr lang="en-US"/>
              <a:t>Bulleted list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Clr>
                <a:schemeClr val="accent1"/>
              </a:buClr>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a:t>Bulleted list</a:t>
            </a:r>
          </a:p>
          <a:p>
            <a:pPr lvl="0"/>
            <a:r>
              <a:rPr lang="en-US"/>
              <a:t>Bulleted list</a:t>
            </a:r>
          </a:p>
          <a:p>
            <a:pPr lvl="0"/>
            <a:r>
              <a:rPr lang="en-US"/>
              <a:t>Bulleted list</a:t>
            </a:r>
          </a:p>
        </p:txBody>
      </p:sp>
    </p:spTree>
    <p:extLst>
      <p:ext uri="{BB962C8B-B14F-4D97-AF65-F5344CB8AC3E}">
        <p14:creationId xmlns:p14="http://schemas.microsoft.com/office/powerpoint/2010/main" val="1023353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and Content_2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30764F-890A-1CEC-3771-52FEC8F9F850}"/>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BE51D-BA97-2BBF-F3DF-C2B38B351A53}"/>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a:t>Insert slide title in title or sentence case</a:t>
            </a:r>
          </a:p>
        </p:txBody>
      </p:sp>
      <p:sp>
        <p:nvSpPr>
          <p:cNvPr id="5" name="Footer Placeholder 4"/>
          <p:cNvSpPr>
            <a:spLocks noGrp="1"/>
          </p:cNvSpPr>
          <p:nvPr>
            <p:ph type="ftr" sz="quarter" idx="11"/>
          </p:nvPr>
        </p:nvSpPr>
        <p:spPr>
          <a:xfrm>
            <a:off x="0" y="6505056"/>
            <a:ext cx="12192000" cy="352943"/>
          </a:xfrm>
        </p:spPr>
        <p:txBody>
          <a:bodyPr/>
          <a:lstStyle>
            <a:lvl1pPr algn="l">
              <a:defRPr>
                <a:latin typeface="+mn-lt"/>
                <a:cs typeface="Arial" panose="020B0604020202020204" pitchFamily="34" charset="0"/>
              </a:defRPr>
            </a:lvl1pPr>
          </a:lstStyle>
          <a:p>
            <a:r>
              <a:rPr lang="en-US"/>
              <a:t>Coastal Processes Demonstration: The Wave Tank</a:t>
            </a:r>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a:t>Bulleted list</a:t>
            </a:r>
          </a:p>
          <a:p>
            <a:pPr lvl="0"/>
            <a:r>
              <a:rPr lang="en-US"/>
              <a:t>Bulleted list</a:t>
            </a:r>
          </a:p>
          <a:p>
            <a:pPr lvl="0"/>
            <a:r>
              <a:rPr lang="en-US"/>
              <a:t>Bulleted list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Clr>
                <a:schemeClr val="accent1"/>
              </a:buClr>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a:t>Bulleted list</a:t>
            </a:r>
          </a:p>
          <a:p>
            <a:pPr lvl="0"/>
            <a:r>
              <a:rPr lang="en-US"/>
              <a:t>Bulleted list</a:t>
            </a:r>
          </a:p>
          <a:p>
            <a:pPr lvl="0"/>
            <a:r>
              <a:rPr lang="en-US"/>
              <a:t>Bulleted list</a:t>
            </a:r>
          </a:p>
        </p:txBody>
      </p:sp>
    </p:spTree>
    <p:extLst>
      <p:ext uri="{BB962C8B-B14F-4D97-AF65-F5344CB8AC3E}">
        <p14:creationId xmlns:p14="http://schemas.microsoft.com/office/powerpoint/2010/main" val="25134797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457200"/>
            <a:ext cx="10668000" cy="1066800"/>
          </a:xfrm>
          <a:prstGeom prst="rect">
            <a:avLst/>
          </a:prstGeom>
        </p:spPr>
        <p:txBody>
          <a:bodyPr vert="horz" lIns="0" tIns="45720" rIns="0" bIns="0" rtlCol="0" anchor="b" anchorCtr="0">
            <a:normAutofit/>
          </a:bodyPr>
          <a:lstStyle/>
          <a:p>
            <a:endParaRPr lang="en-US"/>
          </a:p>
        </p:txBody>
      </p:sp>
      <p:sp>
        <p:nvSpPr>
          <p:cNvPr id="3" name="Text Placeholder 2"/>
          <p:cNvSpPr>
            <a:spLocks noGrp="1"/>
          </p:cNvSpPr>
          <p:nvPr>
            <p:ph type="body" idx="1"/>
          </p:nvPr>
        </p:nvSpPr>
        <p:spPr>
          <a:xfrm>
            <a:off x="1485900" y="1828799"/>
            <a:ext cx="9677400" cy="4457701"/>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0" y="6505056"/>
            <a:ext cx="12192000" cy="352943"/>
          </a:xfrm>
          <a:prstGeom prst="rect">
            <a:avLst/>
          </a:prstGeom>
          <a:solidFill>
            <a:srgbClr val="555556"/>
          </a:solidFill>
          <a:ln>
            <a:noFill/>
          </a:ln>
        </p:spPr>
        <p:txBody>
          <a:bodyPr vert="horz" wrap="square" lIns="91440" tIns="64008" rIns="91440" bIns="64008" rtlCol="0" anchor="ctr">
            <a:spAutoFit/>
          </a:bodyPr>
          <a:lstStyle>
            <a:lvl1pPr algn="l">
              <a:defRPr sz="1400" b="0" i="0">
                <a:solidFill>
                  <a:schemeClr val="bg1"/>
                </a:solidFill>
                <a:latin typeface="+mn-lt"/>
                <a:ea typeface="Red Hat Text" panose="02010303040201060303" pitchFamily="2" charset="0"/>
                <a:cs typeface="Red Hat Text" panose="02010303040201060303" pitchFamily="2" charset="0"/>
              </a:defRPr>
            </a:lvl1pPr>
          </a:lstStyle>
          <a:p>
            <a:r>
              <a:rPr lang="en-US"/>
              <a:t>Coastal Processes Demonstration: The Wave Tank</a:t>
            </a:r>
          </a:p>
        </p:txBody>
      </p:sp>
      <p:pic>
        <p:nvPicPr>
          <p:cNvPr id="8" name="Picture 7" descr="University of Wisconsin Sea Grant logo in white text on an orange background">
            <a:extLst>
              <a:ext uri="{FF2B5EF4-FFF2-40B4-BE49-F238E27FC236}">
                <a16:creationId xmlns:a16="http://schemas.microsoft.com/office/drawing/2014/main" id="{0E552B7F-AB27-DB49-8004-05CB28567967}"/>
              </a:ext>
            </a:extLst>
          </p:cNvPr>
          <p:cNvPicPr>
            <a:picLocks noChangeAspect="1"/>
          </p:cNvPicPr>
          <p:nvPr/>
        </p:nvPicPr>
        <p:blipFill>
          <a:blip r:embed="rId49"/>
          <a:srcRect/>
          <a:stretch/>
        </p:blipFill>
        <p:spPr>
          <a:xfrm>
            <a:off x="10788541" y="0"/>
            <a:ext cx="1155700" cy="1155700"/>
          </a:xfrm>
          <a:prstGeom prst="rect">
            <a:avLst/>
          </a:prstGeom>
        </p:spPr>
      </p:pic>
      <p:pic>
        <p:nvPicPr>
          <p:cNvPr id="4" name="Picture 3" descr="University of Wisconsin Sea Grant logo in white text on an orange background">
            <a:extLst>
              <a:ext uri="{FF2B5EF4-FFF2-40B4-BE49-F238E27FC236}">
                <a16:creationId xmlns:a16="http://schemas.microsoft.com/office/drawing/2014/main" id="{8BF61B63-9D5E-A295-2037-7676A81FAF9D}"/>
              </a:ext>
            </a:extLst>
          </p:cNvPr>
          <p:cNvPicPr>
            <a:picLocks noChangeAspect="1"/>
          </p:cNvPicPr>
          <p:nvPr/>
        </p:nvPicPr>
        <p:blipFill>
          <a:blip r:embed="rId49"/>
          <a:srcRect/>
          <a:stretch/>
        </p:blipFill>
        <p:spPr>
          <a:xfrm>
            <a:off x="10788541" y="0"/>
            <a:ext cx="1155700" cy="1155700"/>
          </a:xfrm>
          <a:prstGeom prst="rect">
            <a:avLst/>
          </a:prstGeom>
        </p:spPr>
      </p:pic>
      <p:pic>
        <p:nvPicPr>
          <p:cNvPr id="6" name="Picture 5" descr="University of Wisconsin Sea Grant logo in white text on an orange background">
            <a:extLst>
              <a:ext uri="{FF2B5EF4-FFF2-40B4-BE49-F238E27FC236}">
                <a16:creationId xmlns:a16="http://schemas.microsoft.com/office/drawing/2014/main" id="{059C4759-7CB6-C953-4BA6-74A39F29B901}"/>
              </a:ext>
            </a:extLst>
          </p:cNvPr>
          <p:cNvPicPr>
            <a:picLocks noChangeAspect="1"/>
          </p:cNvPicPr>
          <p:nvPr userDrawn="1"/>
        </p:nvPicPr>
        <p:blipFill>
          <a:blip r:embed="rId49"/>
          <a:srcRect/>
          <a:stretch/>
        </p:blipFill>
        <p:spPr>
          <a:xfrm>
            <a:off x="10788541" y="0"/>
            <a:ext cx="1155700" cy="1155700"/>
          </a:xfrm>
          <a:prstGeom prst="rect">
            <a:avLst/>
          </a:prstGeom>
        </p:spPr>
      </p:pic>
    </p:spTree>
    <p:extLst>
      <p:ext uri="{BB962C8B-B14F-4D97-AF65-F5344CB8AC3E}">
        <p14:creationId xmlns:p14="http://schemas.microsoft.com/office/powerpoint/2010/main" val="282850165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661" r:id="rId33"/>
    <p:sldLayoutId id="2147483672" r:id="rId34"/>
    <p:sldLayoutId id="2147483662" r:id="rId35"/>
    <p:sldLayoutId id="2147483674" r:id="rId36"/>
    <p:sldLayoutId id="2147483682" r:id="rId37"/>
    <p:sldLayoutId id="2147483663" r:id="rId38"/>
    <p:sldLayoutId id="2147483678" r:id="rId39"/>
    <p:sldLayoutId id="2147483673" r:id="rId40"/>
    <p:sldLayoutId id="2147483676" r:id="rId41"/>
    <p:sldLayoutId id="2147483677" r:id="rId42"/>
    <p:sldLayoutId id="2147483679" r:id="rId43"/>
    <p:sldLayoutId id="2147483742" r:id="rId44"/>
    <p:sldLayoutId id="2147483743" r:id="rId45"/>
    <p:sldLayoutId id="2147483744" r:id="rId46"/>
    <p:sldLayoutId id="2147483745" r:id="rId47"/>
  </p:sldLayoutIdLst>
  <p:hf sldNum="0" hdr="0" dt="0"/>
  <p:txStyles>
    <p:titleStyle>
      <a:lvl1pPr algn="l" defTabSz="914400" rtl="0" eaLnBrk="1" latinLnBrk="0" hangingPunct="1">
        <a:lnSpc>
          <a:spcPct val="90000"/>
        </a:lnSpc>
        <a:spcBef>
          <a:spcPct val="0"/>
        </a:spcBef>
        <a:buNone/>
        <a:defRPr sz="3200" b="1" i="0" kern="1200">
          <a:solidFill>
            <a:schemeClr val="tx1"/>
          </a:solidFill>
          <a:latin typeface="+mj-lt"/>
          <a:ea typeface="Red Hat Display" panose="02010303040201060303" pitchFamily="2" charset="0"/>
          <a:cs typeface="Red Hat Display" panose="02010303040201060303" pitchFamily="2" charset="0"/>
        </a:defRPr>
      </a:lvl1pPr>
    </p:titleStyle>
    <p:bodyStyle>
      <a:lvl1pPr marL="176213" indent="-176213" algn="l" defTabSz="914400" rtl="0" eaLnBrk="1" latinLnBrk="0" hangingPunct="1">
        <a:lnSpc>
          <a:spcPct val="90000"/>
        </a:lnSpc>
        <a:spcBef>
          <a:spcPts val="1000"/>
        </a:spcBef>
        <a:buClr>
          <a:schemeClr val="accent1"/>
        </a:buClr>
        <a:buSzPct val="90000"/>
        <a:buFont typeface="Arial" panose="020B0604020202020204" pitchFamily="34" charset="0"/>
        <a:buChar char="•"/>
        <a:tabLst/>
        <a:defRPr sz="2600" b="0" i="0" kern="1200">
          <a:solidFill>
            <a:schemeClr val="tx1"/>
          </a:solidFill>
          <a:latin typeface="+mn-lt"/>
          <a:ea typeface="Red Hat Text" panose="02010303040201060303" pitchFamily="2" charset="0"/>
          <a:cs typeface="Red Hat Text" panose="02010303040201060303" pitchFamily="2" charset="0"/>
        </a:defRPr>
      </a:lvl1pPr>
      <a:lvl2pPr marL="635000" indent="-177800" algn="l" defTabSz="914400" rtl="0" eaLnBrk="1" latinLnBrk="0" hangingPunct="1">
        <a:lnSpc>
          <a:spcPct val="90000"/>
        </a:lnSpc>
        <a:spcBef>
          <a:spcPts val="500"/>
        </a:spcBef>
        <a:buFont typeface="Arial" panose="020B0604020202020204" pitchFamily="34" charset="0"/>
        <a:buChar char="•"/>
        <a:tabLst/>
        <a:defRPr sz="2100" b="0" i="0" kern="1200">
          <a:solidFill>
            <a:schemeClr val="tx1"/>
          </a:solidFill>
          <a:latin typeface="+mn-lt"/>
          <a:ea typeface="Red Hat Text" panose="02010303040201060303" pitchFamily="2" charset="0"/>
          <a:cs typeface="Red Hat Text" panose="02010303040201060303" pitchFamily="2" charset="0"/>
        </a:defRPr>
      </a:lvl2pPr>
      <a:lvl3pPr marL="1092200" indent="-177800"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mn-lt"/>
          <a:ea typeface="Red Hat Text" panose="02010303040201060303" pitchFamily="2" charset="0"/>
          <a:cs typeface="Red Hat Text" panose="02010303040201060303" pitchFamily="2" charset="0"/>
        </a:defRPr>
      </a:lvl3pPr>
      <a:lvl4pPr marL="1543050" indent="-171450"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mn-lt"/>
          <a:ea typeface="Red Hat Text" panose="02010303040201060303" pitchFamily="2" charset="0"/>
          <a:cs typeface="Red Hat Text" panose="02010303040201060303" pitchFamily="2" charset="0"/>
        </a:defRPr>
      </a:lvl4pPr>
      <a:lvl5pPr marL="20018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mn-lt"/>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3" orient="horz" pos="72">
          <p15:clr>
            <a:srgbClr val="F26B43"/>
          </p15:clr>
        </p15:guide>
        <p15:guide id="14" pos="72">
          <p15:clr>
            <a:srgbClr val="F26B43"/>
          </p15:clr>
        </p15:guide>
        <p15:guide id="15" pos="7608">
          <p15:clr>
            <a:srgbClr val="F26B43"/>
          </p15:clr>
        </p15:guide>
        <p15:guide id="16" pos="312">
          <p15:clr>
            <a:srgbClr val="F26B43"/>
          </p15:clr>
        </p15:guide>
        <p15:guide id="17" pos="7248">
          <p15:clr>
            <a:srgbClr val="F26B43"/>
          </p15:clr>
        </p15:guide>
        <p15:guide id="18" orient="horz" pos="4248">
          <p15:clr>
            <a:srgbClr val="F26B43"/>
          </p15:clr>
        </p15:guide>
        <p15:guide id="19" orient="horz" pos="288">
          <p15:clr>
            <a:srgbClr val="F26B43"/>
          </p15:clr>
        </p15:guide>
        <p15:guide id="20" orient="horz" pos="960">
          <p15:clr>
            <a:srgbClr val="F26B43"/>
          </p15:clr>
        </p15:guide>
        <p15:guide id="21" pos="7032">
          <p15:clr>
            <a:srgbClr val="F26B43"/>
          </p15:clr>
        </p15:guide>
        <p15:guide id="22" pos="936">
          <p15:clr>
            <a:srgbClr val="F26B43"/>
          </p15:clr>
        </p15:guide>
        <p15:guide id="23" orient="horz" pos="1152">
          <p15:clr>
            <a:srgbClr val="F26B43"/>
          </p15:clr>
        </p15:guide>
        <p15:guide id="24" orient="horz" pos="39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emf"/><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33.emf"/><Relationship Id="rId5" Type="http://schemas.openxmlformats.org/officeDocument/2006/relationships/image" Target="../media/image32.emf"/><Relationship Id="rId10" Type="http://schemas.openxmlformats.org/officeDocument/2006/relationships/image" Target="../media/image10.jpeg"/><Relationship Id="rId4" Type="http://schemas.openxmlformats.org/officeDocument/2006/relationships/image" Target="../media/image31.emf"/><Relationship Id="rId9" Type="http://schemas.openxmlformats.org/officeDocument/2006/relationships/image" Target="../media/image36.svg"/></Relationships>
</file>

<file path=ppt/slides/_rels/slide22.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 Id="rId9"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01D441-B578-9877-F47F-6BDE3C57DF1D}"/>
              </a:ext>
            </a:extLst>
          </p:cNvPr>
          <p:cNvSpPr>
            <a:spLocks noGrp="1"/>
          </p:cNvSpPr>
          <p:nvPr>
            <p:ph type="title"/>
          </p:nvPr>
        </p:nvSpPr>
        <p:spPr>
          <a:xfrm>
            <a:off x="851887" y="905690"/>
            <a:ext cx="9740769" cy="2106570"/>
          </a:xfrm>
        </p:spPr>
        <p:txBody>
          <a:bodyPr/>
          <a:lstStyle/>
          <a:p>
            <a:r>
              <a:rPr lang="en-US" sz="4400" dirty="0"/>
              <a:t>Green Infrastructure – </a:t>
            </a:r>
            <a:br>
              <a:rPr lang="en-US" sz="4400" dirty="0"/>
            </a:br>
            <a:r>
              <a:rPr lang="en-US" sz="4400" dirty="0"/>
              <a:t>Nature-Based Shorelines</a:t>
            </a:r>
            <a:endParaRPr lang="en-US" dirty="0"/>
          </a:p>
        </p:txBody>
      </p:sp>
      <p:sp>
        <p:nvSpPr>
          <p:cNvPr id="2" name="Text Placeholder 1">
            <a:extLst>
              <a:ext uri="{FF2B5EF4-FFF2-40B4-BE49-F238E27FC236}">
                <a16:creationId xmlns:a16="http://schemas.microsoft.com/office/drawing/2014/main" id="{659AAFA8-73D2-7B09-F72F-02343124DC69}"/>
              </a:ext>
            </a:extLst>
          </p:cNvPr>
          <p:cNvSpPr>
            <a:spLocks noGrp="1"/>
          </p:cNvSpPr>
          <p:nvPr>
            <p:ph type="body" sz="quarter" idx="12"/>
          </p:nvPr>
        </p:nvSpPr>
        <p:spPr>
          <a:xfrm>
            <a:off x="851889" y="3320267"/>
            <a:ext cx="9316578" cy="701877"/>
          </a:xfrm>
        </p:spPr>
        <p:txBody>
          <a:bodyPr/>
          <a:lstStyle/>
          <a:p>
            <a:r>
              <a:rPr lang="en-US"/>
              <a:t>Lesson 6 Coastal Engineering at North Beach</a:t>
            </a:r>
          </a:p>
        </p:txBody>
      </p:sp>
      <p:sp>
        <p:nvSpPr>
          <p:cNvPr id="3" name="Text Placeholder 2">
            <a:extLst>
              <a:ext uri="{FF2B5EF4-FFF2-40B4-BE49-F238E27FC236}">
                <a16:creationId xmlns:a16="http://schemas.microsoft.com/office/drawing/2014/main" id="{6BD99ECE-C995-54C4-8165-B6F1D7EEBD78}"/>
              </a:ext>
            </a:extLst>
          </p:cNvPr>
          <p:cNvSpPr>
            <a:spLocks noGrp="1"/>
          </p:cNvSpPr>
          <p:nvPr>
            <p:ph type="body" sz="quarter" idx="13"/>
          </p:nvPr>
        </p:nvSpPr>
        <p:spPr/>
        <p:txBody>
          <a:bodyPr/>
          <a:lstStyle/>
          <a:p>
            <a:pPr>
              <a:lnSpc>
                <a:spcPct val="120000"/>
              </a:lnSpc>
              <a:spcBef>
                <a:spcPts val="0"/>
              </a:spcBef>
              <a:spcAft>
                <a:spcPts val="500"/>
              </a:spcAft>
            </a:pPr>
            <a:r>
              <a:rPr lang="en-US" sz="800" b="0"/>
              <a:t>Wisconsin Sea Grant </a:t>
            </a:r>
            <a:r>
              <a:rPr lang="en-US" sz="800"/>
              <a:t>| October 2025</a:t>
            </a:r>
            <a:r>
              <a:rPr lang="en-US" sz="800" b="0"/>
              <a:t>  |  Coastal Engineering Education: People, Place and Practice: Lesson </a:t>
            </a:r>
            <a:r>
              <a:rPr lang="en-US" sz="800"/>
              <a:t>6:Coastal Engineering at North Beach </a:t>
            </a:r>
            <a:r>
              <a:rPr lang="en-US" sz="800">
                <a:cs typeface="Arial"/>
              </a:rPr>
              <a:t>                                        Image used with written permission by JB the Explorer </a:t>
            </a:r>
            <a:endParaRPr lang="en-US" sz="800" b="0"/>
          </a:p>
          <a:p>
            <a:pPr>
              <a:lnSpc>
                <a:spcPct val="120000"/>
              </a:lnSpc>
              <a:spcBef>
                <a:spcPts val="0"/>
              </a:spcBef>
            </a:pPr>
            <a:r>
              <a:rPr lang="en-US" sz="800" b="0"/>
              <a:t>This curriculum was prepared by Adam </a:t>
            </a:r>
            <a:r>
              <a:rPr lang="en-US" sz="800" b="0" err="1"/>
              <a:t>Bechle</a:t>
            </a:r>
            <a:r>
              <a:rPr lang="en-US" sz="800" b="0"/>
              <a:t> , Ginny Carlton, and Anne Moser under award number NA21NOS4290005 from the Great Lakes Bay Watershed Education and Training (B-WET) program of the National Oceanic and Atmospheric Administration (NOAA), U.S. Department of Commerce. The statements, findings, conclusions and recommendations are those of the author(s) and do not necessarily reflect the views of NOAA or the U.S. Department of Commerce.</a:t>
            </a:r>
          </a:p>
        </p:txBody>
      </p:sp>
    </p:spTree>
    <p:extLst>
      <p:ext uri="{BB962C8B-B14F-4D97-AF65-F5344CB8AC3E}">
        <p14:creationId xmlns:p14="http://schemas.microsoft.com/office/powerpoint/2010/main" val="653933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9" name="Title 8">
            <a:extLst>
              <a:ext uri="{FF2B5EF4-FFF2-40B4-BE49-F238E27FC236}">
                <a16:creationId xmlns:a16="http://schemas.microsoft.com/office/drawing/2014/main" id="{190101FE-B059-1D60-B149-A6F97196ABFA}"/>
              </a:ext>
            </a:extLst>
          </p:cNvPr>
          <p:cNvSpPr>
            <a:spLocks noGrp="1"/>
          </p:cNvSpPr>
          <p:nvPr>
            <p:ph type="title"/>
          </p:nvPr>
        </p:nvSpPr>
        <p:spPr>
          <a:xfrm>
            <a:off x="0" y="-180753"/>
            <a:ext cx="10668000" cy="180753"/>
          </a:xfrm>
        </p:spPr>
        <p:txBody>
          <a:bodyPr vert="horz" lIns="0" tIns="45720" rIns="0" bIns="0" rtlCol="0" anchor="b" anchorCtr="0">
            <a:normAutofit fontScale="90000"/>
          </a:bodyPr>
          <a:lstStyle/>
          <a:p>
            <a:r>
              <a:rPr lang="en-US"/>
              <a:t>EDP Solution Type 3: Installed Engineered Green Infrastructure Projects</a:t>
            </a:r>
          </a:p>
        </p:txBody>
      </p:sp>
      <p:sp>
        <p:nvSpPr>
          <p:cNvPr id="2" name="TextBox 1">
            <a:extLst>
              <a:ext uri="{FF2B5EF4-FFF2-40B4-BE49-F238E27FC236}">
                <a16:creationId xmlns:a16="http://schemas.microsoft.com/office/drawing/2014/main" id="{29B7FF67-4517-45FC-A2E8-41940C54C09F}"/>
              </a:ext>
            </a:extLst>
          </p:cNvPr>
          <p:cNvSpPr txBox="1"/>
          <p:nvPr/>
        </p:nvSpPr>
        <p:spPr>
          <a:xfrm>
            <a:off x="549628" y="544285"/>
            <a:ext cx="11130308" cy="1354217"/>
          </a:xfrm>
          <a:prstGeom prst="rect">
            <a:avLst/>
          </a:prstGeom>
          <a:noFill/>
        </p:spPr>
        <p:txBody>
          <a:bodyPr wrap="square" lIns="121920" tIns="60960" rIns="121920" bIns="60960" rtlCol="0" anchor="t">
            <a:spAutoFit/>
          </a:bodyPr>
          <a:lstStyle/>
          <a:p>
            <a:pPr algn="ctr"/>
            <a:r>
              <a:rPr lang="en-US" sz="8000"/>
              <a:t>EDP Solution Type 3</a:t>
            </a:r>
          </a:p>
        </p:txBody>
      </p:sp>
      <p:sp>
        <p:nvSpPr>
          <p:cNvPr id="10" name="TextBox 9">
            <a:extLst>
              <a:ext uri="{FF2B5EF4-FFF2-40B4-BE49-F238E27FC236}">
                <a16:creationId xmlns:a16="http://schemas.microsoft.com/office/drawing/2014/main" id="{D427BC4A-5A8F-6D5B-31F0-1876F7B83052}"/>
              </a:ext>
            </a:extLst>
          </p:cNvPr>
          <p:cNvSpPr txBox="1"/>
          <p:nvPr/>
        </p:nvSpPr>
        <p:spPr>
          <a:xfrm>
            <a:off x="3194304" y="2111580"/>
            <a:ext cx="7687056" cy="1323439"/>
          </a:xfrm>
          <a:prstGeom prst="rect">
            <a:avLst/>
          </a:prstGeom>
          <a:noFill/>
        </p:spPr>
        <p:txBody>
          <a:bodyPr wrap="square">
            <a:spAutoFit/>
          </a:bodyPr>
          <a:lstStyle/>
          <a:p>
            <a:r>
              <a:rPr lang="en-GB" sz="4000">
                <a:latin typeface="Arial"/>
              </a:rPr>
              <a:t>Installed Engineered</a:t>
            </a:r>
            <a:br>
              <a:rPr lang="en-GB" sz="4000">
                <a:latin typeface="Arial"/>
              </a:rPr>
            </a:br>
            <a:r>
              <a:rPr lang="en-GB" sz="4000">
                <a:latin typeface="Arial"/>
              </a:rPr>
              <a:t>Green Infrastructure Projects</a:t>
            </a:r>
            <a:endParaRPr lang="en-US" sz="4000"/>
          </a:p>
        </p:txBody>
      </p:sp>
      <p:grpSp>
        <p:nvGrpSpPr>
          <p:cNvPr id="3" name="Group 2" descr="Graphical model of the Engineering Design Process by TeachEngineering. The graphical model consists of seven steps represented in a circular layout. The steps are: 1) Ask: to identify the needs and constraints; 2) Research the problem; 3) Imagine possible solutions;  4) Plan by selecting a promising solution; 5) Create a prototype; 6) Test and evaluate the prototype; and 7) Improve and redesign as needed. The &quot;create,&quot; &quot;test&quot; and &quot;improve&quot; steps are highlighted.">
            <a:extLst>
              <a:ext uri="{FF2B5EF4-FFF2-40B4-BE49-F238E27FC236}">
                <a16:creationId xmlns:a16="http://schemas.microsoft.com/office/drawing/2014/main" id="{5AB71DAB-F7E2-4DB9-8C76-165492FE88E1}"/>
              </a:ext>
            </a:extLst>
          </p:cNvPr>
          <p:cNvGrpSpPr/>
          <p:nvPr/>
        </p:nvGrpSpPr>
        <p:grpSpPr>
          <a:xfrm>
            <a:off x="141111" y="4143398"/>
            <a:ext cx="2243693" cy="2200655"/>
            <a:chOff x="73554" y="3379938"/>
            <a:chExt cx="1682770" cy="1650491"/>
          </a:xfrm>
        </p:grpSpPr>
        <p:pic>
          <p:nvPicPr>
            <p:cNvPr id="5" name="Picture 4" descr="Engineering Design Process - TeachEngineering">
              <a:extLst>
                <a:ext uri="{FF2B5EF4-FFF2-40B4-BE49-F238E27FC236}">
                  <a16:creationId xmlns:a16="http://schemas.microsoft.com/office/drawing/2014/main" id="{D8CA2055-B2F4-4DD6-A60A-EDC8A5F41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3" y="3379938"/>
              <a:ext cx="1650491" cy="1650491"/>
            </a:xfrm>
            <a:prstGeom prst="ellipse">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43569416-15ED-4A2A-BC6A-EC527A720472}"/>
                </a:ext>
              </a:extLst>
            </p:cNvPr>
            <p:cNvSpPr/>
            <p:nvPr/>
          </p:nvSpPr>
          <p:spPr>
            <a:xfrm>
              <a:off x="412220" y="4560887"/>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Oval 6">
              <a:extLst>
                <a:ext uri="{FF2B5EF4-FFF2-40B4-BE49-F238E27FC236}">
                  <a16:creationId xmlns:a16="http://schemas.microsoft.com/office/drawing/2014/main" id="{C9EEFDAC-588A-4A5E-A9A9-D47D52CF366C}"/>
                </a:ext>
              </a:extLst>
            </p:cNvPr>
            <p:cNvSpPr/>
            <p:nvPr/>
          </p:nvSpPr>
          <p:spPr>
            <a:xfrm>
              <a:off x="73554" y="4137553"/>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a:extLst>
                <a:ext uri="{FF2B5EF4-FFF2-40B4-BE49-F238E27FC236}">
                  <a16:creationId xmlns:a16="http://schemas.microsoft.com/office/drawing/2014/main" id="{F5169FEE-5191-4755-913A-26A5A45BAB65}"/>
                </a:ext>
              </a:extLst>
            </p:cNvPr>
            <p:cNvSpPr/>
            <p:nvPr/>
          </p:nvSpPr>
          <p:spPr>
            <a:xfrm>
              <a:off x="214665" y="3636609"/>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 name="Footer Placeholder 2">
            <a:extLst>
              <a:ext uri="{FF2B5EF4-FFF2-40B4-BE49-F238E27FC236}">
                <a16:creationId xmlns:a16="http://schemas.microsoft.com/office/drawing/2014/main" id="{75FFBEB5-8CC7-3A96-E179-7E875E806C46}"/>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a:t>Green Infrastructure – Nature Based Shorelines</a:t>
            </a:r>
          </a:p>
        </p:txBody>
      </p:sp>
    </p:spTree>
    <p:extLst>
      <p:ext uri="{BB962C8B-B14F-4D97-AF65-F5344CB8AC3E}">
        <p14:creationId xmlns:p14="http://schemas.microsoft.com/office/powerpoint/2010/main" val="2673503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5" name="Title 4">
            <a:extLst>
              <a:ext uri="{FF2B5EF4-FFF2-40B4-BE49-F238E27FC236}">
                <a16:creationId xmlns:a16="http://schemas.microsoft.com/office/drawing/2014/main" id="{E1668B74-3682-5DE6-A59C-80A9F93E1916}"/>
              </a:ext>
            </a:extLst>
          </p:cNvPr>
          <p:cNvSpPr>
            <a:spLocks noGrp="1"/>
          </p:cNvSpPr>
          <p:nvPr>
            <p:ph type="title"/>
          </p:nvPr>
        </p:nvSpPr>
        <p:spPr/>
        <p:txBody>
          <a:bodyPr>
            <a:normAutofit fontScale="90000"/>
          </a:bodyPr>
          <a:lstStyle/>
          <a:p>
            <a:r>
              <a:rPr lang="en-US"/>
              <a:t>What Type of Water Movement Does Green Infrastructure Influence?</a:t>
            </a:r>
          </a:p>
        </p:txBody>
      </p:sp>
      <p:sp>
        <p:nvSpPr>
          <p:cNvPr id="2" name="Rectangle 1">
            <a:extLst>
              <a:ext uri="{FF2B5EF4-FFF2-40B4-BE49-F238E27FC236}">
                <a16:creationId xmlns:a16="http://schemas.microsoft.com/office/drawing/2014/main" id="{446EF58F-4A5B-4BAE-B423-18EFCF8EDBA9}"/>
              </a:ext>
            </a:extLst>
          </p:cNvPr>
          <p:cNvSpPr/>
          <p:nvPr/>
        </p:nvSpPr>
        <p:spPr>
          <a:xfrm>
            <a:off x="369680" y="446832"/>
            <a:ext cx="9573491" cy="1231106"/>
          </a:xfrm>
          <a:prstGeom prst="rect">
            <a:avLst/>
          </a:prstGeom>
        </p:spPr>
        <p:txBody>
          <a:bodyPr wrap="square" lIns="121920" tIns="60960" rIns="121920" bIns="60960" anchor="t">
            <a:spAutoFit/>
          </a:bodyPr>
          <a:lstStyle/>
          <a:p>
            <a:pPr marL="186262">
              <a:buSzPts val="1400"/>
              <a:defRPr/>
            </a:pPr>
            <a:r>
              <a:rPr lang="en-US" sz="2400"/>
              <a:t>Which type of water movement does each green infrastructure try to influence? </a:t>
            </a:r>
            <a:br>
              <a:rPr lang="en-US" sz="2400"/>
            </a:br>
            <a:r>
              <a:rPr lang="en-US" sz="2400"/>
              <a:t>(For each system, there can be more than one correct answer.)</a:t>
            </a:r>
          </a:p>
        </p:txBody>
      </p:sp>
      <p:sp>
        <p:nvSpPr>
          <p:cNvPr id="4" name="TextBox 3">
            <a:extLst>
              <a:ext uri="{FF2B5EF4-FFF2-40B4-BE49-F238E27FC236}">
                <a16:creationId xmlns:a16="http://schemas.microsoft.com/office/drawing/2014/main" id="{9976343A-4E92-4455-B82A-D6132FE556BA}"/>
              </a:ext>
            </a:extLst>
          </p:cNvPr>
          <p:cNvSpPr txBox="1"/>
          <p:nvPr/>
        </p:nvSpPr>
        <p:spPr>
          <a:xfrm>
            <a:off x="628506" y="2152505"/>
            <a:ext cx="4198327" cy="1938992"/>
          </a:xfrm>
          <a:prstGeom prst="rect">
            <a:avLst/>
          </a:prstGeom>
          <a:noFill/>
        </p:spPr>
        <p:txBody>
          <a:bodyPr wrap="square" rtlCol="0">
            <a:spAutoFit/>
          </a:bodyPr>
          <a:lstStyle/>
          <a:p>
            <a:pPr marL="457189" indent="-457189">
              <a:buAutoNum type="alphaUcPeriod"/>
            </a:pPr>
            <a:r>
              <a:rPr lang="en-US" sz="2400"/>
              <a:t>Infiltration</a:t>
            </a:r>
            <a:br>
              <a:rPr lang="en-US" sz="2400"/>
            </a:br>
            <a:endParaRPr lang="en-US" sz="2400"/>
          </a:p>
          <a:p>
            <a:pPr marL="457189" indent="-457189">
              <a:buAutoNum type="alphaUcPeriod"/>
            </a:pPr>
            <a:r>
              <a:rPr lang="en-US" sz="2400"/>
              <a:t>Transpiration/Evaporation</a:t>
            </a:r>
            <a:br>
              <a:rPr lang="en-US" sz="2400"/>
            </a:br>
            <a:endParaRPr lang="en-US" sz="2400"/>
          </a:p>
          <a:p>
            <a:pPr marL="457189" indent="-457189">
              <a:buAutoNum type="alphaUcPeriod"/>
            </a:pPr>
            <a:r>
              <a:rPr lang="en-US" sz="2400"/>
              <a:t>Runoff</a:t>
            </a:r>
          </a:p>
        </p:txBody>
      </p:sp>
      <p:pic>
        <p:nvPicPr>
          <p:cNvPr id="1026" name="Picture 2" descr="Illustration of the hydrologic cycle. Precipitation emitted from a cloud (represented as downward arrows) falling onto land and river surfaces. Percolation (represented as downward arrows) seeping into the ground and reaching the groundwater table (represented by a blue line) that is at the same height as the river surface. Runoff (represented as sloping arrow) flowing from the land surface to the river. Transpiration (represented as upward arrows) emerging from trees and pointing to the sky. Evaporation (represented as upward arrows) emerging from the Great Lake surface and extending into the sky.  Refer to Lesson 2-Coastal Features and Processes-Background document for definitions of terms.&#10;&#10;Image source: U.S. Army Corps of Engineers">
            <a:extLst>
              <a:ext uri="{FF2B5EF4-FFF2-40B4-BE49-F238E27FC236}">
                <a16:creationId xmlns:a16="http://schemas.microsoft.com/office/drawing/2014/main" id="{FAE76B15-4FEB-4E97-BC7A-E1A6BC030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910" y="2157025"/>
            <a:ext cx="7139100" cy="4350327"/>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2">
            <a:extLst>
              <a:ext uri="{FF2B5EF4-FFF2-40B4-BE49-F238E27FC236}">
                <a16:creationId xmlns:a16="http://schemas.microsoft.com/office/drawing/2014/main" id="{41C33BBA-7DD4-E91B-2C33-B4F395460712}"/>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dirty="0"/>
              <a:t>Green Infrastructure – Nature-Based Shorelines</a:t>
            </a:r>
          </a:p>
        </p:txBody>
      </p:sp>
    </p:spTree>
    <p:extLst>
      <p:ext uri="{BB962C8B-B14F-4D97-AF65-F5344CB8AC3E}">
        <p14:creationId xmlns:p14="http://schemas.microsoft.com/office/powerpoint/2010/main" val="569921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2" name="Title 1">
            <a:extLst>
              <a:ext uri="{FF2B5EF4-FFF2-40B4-BE49-F238E27FC236}">
                <a16:creationId xmlns:a16="http://schemas.microsoft.com/office/drawing/2014/main" id="{3E4FD290-F71A-4347-A818-1E8D86762D1E}"/>
              </a:ext>
            </a:extLst>
          </p:cNvPr>
          <p:cNvSpPr txBox="1">
            <a:spLocks noGrp="1"/>
          </p:cNvSpPr>
          <p:nvPr>
            <p:ph type="title" idx="4294967295"/>
          </p:nvPr>
        </p:nvSpPr>
        <p:spPr>
          <a:xfrm>
            <a:off x="5153122" y="2261178"/>
            <a:ext cx="6788727" cy="2093073"/>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chemeClr val="tx1"/>
                </a:solidFill>
                <a:effectLst/>
                <a:uLnTx/>
                <a:uFillTx/>
                <a:latin typeface="+mn-lt"/>
                <a:ea typeface="+mn-ea"/>
                <a:cs typeface="+mn-cs"/>
              </a:rPr>
              <a:t>T</a:t>
            </a:r>
            <a:r>
              <a:rPr kumimoji="0" lang="en-US" sz="4267" b="1" i="0" u="none" strike="noStrike" kern="1200" cap="none" spc="0" normalizeH="0" baseline="0" noProof="0">
                <a:ln>
                  <a:noFill/>
                </a:ln>
                <a:solidFill>
                  <a:schemeClr val="tx1"/>
                </a:solidFill>
                <a:effectLst/>
                <a:uLnTx/>
                <a:uFillTx/>
                <a:latin typeface="+mn-lt"/>
                <a:ea typeface="+mn-ea"/>
                <a:cs typeface="+mn-cs"/>
                <a:sym typeface="Raleway"/>
              </a:rPr>
              <a:t>hree Green Infrastructure Projects at North Beach</a:t>
            </a:r>
            <a:endParaRPr kumimoji="0" lang="en-US" sz="4267" b="1" i="0" u="none" strike="noStrike" kern="1200" cap="none" spc="0" normalizeH="0" baseline="0" noProof="0">
              <a:ln>
                <a:noFill/>
              </a:ln>
              <a:solidFill>
                <a:schemeClr val="tx1"/>
              </a:solidFill>
              <a:effectLst/>
              <a:uLnTx/>
              <a:uFillTx/>
              <a:latin typeface="+mn-lt"/>
              <a:ea typeface="+mn-ea"/>
              <a:cs typeface="+mn-cs"/>
            </a:endParaRPr>
          </a:p>
        </p:txBody>
      </p:sp>
      <p:pic>
        <p:nvPicPr>
          <p:cNvPr id="3" name="Picture 2" descr="Satellite image of North Beach, Racine Wisconsin with three locations/features highlighted.&#10; &#10;1. Native vegetation planted on bluff at north end of the beach, just south of Goold Street.&#10;2. English Street Infiltration Basin situated in a north to south line to the northeast of where English Street and Hoffert Drive intersect.&#10;3. Engineered dune and swale wetland at the south end of the beach adjacent to the parking lots and Kids Cove Playground.">
            <a:extLst>
              <a:ext uri="{FF2B5EF4-FFF2-40B4-BE49-F238E27FC236}">
                <a16:creationId xmlns:a16="http://schemas.microsoft.com/office/drawing/2014/main" id="{DD429C53-9578-0364-CB93-E3023FCF8247}"/>
              </a:ext>
            </a:extLst>
          </p:cNvPr>
          <p:cNvPicPr>
            <a:picLocks noChangeAspect="1"/>
          </p:cNvPicPr>
          <p:nvPr/>
        </p:nvPicPr>
        <p:blipFill>
          <a:blip r:embed="rId3"/>
          <a:stretch>
            <a:fillRect/>
          </a:stretch>
        </p:blipFill>
        <p:spPr>
          <a:xfrm>
            <a:off x="4406" y="0"/>
            <a:ext cx="4610080" cy="6858000"/>
          </a:xfrm>
          <a:prstGeom prst="rect">
            <a:avLst/>
          </a:prstGeom>
        </p:spPr>
      </p:pic>
      <p:sp>
        <p:nvSpPr>
          <p:cNvPr id="4" name="Footer Placeholder 2">
            <a:extLst>
              <a:ext uri="{FF2B5EF4-FFF2-40B4-BE49-F238E27FC236}">
                <a16:creationId xmlns:a16="http://schemas.microsoft.com/office/drawing/2014/main" id="{ABC7EF78-4993-C999-F2F0-6C47D23B2219}"/>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a:t>Green Infrastructure – Nature Based Shorelines</a:t>
            </a:r>
          </a:p>
        </p:txBody>
      </p:sp>
    </p:spTree>
    <p:extLst>
      <p:ext uri="{BB962C8B-B14F-4D97-AF65-F5344CB8AC3E}">
        <p14:creationId xmlns:p14="http://schemas.microsoft.com/office/powerpoint/2010/main" val="2609724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2" name="Google Shape;131;p15">
            <a:extLst>
              <a:ext uri="{FF2B5EF4-FFF2-40B4-BE49-F238E27FC236}">
                <a16:creationId xmlns:a16="http://schemas.microsoft.com/office/drawing/2014/main" id="{FEBDFC3F-925B-B944-A684-17C27D567C43}"/>
              </a:ext>
            </a:extLst>
          </p:cNvPr>
          <p:cNvSpPr txBox="1">
            <a:spLocks noGrp="1"/>
          </p:cNvSpPr>
          <p:nvPr>
            <p:ph type="title"/>
          </p:nvPr>
        </p:nvSpPr>
        <p:spPr>
          <a:xfrm>
            <a:off x="2027583" y="1518838"/>
            <a:ext cx="10668000" cy="180753"/>
          </a:xfrm>
          <a:prstGeom prst="rect">
            <a:avLst/>
          </a:prstGeom>
        </p:spPr>
        <p:txBody>
          <a:bodyPr spcFirstLastPara="1" vert="horz" wrap="square" lIns="121900" tIns="121900" rIns="121900" bIns="121900" rtlCol="0" anchor="t" anchorCtr="0">
            <a:noAutofit/>
          </a:bodyPr>
          <a:lstStyle/>
          <a:p>
            <a:r>
              <a:rPr lang="en-GB" sz="4267"/>
              <a:t> </a:t>
            </a:r>
            <a:r>
              <a:rPr lang="en-GB" sz="4267">
                <a:solidFill>
                  <a:srgbClr val="C00000"/>
                </a:solidFill>
                <a:latin typeface="Arial"/>
              </a:rPr>
              <a:t>Imagine and Plan a Solution</a:t>
            </a:r>
            <a:br>
              <a:rPr lang="en-GB" sz="4267">
                <a:latin typeface="Arial"/>
              </a:rPr>
            </a:br>
            <a:br>
              <a:rPr lang="en-GB" sz="4267"/>
            </a:br>
            <a:r>
              <a:rPr lang="en-GB" sz="4267">
                <a:latin typeface="Arial"/>
              </a:rPr>
              <a:t>a. Plant Native Vegetation on Bluff</a:t>
            </a:r>
            <a:endParaRPr sz="4267">
              <a:latin typeface="Arial"/>
            </a:endParaRPr>
          </a:p>
        </p:txBody>
      </p:sp>
      <p:grpSp>
        <p:nvGrpSpPr>
          <p:cNvPr id="2" name="Group 1" descr="Graphical model of the Engineering Design Process by TeachEngineering. The graphical model consists of seven steps represented in a circular layout. The steps are: 1) Ask: to identify the needs and constraints; 2) Research the problem; 3) Imagine possible solutions;  4) Plan by selecting a promising solution; 5) Create a prototype; 6) Test and evaluate the prototype; and 7) Improve and redesign as needed. The &quot;create,&quot; &quot;test&quot; and &quot;improve&quot; steps are highlighted.">
            <a:extLst>
              <a:ext uri="{FF2B5EF4-FFF2-40B4-BE49-F238E27FC236}">
                <a16:creationId xmlns:a16="http://schemas.microsoft.com/office/drawing/2014/main" id="{D01A83A5-E8BD-4793-A73F-B3DC5F30AB26}"/>
              </a:ext>
            </a:extLst>
          </p:cNvPr>
          <p:cNvGrpSpPr/>
          <p:nvPr/>
        </p:nvGrpSpPr>
        <p:grpSpPr>
          <a:xfrm>
            <a:off x="101591" y="3985732"/>
            <a:ext cx="2243693" cy="2200655"/>
            <a:chOff x="73554" y="3379938"/>
            <a:chExt cx="1682770" cy="1650491"/>
          </a:xfrm>
        </p:grpSpPr>
        <p:pic>
          <p:nvPicPr>
            <p:cNvPr id="6" name="Picture 5" descr="Engineering Design Process - TeachEngineering">
              <a:extLst>
                <a:ext uri="{FF2B5EF4-FFF2-40B4-BE49-F238E27FC236}">
                  <a16:creationId xmlns:a16="http://schemas.microsoft.com/office/drawing/2014/main" id="{BE866D36-DCE7-46D1-9095-F6F4DB5E5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3" y="3379938"/>
              <a:ext cx="1650491" cy="1650491"/>
            </a:xfrm>
            <a:prstGeom prst="ellipse">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40CC05E4-8EAB-4480-B30A-639978F1E79D}"/>
                </a:ext>
              </a:extLst>
            </p:cNvPr>
            <p:cNvSpPr/>
            <p:nvPr/>
          </p:nvSpPr>
          <p:spPr>
            <a:xfrm>
              <a:off x="412220" y="4560887"/>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a:extLst>
                <a:ext uri="{FF2B5EF4-FFF2-40B4-BE49-F238E27FC236}">
                  <a16:creationId xmlns:a16="http://schemas.microsoft.com/office/drawing/2014/main" id="{4B59B5B2-E163-4E00-BA8D-9B211E560BE3}"/>
                </a:ext>
              </a:extLst>
            </p:cNvPr>
            <p:cNvSpPr/>
            <p:nvPr/>
          </p:nvSpPr>
          <p:spPr>
            <a:xfrm>
              <a:off x="73554" y="4137553"/>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a:extLst>
                <a:ext uri="{FF2B5EF4-FFF2-40B4-BE49-F238E27FC236}">
                  <a16:creationId xmlns:a16="http://schemas.microsoft.com/office/drawing/2014/main" id="{85BFB45C-B47F-45FD-B182-4D7A95BBB756}"/>
                </a:ext>
              </a:extLst>
            </p:cNvPr>
            <p:cNvSpPr/>
            <p:nvPr/>
          </p:nvSpPr>
          <p:spPr>
            <a:xfrm>
              <a:off x="214665" y="3636609"/>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 name="Footer Placeholder 2">
            <a:extLst>
              <a:ext uri="{FF2B5EF4-FFF2-40B4-BE49-F238E27FC236}">
                <a16:creationId xmlns:a16="http://schemas.microsoft.com/office/drawing/2014/main" id="{1BD0A78C-2F34-CE11-5530-C00DF5158EFD}"/>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dirty="0"/>
              <a:t>Green Infrastructure – Nature-Based Shorelines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7" name="object 5">
            <a:extLst>
              <a:ext uri="{FF2B5EF4-FFF2-40B4-BE49-F238E27FC236}">
                <a16:creationId xmlns:a16="http://schemas.microsoft.com/office/drawing/2014/main" id="{58FAE94E-DF12-4AA7-A7A7-4BC205B8AF2E}"/>
              </a:ext>
            </a:extLst>
          </p:cNvPr>
          <p:cNvSpPr txBox="1">
            <a:spLocks noGrp="1"/>
          </p:cNvSpPr>
          <p:nvPr>
            <p:ph type="title" idx="4294967295"/>
          </p:nvPr>
        </p:nvSpPr>
        <p:spPr>
          <a:xfrm>
            <a:off x="221832" y="409940"/>
            <a:ext cx="11748335" cy="1248205"/>
          </a:xfrm>
          <a:prstGeom prst="rect">
            <a:avLst/>
          </a:prstGeom>
          <a:noFill/>
          <a:ln>
            <a:noFill/>
            <a:prstDash/>
          </a:ln>
          <a:effectLst/>
        </p:spPr>
        <p:txBody>
          <a:bodyPr rot="0" spcFirstLastPara="0" vertOverflow="overflow" horzOverflow="overflow" vert="horz" wrap="square" lIns="0" tIns="16933" rIns="0" bIns="0" numCol="1" spcCol="0" rtlCol="0" fromWordArt="0" anchor="t" anchorCtr="0" forceAA="0" compatLnSpc="1">
            <a:prstTxWarp prst="textNoShape">
              <a:avLst/>
            </a:prstTxWarp>
            <a:spAutoFit/>
          </a:bodyPr>
          <a:lstStyle/>
          <a:p>
            <a:pPr marL="16933" marR="6773" lvl="0" indent="0" algn="l" defTabSz="457200" rtl="0" eaLnBrk="1" fontAlgn="auto" latinLnBrk="0" hangingPunct="1">
              <a:lnSpc>
                <a:spcPct val="100000"/>
              </a:lnSpc>
              <a:spcBef>
                <a:spcPts val="133"/>
              </a:spcBef>
              <a:spcAft>
                <a:spcPts val="0"/>
              </a:spcAft>
              <a:buClrTx/>
              <a:buSzTx/>
              <a:buFontTx/>
              <a:buNone/>
              <a:tabLst/>
              <a:defRPr/>
            </a:pPr>
            <a:r>
              <a:rPr kumimoji="0" lang="en-US" sz="4000" b="0" i="0" u="none" strike="noStrike" kern="1200" cap="none" spc="-7" normalizeH="0" baseline="0" noProof="0">
                <a:ln>
                  <a:noFill/>
                </a:ln>
                <a:solidFill>
                  <a:schemeClr val="tx1"/>
                </a:solidFill>
                <a:effectLst/>
                <a:uLnTx/>
                <a:uFillTx/>
                <a:latin typeface="Arial"/>
                <a:ea typeface="+mn-ea"/>
                <a:cs typeface="Arial"/>
              </a:rPr>
              <a:t>Bank Stabilization with  Native Plants at </a:t>
            </a:r>
            <a:r>
              <a:rPr kumimoji="0" lang="en-US" sz="4000" b="0" i="0" u="none" strike="noStrike" kern="1200" cap="none" spc="0" normalizeH="0" baseline="0" noProof="0">
                <a:ln>
                  <a:noFill/>
                </a:ln>
                <a:solidFill>
                  <a:schemeClr val="tx1"/>
                </a:solidFill>
                <a:effectLst/>
                <a:uLnTx/>
                <a:uFillTx/>
                <a:latin typeface="Arial"/>
                <a:ea typeface="+mn-ea"/>
                <a:cs typeface="Arial"/>
              </a:rPr>
              <a:t>Zoo </a:t>
            </a:r>
            <a:r>
              <a:rPr kumimoji="0" lang="en-US" sz="4000" b="0" i="0" u="none" strike="noStrike" kern="1200" cap="none" spc="-653" normalizeH="0" baseline="0" noProof="0">
                <a:ln>
                  <a:noFill/>
                </a:ln>
                <a:solidFill>
                  <a:schemeClr val="tx1"/>
                </a:solidFill>
                <a:effectLst/>
                <a:uLnTx/>
                <a:uFillTx/>
                <a:latin typeface="Arial"/>
                <a:ea typeface="+mn-ea"/>
                <a:cs typeface="Arial"/>
              </a:rPr>
              <a:t> </a:t>
            </a:r>
            <a:r>
              <a:rPr kumimoji="0" lang="en-US" sz="4000" b="0" i="0" u="none" strike="noStrike" kern="1200" cap="none" spc="-7" normalizeH="0" baseline="0" noProof="0">
                <a:ln>
                  <a:noFill/>
                </a:ln>
                <a:solidFill>
                  <a:schemeClr val="tx1"/>
                </a:solidFill>
                <a:effectLst/>
                <a:uLnTx/>
                <a:uFillTx/>
                <a:latin typeface="Arial"/>
                <a:ea typeface="+mn-ea"/>
                <a:cs typeface="Arial"/>
              </a:rPr>
              <a:t>Beach</a:t>
            </a:r>
            <a:r>
              <a:rPr kumimoji="0" lang="en-US" sz="4000" b="0" i="0" u="none" strike="noStrike" kern="1200" cap="none" spc="-13" normalizeH="0" baseline="0" noProof="0">
                <a:ln>
                  <a:noFill/>
                </a:ln>
                <a:solidFill>
                  <a:schemeClr val="tx1"/>
                </a:solidFill>
                <a:effectLst/>
                <a:uLnTx/>
                <a:uFillTx/>
                <a:latin typeface="Arial"/>
                <a:ea typeface="+mn-ea"/>
                <a:cs typeface="Arial"/>
              </a:rPr>
              <a:t> </a:t>
            </a:r>
            <a:br>
              <a:rPr kumimoji="0" lang="en-US" sz="4000" b="0" i="0" u="none" strike="noStrike" kern="1200" cap="none" spc="-13" normalizeH="0" baseline="0" noProof="0">
                <a:ln>
                  <a:noFill/>
                </a:ln>
                <a:solidFill>
                  <a:schemeClr val="tx1"/>
                </a:solidFill>
                <a:effectLst/>
                <a:uLnTx/>
                <a:uFillTx/>
                <a:latin typeface="Arial"/>
                <a:ea typeface="+mn-ea"/>
                <a:cs typeface="Arial"/>
              </a:rPr>
            </a:br>
            <a:r>
              <a:rPr kumimoji="0" lang="en-US" sz="4000" b="0" i="0" u="none" strike="noStrike" kern="1200" cap="none" spc="-7" normalizeH="0" baseline="0" noProof="0">
                <a:ln>
                  <a:noFill/>
                </a:ln>
                <a:solidFill>
                  <a:schemeClr val="tx1"/>
                </a:solidFill>
                <a:effectLst/>
                <a:uLnTx/>
                <a:uFillTx/>
                <a:latin typeface="Arial"/>
                <a:ea typeface="+mn-ea"/>
                <a:cs typeface="Arial"/>
              </a:rPr>
              <a:t>(Racine, </a:t>
            </a:r>
            <a:r>
              <a:rPr kumimoji="0" lang="en-US" sz="4000" b="0" i="0" u="none" strike="noStrike" kern="1200" cap="none" spc="0" normalizeH="0" baseline="0" noProof="0">
                <a:ln>
                  <a:noFill/>
                </a:ln>
                <a:solidFill>
                  <a:schemeClr val="tx1"/>
                </a:solidFill>
                <a:effectLst/>
                <a:uLnTx/>
                <a:uFillTx/>
                <a:latin typeface="Arial"/>
                <a:ea typeface="+mn-ea"/>
                <a:cs typeface="Arial"/>
              </a:rPr>
              <a:t>WI)</a:t>
            </a:r>
          </a:p>
        </p:txBody>
      </p:sp>
      <p:pic>
        <p:nvPicPr>
          <p:cNvPr id="2" name="Picture 2" descr="In the upland beach area vegetation in the form of beach grass, is depicted. The brown roots of the plant are shown at approximately the same length as the green top plant growth. The vegetation roots hold soil against erosion. ">
            <a:extLst>
              <a:ext uri="{FF2B5EF4-FFF2-40B4-BE49-F238E27FC236}">
                <a16:creationId xmlns:a16="http://schemas.microsoft.com/office/drawing/2014/main" id="{7EC30305-BFF0-40A6-A339-C436D96EDB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0" t="16096" r="61350" b="46835"/>
          <a:stretch/>
        </p:blipFill>
        <p:spPr bwMode="auto">
          <a:xfrm>
            <a:off x="485424" y="3061252"/>
            <a:ext cx="3430594" cy="220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object 4" descr="A vegetated Lake Michigan coastal bluff in the city of Racine. Lake Michigan appears on the left, transitioning to a sandy beach with vegetated dunes. A bluff rises to the right from the back of the beach. The bluff is planted with small plants. At the top of the bluff is an asphalt path on the right of the image.">
            <a:extLst>
              <a:ext uri="{FF2B5EF4-FFF2-40B4-BE49-F238E27FC236}">
                <a16:creationId xmlns:a16="http://schemas.microsoft.com/office/drawing/2014/main" id="{483373C4-0924-42E8-BD50-BF34954907FE}"/>
              </a:ext>
            </a:extLst>
          </p:cNvPr>
          <p:cNvPicPr/>
          <p:nvPr/>
        </p:nvPicPr>
        <p:blipFill>
          <a:blip r:embed="rId4" cstate="print"/>
          <a:stretch>
            <a:fillRect/>
          </a:stretch>
        </p:blipFill>
        <p:spPr>
          <a:xfrm>
            <a:off x="5059679" y="1072896"/>
            <a:ext cx="7132321" cy="5755124"/>
          </a:xfrm>
          <a:prstGeom prst="rect">
            <a:avLst/>
          </a:prstGeom>
        </p:spPr>
      </p:pic>
      <p:sp>
        <p:nvSpPr>
          <p:cNvPr id="3" name="Google Shape;90;p11">
            <a:extLst>
              <a:ext uri="{FF2B5EF4-FFF2-40B4-BE49-F238E27FC236}">
                <a16:creationId xmlns:a16="http://schemas.microsoft.com/office/drawing/2014/main" id="{E591D482-827E-B038-9AEF-7584D6F64973}"/>
              </a:ext>
            </a:extLst>
          </p:cNvPr>
          <p:cNvSpPr txBox="1">
            <a:spLocks/>
          </p:cNvSpPr>
          <p:nvPr/>
        </p:nvSpPr>
        <p:spPr>
          <a:xfrm>
            <a:off x="-103260" y="6066466"/>
            <a:ext cx="4078224" cy="541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900" b="1" dirty="0">
                <a:solidFill>
                  <a:schemeClr val="tx1"/>
                </a:solidFill>
                <a:latin typeface="Lato" panose="020F0502020204030203" pitchFamily="34" charset="77"/>
              </a:rPr>
              <a:t>Image Source: Julie </a:t>
            </a:r>
            <a:r>
              <a:rPr lang="en-GB" sz="900" b="1" dirty="0" err="1">
                <a:solidFill>
                  <a:schemeClr val="tx1"/>
                </a:solidFill>
                <a:latin typeface="Lato" panose="020F0502020204030203" pitchFamily="34" charset="77"/>
              </a:rPr>
              <a:t>Kinzelman</a:t>
            </a:r>
            <a:r>
              <a:rPr lang="en-GB" sz="900" b="1" dirty="0">
                <a:solidFill>
                  <a:schemeClr val="tx1"/>
                </a:solidFill>
                <a:latin typeface="Lato" panose="020F0502020204030203" pitchFamily="34" charset="77"/>
              </a:rPr>
              <a:t>, City of Racine Health Department</a:t>
            </a:r>
          </a:p>
        </p:txBody>
      </p:sp>
      <p:sp>
        <p:nvSpPr>
          <p:cNvPr id="4" name="Footer Placeholder 2">
            <a:extLst>
              <a:ext uri="{FF2B5EF4-FFF2-40B4-BE49-F238E27FC236}">
                <a16:creationId xmlns:a16="http://schemas.microsoft.com/office/drawing/2014/main" id="{2D01787E-C80D-6F40-2354-B8FD55FF74A5}"/>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a:t>Green Infrastructure – Nature Based Shorelines</a:t>
            </a:r>
          </a:p>
        </p:txBody>
      </p:sp>
    </p:spTree>
    <p:extLst>
      <p:ext uri="{BB962C8B-B14F-4D97-AF65-F5344CB8AC3E}">
        <p14:creationId xmlns:p14="http://schemas.microsoft.com/office/powerpoint/2010/main" val="1404012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4" name="Title 3">
            <a:extLst>
              <a:ext uri="{FF2B5EF4-FFF2-40B4-BE49-F238E27FC236}">
                <a16:creationId xmlns:a16="http://schemas.microsoft.com/office/drawing/2014/main" id="{D3F5B104-59FF-5EF6-C28B-1BF3CD83FA18}"/>
              </a:ext>
            </a:extLst>
          </p:cNvPr>
          <p:cNvSpPr txBox="1">
            <a:spLocks noGrp="1"/>
          </p:cNvSpPr>
          <p:nvPr>
            <p:ph type="title" idx="4294967295"/>
          </p:nvPr>
        </p:nvSpPr>
        <p:spPr>
          <a:xfrm>
            <a:off x="1838738" y="389937"/>
            <a:ext cx="973040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Arial"/>
                <a:ea typeface="+mn-ea"/>
                <a:cs typeface="+mn-cs"/>
              </a:rPr>
              <a:t>a. </a:t>
            </a:r>
            <a:r>
              <a:rPr kumimoji="0" lang="en-US" sz="4000" b="0" i="0" u="none" strike="noStrike" kern="1200" cap="none" spc="0" normalizeH="0" baseline="0" noProof="0">
                <a:ln>
                  <a:noFill/>
                </a:ln>
                <a:solidFill>
                  <a:srgbClr val="C00000"/>
                </a:solidFill>
                <a:effectLst/>
                <a:uLnTx/>
                <a:uFillTx/>
                <a:latin typeface="Arial"/>
                <a:ea typeface="+mn-ea"/>
                <a:cs typeface="+mn-cs"/>
              </a:rPr>
              <a:t>Improve</a:t>
            </a:r>
            <a:r>
              <a:rPr kumimoji="0" lang="en-US" sz="4000" b="0" i="0" u="none" strike="noStrike" kern="1200" cap="none" spc="0" normalizeH="0" baseline="0" noProof="0">
                <a:ln>
                  <a:noFill/>
                </a:ln>
                <a:solidFill>
                  <a:schemeClr val="tx1"/>
                </a:solidFill>
                <a:effectLst/>
                <a:uLnTx/>
                <a:uFillTx/>
                <a:latin typeface="Arial"/>
                <a:ea typeface="+mn-ea"/>
                <a:cs typeface="+mn-cs"/>
              </a:rPr>
              <a:t> Native Vegetation on Bluff</a:t>
            </a:r>
            <a:endParaRPr kumimoji="0" lang="en-US" sz="4000" b="0" i="0" u="none" strike="noStrike" kern="1200" cap="none" spc="0" normalizeH="0" baseline="0" noProof="0">
              <a:ln>
                <a:noFill/>
              </a:ln>
              <a:solidFill>
                <a:schemeClr val="tx1"/>
              </a:solidFill>
              <a:effectLst/>
              <a:uLnTx/>
              <a:uFillTx/>
              <a:latin typeface="+mn-lt"/>
              <a:ea typeface="+mn-ea"/>
              <a:cs typeface="+mn-cs"/>
            </a:endParaRPr>
          </a:p>
        </p:txBody>
      </p:sp>
      <p:pic>
        <p:nvPicPr>
          <p:cNvPr id="1026" name="Picture 2" descr="North Beach, Racine, Wisconsin looking from Lake Michigan toward the shoreline. Houses along Augusta Street, which runs west to east, and the concrete Lake Michigan pathway, which runs north to south are visible. The vegetated bluff to the east (lakeside) of the pathway has trees, shrubs, grasses and other forbs. A jetty extends into Lake Michigan just south of Augusta Street.">
            <a:extLst>
              <a:ext uri="{FF2B5EF4-FFF2-40B4-BE49-F238E27FC236}">
                <a16:creationId xmlns:a16="http://schemas.microsoft.com/office/drawing/2014/main" id="{4911459C-F5F9-46E5-B0BC-F7CDDFD5A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9467" y="1548828"/>
            <a:ext cx="7224184" cy="4818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90;p11">
            <a:extLst>
              <a:ext uri="{FF2B5EF4-FFF2-40B4-BE49-F238E27FC236}">
                <a16:creationId xmlns:a16="http://schemas.microsoft.com/office/drawing/2014/main" id="{6EE112D1-52A7-4259-8196-14E86A52AD84}"/>
              </a:ext>
            </a:extLst>
          </p:cNvPr>
          <p:cNvSpPr txBox="1">
            <a:spLocks/>
          </p:cNvSpPr>
          <p:nvPr/>
        </p:nvSpPr>
        <p:spPr>
          <a:xfrm>
            <a:off x="3583438" y="5660396"/>
            <a:ext cx="5437632" cy="721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1200" b="1">
                <a:solidFill>
                  <a:schemeClr val="bg1"/>
                </a:solidFill>
                <a:latin typeface="Lato" panose="020F0502020204030203" pitchFamily="34" charset="77"/>
              </a:rPr>
              <a:t>Image Source: </a:t>
            </a:r>
            <a:r>
              <a:rPr lang="en-US" sz="2400" i="1">
                <a:solidFill>
                  <a:schemeClr val="bg1"/>
                </a:solidFill>
              </a:rPr>
              <a:t> </a:t>
            </a:r>
            <a:r>
              <a:rPr lang="en-US" sz="1200" b="1">
                <a:solidFill>
                  <a:schemeClr val="bg1"/>
                </a:solidFill>
                <a:latin typeface="Lato" panose="020F0502020204030203" pitchFamily="34" charset="77"/>
              </a:rPr>
              <a:t>Capt. Dennis </a:t>
            </a:r>
            <a:r>
              <a:rPr lang="en-US" sz="1200" b="1" err="1">
                <a:solidFill>
                  <a:schemeClr val="bg1"/>
                </a:solidFill>
                <a:latin typeface="Lato" panose="020F0502020204030203" pitchFamily="34" charset="77"/>
              </a:rPr>
              <a:t>Carr</a:t>
            </a:r>
            <a:r>
              <a:rPr lang="en-US" sz="1200" b="1">
                <a:solidFill>
                  <a:schemeClr val="bg1"/>
                </a:solidFill>
                <a:latin typeface="Lato" panose="020F0502020204030203" pitchFamily="34" charset="77"/>
              </a:rPr>
              <a:t>, Wisconsin Wing, Civil Air Patrol</a:t>
            </a:r>
            <a:r>
              <a:rPr lang="en-US" sz="2400">
                <a:solidFill>
                  <a:schemeClr val="bg1"/>
                </a:solidFill>
              </a:rPr>
              <a:t> </a:t>
            </a:r>
            <a:endParaRPr lang="en-GB" sz="1200" b="1">
              <a:solidFill>
                <a:schemeClr val="bg1"/>
              </a:solidFill>
              <a:latin typeface="Lato" panose="020F0502020204030203" pitchFamily="34" charset="77"/>
            </a:endParaRPr>
          </a:p>
        </p:txBody>
      </p:sp>
      <p:sp>
        <p:nvSpPr>
          <p:cNvPr id="5" name="Rectangle: Rounded Corners 4">
            <a:extLst>
              <a:ext uri="{FF2B5EF4-FFF2-40B4-BE49-F238E27FC236}">
                <a16:creationId xmlns:a16="http://schemas.microsoft.com/office/drawing/2014/main" id="{BFEFB62D-04CA-4E67-8BF8-8A138235C573}"/>
              </a:ext>
              <a:ext uri="{C183D7F6-B498-43B3-948B-1728B52AA6E4}">
                <adec:decorative xmlns:adec="http://schemas.microsoft.com/office/drawing/2017/decorative" val="1"/>
              </a:ext>
            </a:extLst>
          </p:cNvPr>
          <p:cNvSpPr/>
          <p:nvPr/>
        </p:nvSpPr>
        <p:spPr>
          <a:xfrm>
            <a:off x="3965864" y="3792682"/>
            <a:ext cx="3020291" cy="1094511"/>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Footer Placeholder 2">
            <a:extLst>
              <a:ext uri="{FF2B5EF4-FFF2-40B4-BE49-F238E27FC236}">
                <a16:creationId xmlns:a16="http://schemas.microsoft.com/office/drawing/2014/main" id="{3490CCB1-8E4F-2ABE-A367-C3F6083819A6}"/>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dirty="0"/>
              <a:t>Green Infrastructure –Nature-Based Shorelines</a:t>
            </a:r>
          </a:p>
        </p:txBody>
      </p:sp>
    </p:spTree>
    <p:extLst>
      <p:ext uri="{BB962C8B-B14F-4D97-AF65-F5344CB8AC3E}">
        <p14:creationId xmlns:p14="http://schemas.microsoft.com/office/powerpoint/2010/main" val="2415147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5" name="Title 4">
            <a:extLst>
              <a:ext uri="{FF2B5EF4-FFF2-40B4-BE49-F238E27FC236}">
                <a16:creationId xmlns:a16="http://schemas.microsoft.com/office/drawing/2014/main" id="{CAA35C71-9E65-2F72-1A6D-6D04A9A91B79}"/>
              </a:ext>
            </a:extLst>
          </p:cNvPr>
          <p:cNvSpPr>
            <a:spLocks noGrp="1"/>
          </p:cNvSpPr>
          <p:nvPr>
            <p:ph type="title"/>
          </p:nvPr>
        </p:nvSpPr>
        <p:spPr>
          <a:xfrm>
            <a:off x="0" y="-180753"/>
            <a:ext cx="10668000" cy="180753"/>
          </a:xfrm>
        </p:spPr>
        <p:txBody>
          <a:bodyPr vert="horz" lIns="0" tIns="45720" rIns="0" bIns="0" rtlCol="0" anchor="b" anchorCtr="0">
            <a:normAutofit fontScale="90000"/>
          </a:bodyPr>
          <a:lstStyle/>
          <a:p>
            <a:r>
              <a:rPr lang="en-US"/>
              <a:t>Which type of Water Movement Does Native Vegetation Planted on a Bluff Influence?</a:t>
            </a:r>
          </a:p>
        </p:txBody>
      </p:sp>
      <p:sp>
        <p:nvSpPr>
          <p:cNvPr id="2" name="Rectangle 1">
            <a:extLst>
              <a:ext uri="{FF2B5EF4-FFF2-40B4-BE49-F238E27FC236}">
                <a16:creationId xmlns:a16="http://schemas.microsoft.com/office/drawing/2014/main" id="{446EF58F-4A5B-4BAE-B423-18EFCF8EDBA9}"/>
              </a:ext>
            </a:extLst>
          </p:cNvPr>
          <p:cNvSpPr/>
          <p:nvPr/>
        </p:nvSpPr>
        <p:spPr>
          <a:xfrm>
            <a:off x="188502" y="252946"/>
            <a:ext cx="11336420" cy="1231106"/>
          </a:xfrm>
          <a:prstGeom prst="rect">
            <a:avLst/>
          </a:prstGeom>
        </p:spPr>
        <p:txBody>
          <a:bodyPr wrap="square" lIns="121920" tIns="60960" rIns="121920" bIns="60960" anchor="t">
            <a:spAutoFit/>
          </a:bodyPr>
          <a:lstStyle/>
          <a:p>
            <a:pPr marL="186055">
              <a:buSzPts val="1400"/>
              <a:defRPr/>
            </a:pPr>
            <a:r>
              <a:rPr lang="en-US" sz="2400"/>
              <a:t>Which type of water movement does native vegetation planted on bluff try to influence? </a:t>
            </a:r>
            <a:br>
              <a:rPr lang="en-US" sz="2400"/>
            </a:br>
            <a:r>
              <a:rPr lang="en-US" sz="2400"/>
              <a:t>(For each system, can be more than one.)</a:t>
            </a:r>
            <a:endParaRPr lang="en-US"/>
          </a:p>
        </p:txBody>
      </p:sp>
      <p:sp>
        <p:nvSpPr>
          <p:cNvPr id="4" name="TextBox 3">
            <a:extLst>
              <a:ext uri="{FF2B5EF4-FFF2-40B4-BE49-F238E27FC236}">
                <a16:creationId xmlns:a16="http://schemas.microsoft.com/office/drawing/2014/main" id="{9976343A-4E92-4455-B82A-D6132FE556BA}"/>
              </a:ext>
            </a:extLst>
          </p:cNvPr>
          <p:cNvSpPr txBox="1"/>
          <p:nvPr/>
        </p:nvSpPr>
        <p:spPr>
          <a:xfrm>
            <a:off x="509451" y="1619368"/>
            <a:ext cx="4275954" cy="1938992"/>
          </a:xfrm>
          <a:prstGeom prst="rect">
            <a:avLst/>
          </a:prstGeom>
          <a:noFill/>
        </p:spPr>
        <p:txBody>
          <a:bodyPr wrap="square" rtlCol="0">
            <a:spAutoFit/>
          </a:bodyPr>
          <a:lstStyle/>
          <a:p>
            <a:pPr marL="457189" indent="-457189">
              <a:buAutoNum type="alphaUcPeriod"/>
            </a:pPr>
            <a:r>
              <a:rPr lang="en-US" sz="2400"/>
              <a:t>Infiltration</a:t>
            </a:r>
            <a:br>
              <a:rPr lang="en-US" sz="2400"/>
            </a:br>
            <a:endParaRPr lang="en-US" sz="2400"/>
          </a:p>
          <a:p>
            <a:pPr marL="457189" indent="-457189">
              <a:buAutoNum type="alphaUcPeriod"/>
            </a:pPr>
            <a:r>
              <a:rPr lang="en-US" sz="2400"/>
              <a:t>Transpiration/Evaporation</a:t>
            </a:r>
            <a:br>
              <a:rPr lang="en-US" sz="2400"/>
            </a:br>
            <a:endParaRPr lang="en-US" sz="2400"/>
          </a:p>
          <a:p>
            <a:pPr marL="457189" indent="-457189">
              <a:buAutoNum type="alphaUcPeriod"/>
            </a:pPr>
            <a:r>
              <a:rPr lang="en-US" sz="2400"/>
              <a:t>Runoff</a:t>
            </a:r>
          </a:p>
        </p:txBody>
      </p:sp>
      <p:pic>
        <p:nvPicPr>
          <p:cNvPr id="6" name="object 4" descr="A vegetated Lake Michigan coastal bluff in the city of Racine. Lake Michigan appears on the left, transitioning to a sandy beach with vegetated dunes. A bluff rises to the right from the back of the beach. The bluff is planted with small plants. At the top of the bluff is an asphalt path on the right of the image.">
            <a:extLst>
              <a:ext uri="{FF2B5EF4-FFF2-40B4-BE49-F238E27FC236}">
                <a16:creationId xmlns:a16="http://schemas.microsoft.com/office/drawing/2014/main" id="{E3839B04-8236-4DB2-AB09-09D156378C92}"/>
              </a:ext>
            </a:extLst>
          </p:cNvPr>
          <p:cNvPicPr/>
          <p:nvPr/>
        </p:nvPicPr>
        <p:blipFill>
          <a:blip r:embed="rId3" cstate="print"/>
          <a:stretch>
            <a:fillRect/>
          </a:stretch>
        </p:blipFill>
        <p:spPr>
          <a:xfrm>
            <a:off x="188502" y="3693676"/>
            <a:ext cx="4489332" cy="2377019"/>
          </a:xfrm>
          <a:prstGeom prst="rect">
            <a:avLst/>
          </a:prstGeom>
        </p:spPr>
      </p:pic>
      <p:sp>
        <p:nvSpPr>
          <p:cNvPr id="7" name="Google Shape;90;p11">
            <a:extLst>
              <a:ext uri="{FF2B5EF4-FFF2-40B4-BE49-F238E27FC236}">
                <a16:creationId xmlns:a16="http://schemas.microsoft.com/office/drawing/2014/main" id="{8C44F33D-7B56-7DED-C711-4AEBE664C32C}"/>
              </a:ext>
            </a:extLst>
          </p:cNvPr>
          <p:cNvSpPr txBox="1">
            <a:spLocks/>
          </p:cNvSpPr>
          <p:nvPr/>
        </p:nvSpPr>
        <p:spPr>
          <a:xfrm>
            <a:off x="0" y="6082722"/>
            <a:ext cx="4078224" cy="541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900" b="1">
                <a:solidFill>
                  <a:schemeClr val="tx1"/>
                </a:solidFill>
                <a:latin typeface="Lato" panose="020F0502020204030203" pitchFamily="34" charset="77"/>
              </a:rPr>
              <a:t>Image Source: Julie </a:t>
            </a:r>
            <a:r>
              <a:rPr lang="en-GB" sz="900" b="1" err="1">
                <a:solidFill>
                  <a:schemeClr val="tx1"/>
                </a:solidFill>
                <a:latin typeface="Lato" panose="020F0502020204030203" pitchFamily="34" charset="77"/>
              </a:rPr>
              <a:t>Kinzelman</a:t>
            </a:r>
            <a:r>
              <a:rPr lang="en-GB" sz="900" b="1">
                <a:solidFill>
                  <a:schemeClr val="tx1"/>
                </a:solidFill>
                <a:latin typeface="Lato" panose="020F0502020204030203" pitchFamily="34" charset="77"/>
              </a:rPr>
              <a:t>, City of Racine Health Department</a:t>
            </a:r>
          </a:p>
        </p:txBody>
      </p:sp>
      <p:pic>
        <p:nvPicPr>
          <p:cNvPr id="1026" name="Picture 2" descr="Illustration of the hydrologic cycle. Precipitation emitted from a cloud (represented as downward arrows) falling onto land and river surfaces. Percolation (represented as downward arrows) seeping into the ground and reaching the groundwater table (represented by a blue line) that is at the same height as the river surface. Runoff (represented as sloping arrow) flowing from the land surface to the river. Transpiration (represented as upward arrows) emerging from trees and pointing to the sky. Evaporation (represented as upward arrows) emerging from the Great Lake surface and extending into the sky.  Refer to Lesson 2-Coastal Features and Processes-Background document for definitions of terms.">
            <a:extLst>
              <a:ext uri="{FF2B5EF4-FFF2-40B4-BE49-F238E27FC236}">
                <a16:creationId xmlns:a16="http://schemas.microsoft.com/office/drawing/2014/main" id="{FAE76B15-4FEB-4E97-BC7A-E1A6BC030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2900" y="2212349"/>
            <a:ext cx="7139100" cy="435032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2">
            <a:extLst>
              <a:ext uri="{FF2B5EF4-FFF2-40B4-BE49-F238E27FC236}">
                <a16:creationId xmlns:a16="http://schemas.microsoft.com/office/drawing/2014/main" id="{B3FE2142-B517-2224-6D1F-0731AF6427F3}"/>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a:t>Green Infrastructure – Nature Based Shorelines</a:t>
            </a:r>
          </a:p>
        </p:txBody>
      </p:sp>
    </p:spTree>
    <p:extLst>
      <p:ext uri="{BB962C8B-B14F-4D97-AF65-F5344CB8AC3E}">
        <p14:creationId xmlns:p14="http://schemas.microsoft.com/office/powerpoint/2010/main" val="1875530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61665A-719A-6C06-D0C9-B46FD8971C56}"/>
              </a:ext>
            </a:extLst>
          </p:cNvPr>
          <p:cNvSpPr txBox="1">
            <a:spLocks noGrp="1"/>
          </p:cNvSpPr>
          <p:nvPr>
            <p:ph type="title" idx="4294967295"/>
          </p:nvPr>
        </p:nvSpPr>
        <p:spPr>
          <a:xfrm>
            <a:off x="666549" y="2557375"/>
            <a:ext cx="6107228"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Arial"/>
                <a:ea typeface="+mn-ea"/>
                <a:cs typeface="+mn-cs"/>
              </a:rPr>
              <a:t>Check in – </a:t>
            </a:r>
            <a:br>
              <a:rPr kumimoji="0" lang="en-US" sz="4000" b="0" i="0" u="none" strike="noStrike" kern="1200" cap="none" spc="0" normalizeH="0" baseline="0" noProof="0">
                <a:ln>
                  <a:noFill/>
                </a:ln>
                <a:solidFill>
                  <a:schemeClr val="tx1"/>
                </a:solidFill>
                <a:effectLst/>
                <a:uLnTx/>
                <a:uFillTx/>
                <a:latin typeface="Arial"/>
                <a:ea typeface="+mn-ea"/>
                <a:cs typeface="+mn-cs"/>
              </a:rPr>
            </a:br>
            <a:r>
              <a:rPr kumimoji="0" lang="en-US" sz="4000" b="0" i="0" u="none" strike="noStrike" kern="1200" cap="none" spc="0" normalizeH="0" baseline="0" noProof="0">
                <a:ln>
                  <a:noFill/>
                </a:ln>
                <a:solidFill>
                  <a:schemeClr val="tx1"/>
                </a:solidFill>
                <a:effectLst/>
                <a:uLnTx/>
                <a:uFillTx/>
                <a:latin typeface="Arial"/>
                <a:ea typeface="+mn-ea"/>
                <a:cs typeface="+mn-cs"/>
              </a:rPr>
              <a:t>remember our plant?</a:t>
            </a:r>
            <a:endParaRPr kumimoji="0" lang="en-US" sz="4000" b="0" i="0" u="none" strike="noStrike" kern="1200" cap="none" spc="0" normalizeH="0" baseline="0" noProof="0">
              <a:ln>
                <a:noFill/>
              </a:ln>
              <a:solidFill>
                <a:schemeClr val="tx1"/>
              </a:solidFill>
              <a:effectLst/>
              <a:uLnTx/>
              <a:uFillTx/>
              <a:latin typeface="+mn-lt"/>
              <a:ea typeface="+mn-ea"/>
              <a:cs typeface="+mn-cs"/>
            </a:endParaRPr>
          </a:p>
        </p:txBody>
      </p:sp>
      <p:pic>
        <p:nvPicPr>
          <p:cNvPr id="4" name="Picture 4" descr="A succulent plant potted in a clay pot that is sitting on a clay saucer.  The clay pot, saucer, and plant are all inside a clear plastic bag.">
            <a:extLst>
              <a:ext uri="{FF2B5EF4-FFF2-40B4-BE49-F238E27FC236}">
                <a16:creationId xmlns:a16="http://schemas.microsoft.com/office/drawing/2014/main" id="{4FA70DDD-9F4B-4B08-AB94-0C2F8D4CCF42}"/>
              </a:ext>
            </a:extLst>
          </p:cNvPr>
          <p:cNvPicPr>
            <a:picLocks noChangeAspect="1"/>
          </p:cNvPicPr>
          <p:nvPr/>
        </p:nvPicPr>
        <p:blipFill>
          <a:blip r:embed="rId3"/>
          <a:stretch>
            <a:fillRect/>
          </a:stretch>
        </p:blipFill>
        <p:spPr>
          <a:xfrm>
            <a:off x="7112000" y="0"/>
            <a:ext cx="5080000" cy="6769100"/>
          </a:xfrm>
          <a:prstGeom prst="rect">
            <a:avLst/>
          </a:prstGeom>
        </p:spPr>
      </p:pic>
      <p:sp>
        <p:nvSpPr>
          <p:cNvPr id="5" name="TextBox 4">
            <a:extLst>
              <a:ext uri="{FF2B5EF4-FFF2-40B4-BE49-F238E27FC236}">
                <a16:creationId xmlns:a16="http://schemas.microsoft.com/office/drawing/2014/main" id="{A567DAEF-9E26-3E34-0900-3FDA759FD596}"/>
              </a:ext>
            </a:extLst>
          </p:cNvPr>
          <p:cNvSpPr txBox="1"/>
          <p:nvPr/>
        </p:nvSpPr>
        <p:spPr>
          <a:xfrm>
            <a:off x="1359408" y="6046825"/>
            <a:ext cx="6108192" cy="276999"/>
          </a:xfrm>
          <a:prstGeom prst="rect">
            <a:avLst/>
          </a:prstGeom>
          <a:noFill/>
        </p:spPr>
        <p:txBody>
          <a:bodyPr wrap="square">
            <a:spAutoFit/>
          </a:bodyPr>
          <a:lstStyle/>
          <a:p>
            <a:r>
              <a:rPr lang="en-US" sz="1200" b="1">
                <a:latin typeface="+mn-lt"/>
                <a:cs typeface="Calibri"/>
              </a:rPr>
              <a:t>Image source: Gardening Know How</a:t>
            </a:r>
            <a:endParaRPr lang="en-US" sz="1200"/>
          </a:p>
        </p:txBody>
      </p:sp>
      <p:sp>
        <p:nvSpPr>
          <p:cNvPr id="3" name="Footer Placeholder 2">
            <a:extLst>
              <a:ext uri="{FF2B5EF4-FFF2-40B4-BE49-F238E27FC236}">
                <a16:creationId xmlns:a16="http://schemas.microsoft.com/office/drawing/2014/main" id="{DBF381E2-3C3F-7E16-DA70-C1FF834C373E}"/>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dirty="0"/>
              <a:t>Green Infrastructure – Nature-Based Shorelines</a:t>
            </a:r>
          </a:p>
        </p:txBody>
      </p:sp>
    </p:spTree>
    <p:extLst>
      <p:ext uri="{BB962C8B-B14F-4D97-AF65-F5344CB8AC3E}">
        <p14:creationId xmlns:p14="http://schemas.microsoft.com/office/powerpoint/2010/main" val="2341037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2" name="Google Shape;131;p15">
            <a:extLst>
              <a:ext uri="{FF2B5EF4-FFF2-40B4-BE49-F238E27FC236}">
                <a16:creationId xmlns:a16="http://schemas.microsoft.com/office/drawing/2014/main" id="{FEBDFC3F-925B-B944-A684-17C27D567C43}"/>
              </a:ext>
            </a:extLst>
          </p:cNvPr>
          <p:cNvSpPr txBox="1">
            <a:spLocks noGrp="1"/>
          </p:cNvSpPr>
          <p:nvPr>
            <p:ph type="title"/>
          </p:nvPr>
        </p:nvSpPr>
        <p:spPr>
          <a:xfrm>
            <a:off x="1771049" y="1128283"/>
            <a:ext cx="10668000" cy="180753"/>
          </a:xfrm>
          <a:prstGeom prst="rect">
            <a:avLst/>
          </a:prstGeom>
        </p:spPr>
        <p:txBody>
          <a:bodyPr spcFirstLastPara="1" vert="horz" wrap="square" lIns="121900" tIns="121900" rIns="121900" bIns="121900" rtlCol="0" anchor="t" anchorCtr="0">
            <a:noAutofit/>
          </a:bodyPr>
          <a:lstStyle/>
          <a:p>
            <a:r>
              <a:rPr lang="en-GB" sz="4267">
                <a:latin typeface="Arial"/>
              </a:rPr>
              <a:t> </a:t>
            </a:r>
            <a:r>
              <a:rPr lang="en-GB" sz="4267">
                <a:solidFill>
                  <a:srgbClr val="C00000"/>
                </a:solidFill>
                <a:latin typeface="Arial"/>
              </a:rPr>
              <a:t>Imagine and Plan a Solution</a:t>
            </a:r>
            <a:br>
              <a:rPr lang="en-GB" sz="4267">
                <a:solidFill>
                  <a:srgbClr val="C00000"/>
                </a:solidFill>
              </a:rPr>
            </a:br>
            <a:br>
              <a:rPr lang="en-GB" sz="4267">
                <a:solidFill>
                  <a:srgbClr val="C00000"/>
                </a:solidFill>
              </a:rPr>
            </a:br>
            <a:r>
              <a:rPr lang="en-GB" sz="4267">
                <a:latin typeface="Arial"/>
              </a:rPr>
              <a:t>b. Engineered Dune &amp; Swale Wetland</a:t>
            </a:r>
            <a:endParaRPr sz="4267">
              <a:latin typeface="Arial"/>
            </a:endParaRPr>
          </a:p>
        </p:txBody>
      </p:sp>
      <p:grpSp>
        <p:nvGrpSpPr>
          <p:cNvPr id="2" name="Group 1" descr="Graphical model of the Engineering Design Process by TeachEngineering. The graphical model consists of seven steps represented in a circular layout. The steps are: 1) Ask: to identify the needs and constraints; 2) Research the problem; 3) Imagine possible solutions;  4) Plan by selecting a promising solution; 5) Create a prototype; 6) Test and evaluate the prototype; and 7) Improve and redesign as needed. The &quot;create,&quot; &quot;test&quot; and &quot;improve&quot; steps are highlighted.">
            <a:extLst>
              <a:ext uri="{FF2B5EF4-FFF2-40B4-BE49-F238E27FC236}">
                <a16:creationId xmlns:a16="http://schemas.microsoft.com/office/drawing/2014/main" id="{D01A83A5-E8BD-4793-A73F-B3DC5F30AB26}"/>
              </a:ext>
            </a:extLst>
          </p:cNvPr>
          <p:cNvGrpSpPr/>
          <p:nvPr/>
        </p:nvGrpSpPr>
        <p:grpSpPr>
          <a:xfrm>
            <a:off x="217824" y="4024233"/>
            <a:ext cx="2243693" cy="2200655"/>
            <a:chOff x="73554" y="3379938"/>
            <a:chExt cx="1682770" cy="1650491"/>
          </a:xfrm>
        </p:grpSpPr>
        <p:pic>
          <p:nvPicPr>
            <p:cNvPr id="6" name="Picture 5" descr="Engineering Design Process - TeachEngineering">
              <a:extLst>
                <a:ext uri="{FF2B5EF4-FFF2-40B4-BE49-F238E27FC236}">
                  <a16:creationId xmlns:a16="http://schemas.microsoft.com/office/drawing/2014/main" id="{BE866D36-DCE7-46D1-9095-F6F4DB5E5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3" y="3379938"/>
              <a:ext cx="1650491" cy="1650491"/>
            </a:xfrm>
            <a:prstGeom prst="ellipse">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40CC05E4-8EAB-4480-B30A-639978F1E79D}"/>
                </a:ext>
              </a:extLst>
            </p:cNvPr>
            <p:cNvSpPr/>
            <p:nvPr/>
          </p:nvSpPr>
          <p:spPr>
            <a:xfrm>
              <a:off x="412220" y="4560887"/>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a:extLst>
                <a:ext uri="{FF2B5EF4-FFF2-40B4-BE49-F238E27FC236}">
                  <a16:creationId xmlns:a16="http://schemas.microsoft.com/office/drawing/2014/main" id="{4B59B5B2-E163-4E00-BA8D-9B211E560BE3}"/>
                </a:ext>
              </a:extLst>
            </p:cNvPr>
            <p:cNvSpPr/>
            <p:nvPr/>
          </p:nvSpPr>
          <p:spPr>
            <a:xfrm>
              <a:off x="73554" y="4137553"/>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a:extLst>
                <a:ext uri="{FF2B5EF4-FFF2-40B4-BE49-F238E27FC236}">
                  <a16:creationId xmlns:a16="http://schemas.microsoft.com/office/drawing/2014/main" id="{85BFB45C-B47F-45FD-B182-4D7A95BBB756}"/>
                </a:ext>
              </a:extLst>
            </p:cNvPr>
            <p:cNvSpPr/>
            <p:nvPr/>
          </p:nvSpPr>
          <p:spPr>
            <a:xfrm>
              <a:off x="214665" y="3636609"/>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 name="Footer Placeholder 2">
            <a:extLst>
              <a:ext uri="{FF2B5EF4-FFF2-40B4-BE49-F238E27FC236}">
                <a16:creationId xmlns:a16="http://schemas.microsoft.com/office/drawing/2014/main" id="{49951EB4-1129-038C-E25C-E71A32F59168}"/>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a:t>Green Infrastructure – Nature Based Shorelines</a:t>
            </a:r>
          </a:p>
        </p:txBody>
      </p:sp>
    </p:spTree>
    <p:extLst>
      <p:ext uri="{BB962C8B-B14F-4D97-AF65-F5344CB8AC3E}">
        <p14:creationId xmlns:p14="http://schemas.microsoft.com/office/powerpoint/2010/main" val="1860770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5" name="Title 4">
            <a:extLst>
              <a:ext uri="{FF2B5EF4-FFF2-40B4-BE49-F238E27FC236}">
                <a16:creationId xmlns:a16="http://schemas.microsoft.com/office/drawing/2014/main" id="{255B33FA-3B8B-D366-5B1B-83D1E8F85611}"/>
              </a:ext>
            </a:extLst>
          </p:cNvPr>
          <p:cNvSpPr txBox="1">
            <a:spLocks noGrp="1"/>
          </p:cNvSpPr>
          <p:nvPr>
            <p:ph type="title" idx="4294967295"/>
          </p:nvPr>
        </p:nvSpPr>
        <p:spPr>
          <a:xfrm>
            <a:off x="6278077" y="2408457"/>
            <a:ext cx="5437632"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Arial"/>
                <a:ea typeface="+mn-ea"/>
                <a:cs typeface="+mn-cs"/>
              </a:rPr>
              <a:t>Control flow of water from parking lot</a:t>
            </a:r>
            <a:endParaRPr kumimoji="0" lang="en-US" sz="4000" b="0" i="0" u="none" strike="noStrike" kern="1200" cap="none" spc="0" normalizeH="0" baseline="0" noProof="0">
              <a:ln>
                <a:noFill/>
              </a:ln>
              <a:solidFill>
                <a:schemeClr val="tx1"/>
              </a:solidFill>
              <a:effectLst/>
              <a:uLnTx/>
              <a:uFillTx/>
              <a:latin typeface="+mn-lt"/>
              <a:ea typeface="+mn-ea"/>
              <a:cs typeface="+mn-cs"/>
            </a:endParaRPr>
          </a:p>
        </p:txBody>
      </p:sp>
      <p:pic>
        <p:nvPicPr>
          <p:cNvPr id="9218" name="Picture 2" descr="Satellite image of various features at North Beach, Racine, WI. Visible features include:&#10;1) Kid's Cove parking located north of Barker Street and east of Hoffert Drive. &#10;2) A dune and swale area with intersecting boardwalks and pathways lies east and north of the playground.  3) White sand beach and Lake Michigan.">
            <a:extLst>
              <a:ext uri="{FF2B5EF4-FFF2-40B4-BE49-F238E27FC236}">
                <a16:creationId xmlns:a16="http://schemas.microsoft.com/office/drawing/2014/main" id="{D3A910BC-5FDE-4A2A-91BD-CA9BA707D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964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90;p11">
            <a:extLst>
              <a:ext uri="{FF2B5EF4-FFF2-40B4-BE49-F238E27FC236}">
                <a16:creationId xmlns:a16="http://schemas.microsoft.com/office/drawing/2014/main" id="{6EE112D1-52A7-4259-8196-14E86A52AD84}"/>
              </a:ext>
            </a:extLst>
          </p:cNvPr>
          <p:cNvSpPr txBox="1">
            <a:spLocks/>
          </p:cNvSpPr>
          <p:nvPr/>
        </p:nvSpPr>
        <p:spPr>
          <a:xfrm>
            <a:off x="6366933" y="5599627"/>
            <a:ext cx="5437632" cy="721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base"/>
            <a:r>
              <a:rPr lang="en-GB" sz="1200" b="1">
                <a:solidFill>
                  <a:schemeClr val="tx1"/>
                </a:solidFill>
              </a:rPr>
              <a:t>Image Source: </a:t>
            </a:r>
            <a:r>
              <a:rPr lang="en-US" sz="2400" i="1">
                <a:solidFill>
                  <a:schemeClr val="tx1"/>
                </a:solidFill>
              </a:rPr>
              <a:t> </a:t>
            </a:r>
            <a:r>
              <a:rPr lang="en-US" sz="1200" b="1">
                <a:solidFill>
                  <a:schemeClr val="tx1"/>
                </a:solidFill>
              </a:rPr>
              <a:t>Map Data: Sources: Esri, HERE, Garmin, </a:t>
            </a:r>
            <a:r>
              <a:rPr lang="en-US" sz="1200" b="1" err="1">
                <a:solidFill>
                  <a:schemeClr val="tx1"/>
                </a:solidFill>
              </a:rPr>
              <a:t>Intermap</a:t>
            </a:r>
            <a:r>
              <a:rPr lang="en-US" sz="1200" b="1">
                <a:solidFill>
                  <a:schemeClr val="tx1"/>
                </a:solidFill>
              </a:rPr>
              <a:t>, increment P Corp., GEBCO, USGS, FAO, NPS, NRCAN, GeoBase, IGN, </a:t>
            </a:r>
            <a:r>
              <a:rPr lang="en-US" sz="1200" b="1" err="1">
                <a:solidFill>
                  <a:schemeClr val="tx1"/>
                </a:solidFill>
              </a:rPr>
              <a:t>Kadaster</a:t>
            </a:r>
            <a:r>
              <a:rPr lang="en-US" sz="1200" b="1">
                <a:solidFill>
                  <a:schemeClr val="tx1"/>
                </a:solidFill>
              </a:rPr>
              <a:t> NL, Ordnance Survey, Esri Japan, METI, Esri China </a:t>
            </a:r>
            <a:r>
              <a:rPr lang="en-US" sz="1200" b="1">
                <a:solidFill>
                  <a:schemeClr val="bg2"/>
                </a:solidFill>
              </a:rPr>
              <a:t>(Hong Kong), (c) OpenStreetMap contributors, and the GIS User Community </a:t>
            </a:r>
          </a:p>
          <a:p>
            <a:pPr fontAlgn="base"/>
            <a:endParaRPr lang="en-US" sz="1200" b="1">
              <a:solidFill>
                <a:schemeClr val="bg2"/>
              </a:solidFill>
            </a:endParaRPr>
          </a:p>
          <a:p>
            <a:endParaRPr lang="en-GB" sz="1200" b="1">
              <a:solidFill>
                <a:schemeClr val="bg2"/>
              </a:solidFill>
              <a:latin typeface="Lato" panose="020F0502020204030203" pitchFamily="34" charset="77"/>
            </a:endParaRPr>
          </a:p>
        </p:txBody>
      </p:sp>
      <p:sp>
        <p:nvSpPr>
          <p:cNvPr id="2" name="TextBox 1">
            <a:extLst>
              <a:ext uri="{FF2B5EF4-FFF2-40B4-BE49-F238E27FC236}">
                <a16:creationId xmlns:a16="http://schemas.microsoft.com/office/drawing/2014/main" id="{D3C6CE45-794E-4DBE-8C5F-3188DD3D318B}"/>
              </a:ext>
              <a:ext uri="{C183D7F6-B498-43B3-948B-1728B52AA6E4}">
                <adec:decorative xmlns:adec="http://schemas.microsoft.com/office/drawing/2017/decorative" val="1"/>
              </a:ext>
            </a:extLst>
          </p:cNvPr>
          <p:cNvSpPr txBox="1"/>
          <p:nvPr/>
        </p:nvSpPr>
        <p:spPr>
          <a:xfrm>
            <a:off x="290946" y="2639290"/>
            <a:ext cx="1662545" cy="86177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2400" b="1">
                <a:solidFill>
                  <a:srgbClr val="C00000"/>
                </a:solidFill>
              </a:rPr>
              <a:t>Parking lot</a:t>
            </a:r>
          </a:p>
        </p:txBody>
      </p:sp>
      <p:sp>
        <p:nvSpPr>
          <p:cNvPr id="6" name="TextBox 5">
            <a:extLst>
              <a:ext uri="{FF2B5EF4-FFF2-40B4-BE49-F238E27FC236}">
                <a16:creationId xmlns:a16="http://schemas.microsoft.com/office/drawing/2014/main" id="{D3B56212-92C7-4D85-96FC-6D4621DB4545}"/>
              </a:ext>
              <a:ext uri="{C183D7F6-B498-43B3-948B-1728B52AA6E4}">
                <adec:decorative xmlns:adec="http://schemas.microsoft.com/office/drawing/2017/decorative" val="1"/>
              </a:ext>
            </a:extLst>
          </p:cNvPr>
          <p:cNvSpPr txBox="1"/>
          <p:nvPr/>
        </p:nvSpPr>
        <p:spPr>
          <a:xfrm>
            <a:off x="2424545" y="879762"/>
            <a:ext cx="1662545" cy="86177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2400" b="1">
                <a:solidFill>
                  <a:srgbClr val="C00000"/>
                </a:solidFill>
              </a:rPr>
              <a:t>Swale wetland</a:t>
            </a:r>
          </a:p>
        </p:txBody>
      </p:sp>
      <p:sp>
        <p:nvSpPr>
          <p:cNvPr id="3" name="Footer Placeholder 2">
            <a:extLst>
              <a:ext uri="{FF2B5EF4-FFF2-40B4-BE49-F238E27FC236}">
                <a16:creationId xmlns:a16="http://schemas.microsoft.com/office/drawing/2014/main" id="{B73A8769-9AD9-8893-F18C-7292AD04BBE8}"/>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dirty="0"/>
              <a:t>Green Infrastructure – Nature-Based Shorelines</a:t>
            </a:r>
          </a:p>
        </p:txBody>
      </p:sp>
    </p:spTree>
    <p:extLst>
      <p:ext uri="{BB962C8B-B14F-4D97-AF65-F5344CB8AC3E}">
        <p14:creationId xmlns:p14="http://schemas.microsoft.com/office/powerpoint/2010/main" val="3523305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E45585-0F99-4AFD-8E6F-1821BE04B0B4}"/>
              </a:ext>
            </a:extLst>
          </p:cNvPr>
          <p:cNvSpPr>
            <a:spLocks noGrp="1"/>
          </p:cNvSpPr>
          <p:nvPr>
            <p:ph type="title"/>
          </p:nvPr>
        </p:nvSpPr>
        <p:spPr>
          <a:xfrm>
            <a:off x="0" y="-180753"/>
            <a:ext cx="10668000" cy="180753"/>
          </a:xfrm>
        </p:spPr>
        <p:txBody>
          <a:bodyPr vert="horz" lIns="0" tIns="45720" rIns="0" bIns="0" rtlCol="0" anchor="b" anchorCtr="0">
            <a:normAutofit fontScale="90000"/>
          </a:bodyPr>
          <a:lstStyle/>
          <a:p>
            <a:r>
              <a:rPr lang="en-US"/>
              <a:t>What infrastructure do you see?</a:t>
            </a:r>
          </a:p>
        </p:txBody>
      </p:sp>
      <p:pic>
        <p:nvPicPr>
          <p:cNvPr id="5" name="Google Shape;10;p2" descr="A man and two young girls walking along the boardwalk at North Beach, Racine, WI. &#10;&#10;The right side of the boardwalk is lined with snow-fencing and dunes covered in beach grass. To the left of the boardwalk a variety of grasses and forbs are growing. ">
            <a:extLst>
              <a:ext uri="{FF2B5EF4-FFF2-40B4-BE49-F238E27FC236}">
                <a16:creationId xmlns:a16="http://schemas.microsoft.com/office/drawing/2014/main" id="{51FD4259-6CCC-E64E-A93E-44D9EC150EAA}"/>
              </a:ext>
            </a:extLst>
          </p:cNvPr>
          <p:cNvPicPr preferRelativeResize="0">
            <a:picLocks noChangeAspect="1"/>
          </p:cNvPicPr>
          <p:nvPr/>
        </p:nvPicPr>
        <p:blipFill rotWithShape="1">
          <a:blip r:embed="rId3"/>
          <a:srcRect t="11760" b="11760"/>
          <a:stretch/>
        </p:blipFill>
        <p:spPr>
          <a:xfrm>
            <a:off x="-1" y="-180753"/>
            <a:ext cx="13251603" cy="6759927"/>
          </a:xfrm>
          <a:prstGeom prst="rect">
            <a:avLst/>
          </a:prstGeom>
          <a:noFill/>
          <a:ln>
            <a:noFill/>
          </a:ln>
        </p:spPr>
      </p:pic>
      <p:sp>
        <p:nvSpPr>
          <p:cNvPr id="12" name="Google Shape;90;p11">
            <a:extLst>
              <a:ext uri="{FF2B5EF4-FFF2-40B4-BE49-F238E27FC236}">
                <a16:creationId xmlns:a16="http://schemas.microsoft.com/office/drawing/2014/main" id="{FDC9C988-D60A-7F41-AF6B-E4B7EDA939DE}"/>
              </a:ext>
            </a:extLst>
          </p:cNvPr>
          <p:cNvSpPr txBox="1">
            <a:spLocks/>
          </p:cNvSpPr>
          <p:nvPr/>
        </p:nvSpPr>
        <p:spPr>
          <a:xfrm>
            <a:off x="5805233" y="6042953"/>
            <a:ext cx="2854815" cy="721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1200" b="1">
                <a:solidFill>
                  <a:schemeClr val="bg1"/>
                </a:solidFill>
                <a:latin typeface="Lato" panose="020F0502020204030203" pitchFamily="34" charset="77"/>
              </a:rPr>
              <a:t>Image Source: Go Valley Kids Website</a:t>
            </a:r>
          </a:p>
        </p:txBody>
      </p:sp>
      <p:sp>
        <p:nvSpPr>
          <p:cNvPr id="4" name="Footer Placeholder 2">
            <a:extLst>
              <a:ext uri="{FF2B5EF4-FFF2-40B4-BE49-F238E27FC236}">
                <a16:creationId xmlns:a16="http://schemas.microsoft.com/office/drawing/2014/main" id="{7044BCEA-07A4-822A-7613-DA5B496D206C}"/>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dirty="0"/>
              <a:t>Green Infrastructure – Nature-Based Shorelines</a:t>
            </a:r>
          </a:p>
        </p:txBody>
      </p:sp>
    </p:spTree>
    <p:extLst>
      <p:ext uri="{BB962C8B-B14F-4D97-AF65-F5344CB8AC3E}">
        <p14:creationId xmlns:p14="http://schemas.microsoft.com/office/powerpoint/2010/main" val="3428181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EAAEF81-8DE9-8F93-4C46-78C2C4D047C8}"/>
              </a:ext>
            </a:extLst>
          </p:cNvPr>
          <p:cNvSpPr txBox="1">
            <a:spLocks noGrp="1"/>
          </p:cNvSpPr>
          <p:nvPr>
            <p:ph type="title" idx="4294967295"/>
          </p:nvPr>
        </p:nvSpPr>
        <p:spPr>
          <a:xfrm>
            <a:off x="676174" y="2767280"/>
            <a:ext cx="6107228"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Arial"/>
                <a:ea typeface="+mn-ea"/>
                <a:cs typeface="+mn-cs"/>
              </a:rPr>
              <a:t>BREAK to CALCULATE PARKING LOT RUNOFF</a:t>
            </a:r>
            <a:endParaRPr kumimoji="0" lang="en-US" sz="4000" b="0" i="0" u="none" strike="noStrike" kern="1200" cap="none" spc="0" normalizeH="0" baseline="0" noProof="0">
              <a:ln>
                <a:noFill/>
              </a:ln>
              <a:solidFill>
                <a:schemeClr val="tx1"/>
              </a:solidFill>
              <a:effectLst/>
              <a:uLnTx/>
              <a:uFillTx/>
              <a:latin typeface="+mn-lt"/>
              <a:ea typeface="+mn-ea"/>
              <a:cs typeface="+mn-cs"/>
            </a:endParaRPr>
          </a:p>
        </p:txBody>
      </p:sp>
      <p:pic>
        <p:nvPicPr>
          <p:cNvPr id="3" name="Picture 4" descr="North Beach, Racine, Wisconsin viewed from the landward side looking out towards Lake Michigan. In the foreground, the Kid's Cove parking lot is seen with parked cars. Several trees are at the landward edge of the parking lot. Kids Cove Oasis building is at the lakeward edge of the parking lot. The white sand beach of North Beach and Lake Michigan is in the background">
            <a:extLst>
              <a:ext uri="{FF2B5EF4-FFF2-40B4-BE49-F238E27FC236}">
                <a16:creationId xmlns:a16="http://schemas.microsoft.com/office/drawing/2014/main" id="{4763228C-0D8F-44E0-A19C-B55903CC81DF}"/>
              </a:ext>
            </a:extLst>
          </p:cNvPr>
          <p:cNvPicPr>
            <a:picLocks noChangeAspect="1"/>
          </p:cNvPicPr>
          <p:nvPr/>
        </p:nvPicPr>
        <p:blipFill rotWithShape="1">
          <a:blip r:embed="rId3"/>
          <a:srcRect l="66927" t="33798" b="348"/>
          <a:stretch/>
        </p:blipFill>
        <p:spPr>
          <a:xfrm>
            <a:off x="7000875" y="300271"/>
            <a:ext cx="4086227" cy="6066955"/>
          </a:xfrm>
          <a:prstGeom prst="rect">
            <a:avLst/>
          </a:prstGeom>
        </p:spPr>
      </p:pic>
      <p:sp>
        <p:nvSpPr>
          <p:cNvPr id="5" name="Google Shape;90;p11">
            <a:extLst>
              <a:ext uri="{FF2B5EF4-FFF2-40B4-BE49-F238E27FC236}">
                <a16:creationId xmlns:a16="http://schemas.microsoft.com/office/drawing/2014/main" id="{5A92CF87-5EB0-3690-03CB-855E20EC8218}"/>
              </a:ext>
            </a:extLst>
          </p:cNvPr>
          <p:cNvSpPr txBox="1">
            <a:spLocks/>
          </p:cNvSpPr>
          <p:nvPr/>
        </p:nvSpPr>
        <p:spPr>
          <a:xfrm>
            <a:off x="7147983" y="6180652"/>
            <a:ext cx="5437632" cy="35012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base"/>
            <a:r>
              <a:rPr lang="en-GB" sz="1200" b="1">
                <a:solidFill>
                  <a:schemeClr val="tx1"/>
                </a:solidFill>
              </a:rPr>
              <a:t>Image Source: C</a:t>
            </a:r>
            <a:r>
              <a:rPr lang="en-US" sz="1200" b="1" err="1">
                <a:solidFill>
                  <a:schemeClr val="tx1"/>
                </a:solidFill>
              </a:rPr>
              <a:t>ity</a:t>
            </a:r>
            <a:r>
              <a:rPr lang="en-US" sz="1200" b="1">
                <a:solidFill>
                  <a:schemeClr val="tx1"/>
                </a:solidFill>
              </a:rPr>
              <a:t> of Racine</a:t>
            </a:r>
          </a:p>
        </p:txBody>
      </p:sp>
      <p:sp>
        <p:nvSpPr>
          <p:cNvPr id="4" name="Footer Placeholder 2">
            <a:extLst>
              <a:ext uri="{FF2B5EF4-FFF2-40B4-BE49-F238E27FC236}">
                <a16:creationId xmlns:a16="http://schemas.microsoft.com/office/drawing/2014/main" id="{CAC8F507-08FC-07D4-FB7D-6110C89F2682}"/>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a:t>Green Infrastructure – Nature Based Shorelines</a:t>
            </a:r>
          </a:p>
        </p:txBody>
      </p:sp>
    </p:spTree>
    <p:extLst>
      <p:ext uri="{BB962C8B-B14F-4D97-AF65-F5344CB8AC3E}">
        <p14:creationId xmlns:p14="http://schemas.microsoft.com/office/powerpoint/2010/main" val="3556620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9" name="Title 8">
            <a:extLst>
              <a:ext uri="{FF2B5EF4-FFF2-40B4-BE49-F238E27FC236}">
                <a16:creationId xmlns:a16="http://schemas.microsoft.com/office/drawing/2014/main" id="{C9AF90DE-7920-74AA-9155-0FB892A6CB49}"/>
              </a:ext>
            </a:extLst>
          </p:cNvPr>
          <p:cNvSpPr txBox="1">
            <a:spLocks noGrp="1"/>
          </p:cNvSpPr>
          <p:nvPr>
            <p:ph type="title" idx="4294967295"/>
          </p:nvPr>
        </p:nvSpPr>
        <p:spPr>
          <a:xfrm>
            <a:off x="380944" y="310088"/>
            <a:ext cx="6857254"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a:ea typeface="+mn-ea"/>
                <a:cs typeface="+mn-cs"/>
              </a:rPr>
              <a:t>Create and Test a Prototype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chemeClr val="tx1"/>
                </a:solidFill>
                <a:effectLst/>
                <a:uLnTx/>
                <a:uFillTx/>
                <a:latin typeface="Arial"/>
                <a:ea typeface="+mn-ea"/>
                <a:cs typeface="+mn-cs"/>
              </a:rPr>
              <a:t>2004 Make a Difference Day</a:t>
            </a:r>
            <a:endParaRPr kumimoji="0" lang="en-US" sz="4000" b="0" i="0" u="none" strike="noStrike" kern="1200" cap="none" spc="0" normalizeH="0" baseline="0" noProof="0">
              <a:ln>
                <a:noFill/>
              </a:ln>
              <a:solidFill>
                <a:schemeClr val="tx1"/>
              </a:solidFill>
              <a:effectLst/>
              <a:uLnTx/>
              <a:uFillTx/>
              <a:latin typeface="+mn-lt"/>
              <a:ea typeface="+mn-ea"/>
              <a:cs typeface="+mn-cs"/>
            </a:endParaRPr>
          </a:p>
        </p:txBody>
      </p:sp>
      <p:pic>
        <p:nvPicPr>
          <p:cNvPr id="4" name="Picture 4" descr="A person holding a flat of native beach grass ready to be planted.">
            <a:extLst>
              <a:ext uri="{FF2B5EF4-FFF2-40B4-BE49-F238E27FC236}">
                <a16:creationId xmlns:a16="http://schemas.microsoft.com/office/drawing/2014/main" id="{4D7ACE87-49B2-4612-AD43-814A39F03A52}"/>
              </a:ext>
            </a:extLst>
          </p:cNvPr>
          <p:cNvPicPr>
            <a:picLocks noChangeAspect="1"/>
          </p:cNvPicPr>
          <p:nvPr/>
        </p:nvPicPr>
        <p:blipFill>
          <a:blip r:embed="rId3"/>
          <a:stretch>
            <a:fillRect/>
          </a:stretch>
        </p:blipFill>
        <p:spPr>
          <a:xfrm>
            <a:off x="2604115" y="2018125"/>
            <a:ext cx="3657600" cy="2209800"/>
          </a:xfrm>
          <a:prstGeom prst="rect">
            <a:avLst/>
          </a:prstGeom>
        </p:spPr>
      </p:pic>
      <p:grpSp>
        <p:nvGrpSpPr>
          <p:cNvPr id="13" name="Group 12" descr="Two women on their knees planting native beach grass in rows across the sand.">
            <a:extLst>
              <a:ext uri="{FF2B5EF4-FFF2-40B4-BE49-F238E27FC236}">
                <a16:creationId xmlns:a16="http://schemas.microsoft.com/office/drawing/2014/main" id="{5492F68A-B16D-4811-AB3F-E140C358F74B}"/>
              </a:ext>
            </a:extLst>
          </p:cNvPr>
          <p:cNvGrpSpPr>
            <a:grpSpLocks noChangeAspect="1"/>
          </p:cNvGrpSpPr>
          <p:nvPr/>
        </p:nvGrpSpPr>
        <p:grpSpPr>
          <a:xfrm>
            <a:off x="7165193" y="923898"/>
            <a:ext cx="4309317" cy="3452103"/>
            <a:chOff x="3387143" y="2112637"/>
            <a:chExt cx="2369713" cy="1898327"/>
          </a:xfrm>
        </p:grpSpPr>
        <p:pic>
          <p:nvPicPr>
            <p:cNvPr id="10" name="Picture 9">
              <a:extLst>
                <a:ext uri="{FF2B5EF4-FFF2-40B4-BE49-F238E27FC236}">
                  <a16:creationId xmlns:a16="http://schemas.microsoft.com/office/drawing/2014/main" id="{EF79EDA9-82AC-400B-8653-B099427F775D}"/>
                </a:ext>
              </a:extLst>
            </p:cNvPr>
            <p:cNvPicPr>
              <a:picLocks noChangeAspect="1"/>
            </p:cNvPicPr>
            <p:nvPr/>
          </p:nvPicPr>
          <p:blipFill>
            <a:blip r:embed="rId4"/>
            <a:stretch>
              <a:fillRect/>
            </a:stretch>
          </p:blipFill>
          <p:spPr>
            <a:xfrm>
              <a:off x="3387143" y="2112637"/>
              <a:ext cx="2369713" cy="959476"/>
            </a:xfrm>
            <a:prstGeom prst="rect">
              <a:avLst/>
            </a:prstGeom>
          </p:spPr>
        </p:pic>
        <p:pic>
          <p:nvPicPr>
            <p:cNvPr id="12" name="Picture 11">
              <a:extLst>
                <a:ext uri="{FF2B5EF4-FFF2-40B4-BE49-F238E27FC236}">
                  <a16:creationId xmlns:a16="http://schemas.microsoft.com/office/drawing/2014/main" id="{838BA6AD-CFF8-4078-944F-44674C520609}"/>
                </a:ext>
              </a:extLst>
            </p:cNvPr>
            <p:cNvPicPr>
              <a:picLocks noChangeAspect="1"/>
            </p:cNvPicPr>
            <p:nvPr/>
          </p:nvPicPr>
          <p:blipFill>
            <a:blip r:embed="rId5"/>
            <a:stretch>
              <a:fillRect/>
            </a:stretch>
          </p:blipFill>
          <p:spPr>
            <a:xfrm>
              <a:off x="3387143" y="3051488"/>
              <a:ext cx="2369713" cy="959476"/>
            </a:xfrm>
            <a:prstGeom prst="rect">
              <a:avLst/>
            </a:prstGeom>
          </p:spPr>
        </p:pic>
      </p:grpSp>
      <p:grpSp>
        <p:nvGrpSpPr>
          <p:cNvPr id="8" name="Group 7" descr="Five people planting native beach grass int two long rows at North Beach, Racine, WI.  One person is digging holes using a full size shovel, the others are on their knees planting grass. ">
            <a:extLst>
              <a:ext uri="{FF2B5EF4-FFF2-40B4-BE49-F238E27FC236}">
                <a16:creationId xmlns:a16="http://schemas.microsoft.com/office/drawing/2014/main" id="{21FCF81C-B647-44AE-AF4D-5AAF39964C0F}"/>
              </a:ext>
            </a:extLst>
          </p:cNvPr>
          <p:cNvGrpSpPr/>
          <p:nvPr/>
        </p:nvGrpSpPr>
        <p:grpSpPr>
          <a:xfrm>
            <a:off x="6446226" y="4582651"/>
            <a:ext cx="2901063" cy="1914144"/>
            <a:chOff x="3309869" y="1103559"/>
            <a:chExt cx="2524260" cy="1957588"/>
          </a:xfrm>
        </p:grpSpPr>
        <p:pic>
          <p:nvPicPr>
            <p:cNvPr id="3" name="Picture 2" descr="Five people planting native beach grass int two long rows at North Beach, Racine, WI.  One person is digging holes using a full size shovel, the others are on their knees planting grass. ">
              <a:extLst>
                <a:ext uri="{FF2B5EF4-FFF2-40B4-BE49-F238E27FC236}">
                  <a16:creationId xmlns:a16="http://schemas.microsoft.com/office/drawing/2014/main" id="{F74AC6E0-8828-4109-82E1-C95D4971116F}"/>
                </a:ext>
              </a:extLst>
            </p:cNvPr>
            <p:cNvPicPr>
              <a:picLocks noChangeAspect="1"/>
            </p:cNvPicPr>
            <p:nvPr/>
          </p:nvPicPr>
          <p:blipFill>
            <a:blip r:embed="rId6"/>
            <a:stretch>
              <a:fillRect/>
            </a:stretch>
          </p:blipFill>
          <p:spPr>
            <a:xfrm>
              <a:off x="3309870" y="2082353"/>
              <a:ext cx="2524259" cy="978794"/>
            </a:xfrm>
            <a:prstGeom prst="rect">
              <a:avLst/>
            </a:prstGeom>
          </p:spPr>
        </p:pic>
        <p:pic>
          <p:nvPicPr>
            <p:cNvPr id="7" name="Picture 6" descr="Five people planting native beach grass int two long rows at North Beach, Racine, WI.  One person is digging holes using a full size shovel, the others are on their knees planting grass. ">
              <a:extLst>
                <a:ext uri="{FF2B5EF4-FFF2-40B4-BE49-F238E27FC236}">
                  <a16:creationId xmlns:a16="http://schemas.microsoft.com/office/drawing/2014/main" id="{AA9A4DCC-23B8-4929-89B6-B72BF178B955}"/>
                </a:ext>
              </a:extLst>
            </p:cNvPr>
            <p:cNvPicPr>
              <a:picLocks noChangeAspect="1"/>
            </p:cNvPicPr>
            <p:nvPr/>
          </p:nvPicPr>
          <p:blipFill>
            <a:blip r:embed="rId7"/>
            <a:stretch>
              <a:fillRect/>
            </a:stretch>
          </p:blipFill>
          <p:spPr>
            <a:xfrm>
              <a:off x="3309869" y="1103559"/>
              <a:ext cx="2524259" cy="978794"/>
            </a:xfrm>
            <a:prstGeom prst="rect">
              <a:avLst/>
            </a:prstGeom>
          </p:spPr>
        </p:pic>
      </p:grpSp>
      <p:pic>
        <p:nvPicPr>
          <p:cNvPr id="152" name="Google Shape;152;p18" descr="Eight people planting native beach grass in multiple rows at North Beach, Racine, WI. "/>
          <p:cNvPicPr preferRelativeResize="0"/>
          <p:nvPr/>
        </p:nvPicPr>
        <p:blipFill rotWithShape="1">
          <a:blip r:embed="rId8">
            <a:extLst>
              <a:ext uri="{96DAC541-7B7A-43D3-8B79-37D633B846F1}">
                <asvg:svgBlip xmlns:asvg="http://schemas.microsoft.com/office/drawing/2016/SVG/main" r:embed="rId9"/>
              </a:ext>
            </a:extLst>
          </a:blip>
          <a:srcRect t="2427" b="2427"/>
          <a:stretch/>
        </p:blipFill>
        <p:spPr>
          <a:xfrm>
            <a:off x="9530503" y="4567662"/>
            <a:ext cx="2631520" cy="1916025"/>
          </a:xfrm>
          <a:prstGeom prst="rect">
            <a:avLst/>
          </a:prstGeom>
          <a:noFill/>
          <a:ln>
            <a:noFill/>
          </a:ln>
        </p:spPr>
      </p:pic>
      <p:sp>
        <p:nvSpPr>
          <p:cNvPr id="11" name="Google Shape;90;p11">
            <a:extLst>
              <a:ext uri="{FF2B5EF4-FFF2-40B4-BE49-F238E27FC236}">
                <a16:creationId xmlns:a16="http://schemas.microsoft.com/office/drawing/2014/main" id="{6A2EDE02-6978-32E4-E7B2-535ACAC1FBCB}"/>
              </a:ext>
            </a:extLst>
          </p:cNvPr>
          <p:cNvSpPr txBox="1">
            <a:spLocks/>
          </p:cNvSpPr>
          <p:nvPr/>
        </p:nvSpPr>
        <p:spPr>
          <a:xfrm>
            <a:off x="2599429" y="6116908"/>
            <a:ext cx="3655725" cy="416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base"/>
            <a:r>
              <a:rPr lang="en-GB" sz="1200" b="1">
                <a:solidFill>
                  <a:schemeClr val="tx1"/>
                </a:solidFill>
              </a:rPr>
              <a:t>Image Source: </a:t>
            </a:r>
            <a:r>
              <a:rPr lang="en-US" sz="1200" b="1">
                <a:solidFill>
                  <a:schemeClr val="tx1"/>
                </a:solidFill>
              </a:rPr>
              <a:t>Julie </a:t>
            </a:r>
            <a:r>
              <a:rPr lang="en-US" sz="1200" b="1" err="1">
                <a:solidFill>
                  <a:schemeClr val="tx1"/>
                </a:solidFill>
              </a:rPr>
              <a:t>Kinzelman</a:t>
            </a:r>
            <a:r>
              <a:rPr lang="en-US" sz="1200" b="1">
                <a:solidFill>
                  <a:schemeClr val="tx1"/>
                </a:solidFill>
              </a:rPr>
              <a:t>, City of Racine</a:t>
            </a:r>
            <a:endParaRPr lang="en-US">
              <a:solidFill>
                <a:schemeClr val="tx1"/>
              </a:solidFill>
            </a:endParaRPr>
          </a:p>
        </p:txBody>
      </p:sp>
      <p:grpSp>
        <p:nvGrpSpPr>
          <p:cNvPr id="2" name="Group 1" descr="Graphical model of the Engineering Design Process by TeachEngineering. The graphical model consists of seven steps represented in a circular layout. The steps are: 1) Ask: to identify the needs and constraints; 2) Research the problem; 3) Imagine possible solutions;  4) Plan by selecting a promising solution; 5) Create a prototype; 6) Test and evaluate the prototype; and 7) Improve and redesign as needed. The &quot;create,&quot; &quot;test&quot; and &quot;improve&quot; steps are highlighted.">
            <a:extLst>
              <a:ext uri="{FF2B5EF4-FFF2-40B4-BE49-F238E27FC236}">
                <a16:creationId xmlns:a16="http://schemas.microsoft.com/office/drawing/2014/main" id="{CB033689-9569-40C4-B0BA-3C882D0CDC5D}"/>
              </a:ext>
            </a:extLst>
          </p:cNvPr>
          <p:cNvGrpSpPr/>
          <p:nvPr/>
        </p:nvGrpSpPr>
        <p:grpSpPr>
          <a:xfrm>
            <a:off x="192796" y="4099754"/>
            <a:ext cx="2243693" cy="2200655"/>
            <a:chOff x="73554" y="3379938"/>
            <a:chExt cx="1682770" cy="1650491"/>
          </a:xfrm>
        </p:grpSpPr>
        <p:pic>
          <p:nvPicPr>
            <p:cNvPr id="15" name="Picture 14" descr="Engineering Design Process - TeachEngineering">
              <a:extLst>
                <a:ext uri="{FF2B5EF4-FFF2-40B4-BE49-F238E27FC236}">
                  <a16:creationId xmlns:a16="http://schemas.microsoft.com/office/drawing/2014/main" id="{C0255896-4E4C-417F-BB6B-AEC410E4C06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833" y="3379938"/>
              <a:ext cx="1650491" cy="1650491"/>
            </a:xfrm>
            <a:prstGeom prst="ellipse">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BEED7112-9EB9-4852-96E7-17804EA276E6}"/>
                </a:ext>
              </a:extLst>
            </p:cNvPr>
            <p:cNvSpPr/>
            <p:nvPr/>
          </p:nvSpPr>
          <p:spPr>
            <a:xfrm>
              <a:off x="412220" y="4560887"/>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Oval 16">
              <a:extLst>
                <a:ext uri="{FF2B5EF4-FFF2-40B4-BE49-F238E27FC236}">
                  <a16:creationId xmlns:a16="http://schemas.microsoft.com/office/drawing/2014/main" id="{145B5C0B-8F49-46F4-865D-650833266DED}"/>
                </a:ext>
              </a:extLst>
            </p:cNvPr>
            <p:cNvSpPr/>
            <p:nvPr/>
          </p:nvSpPr>
          <p:spPr>
            <a:xfrm>
              <a:off x="73554" y="4137553"/>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Oval 17">
              <a:extLst>
                <a:ext uri="{FF2B5EF4-FFF2-40B4-BE49-F238E27FC236}">
                  <a16:creationId xmlns:a16="http://schemas.microsoft.com/office/drawing/2014/main" id="{BBFCE36E-C43C-4BB6-85B1-0B1FF80D4CF6}"/>
                </a:ext>
              </a:extLst>
            </p:cNvPr>
            <p:cNvSpPr/>
            <p:nvPr/>
          </p:nvSpPr>
          <p:spPr>
            <a:xfrm>
              <a:off x="214665" y="3636609"/>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5" name="Footer Placeholder 2">
            <a:extLst>
              <a:ext uri="{FF2B5EF4-FFF2-40B4-BE49-F238E27FC236}">
                <a16:creationId xmlns:a16="http://schemas.microsoft.com/office/drawing/2014/main" id="{D84DBAA8-028C-7268-DC3D-A11F8BFB42BE}"/>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dirty="0"/>
              <a:t>Green Infrastructure – Nature-Based Shorelines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 name="Google Shape;149;p18">
            <a:extLst>
              <a:ext uri="{FF2B5EF4-FFF2-40B4-BE49-F238E27FC236}">
                <a16:creationId xmlns:a16="http://schemas.microsoft.com/office/drawing/2014/main" id="{D7839CBB-CA56-4771-B3AB-1E16B1192F64}"/>
              </a:ext>
            </a:extLst>
          </p:cNvPr>
          <p:cNvSpPr txBox="1">
            <a:spLocks noGrp="1"/>
          </p:cNvSpPr>
          <p:nvPr>
            <p:ph type="title"/>
          </p:nvPr>
        </p:nvSpPr>
        <p:spPr>
          <a:xfrm>
            <a:off x="511410" y="2531361"/>
            <a:ext cx="10668000" cy="180753"/>
          </a:xfrm>
          <a:prstGeom prst="rect">
            <a:avLst/>
          </a:prstGeom>
        </p:spPr>
        <p:txBody>
          <a:bodyPr spcFirstLastPara="1" vert="horz" wrap="square" lIns="121900" tIns="121900" rIns="121900" bIns="121900" rtlCol="0" anchor="t" anchorCtr="0">
            <a:noAutofit/>
          </a:bodyPr>
          <a:lstStyle/>
          <a:p>
            <a:r>
              <a:rPr lang="en-US" sz="4000">
                <a:solidFill>
                  <a:srgbClr val="C00000"/>
                </a:solidFill>
                <a:latin typeface="Arial"/>
              </a:rPr>
              <a:t>Improve</a:t>
            </a:r>
          </a:p>
          <a:p>
            <a:r>
              <a:rPr lang="en-GB" sz="4000" b="0">
                <a:latin typeface="Arial"/>
              </a:rPr>
              <a:t>2008 Make a Difference Day</a:t>
            </a:r>
            <a:endParaRPr sz="4000" b="0">
              <a:latin typeface="Arial"/>
            </a:endParaRPr>
          </a:p>
        </p:txBody>
      </p:sp>
      <p:grpSp>
        <p:nvGrpSpPr>
          <p:cNvPr id="14" name="Group 13" descr="A group of people clustered near a clump of beach grass at North Beach, Racine, WI apparently discuss planting plans while another person stands at the ready with a shovel. A man in the image foreground appears to be looking at a future planting area that is outside the bounds of the image.">
            <a:extLst>
              <a:ext uri="{FF2B5EF4-FFF2-40B4-BE49-F238E27FC236}">
                <a16:creationId xmlns:a16="http://schemas.microsoft.com/office/drawing/2014/main" id="{91682FA5-8851-4DCC-AF4B-553D12106012}"/>
              </a:ext>
            </a:extLst>
          </p:cNvPr>
          <p:cNvGrpSpPr>
            <a:grpSpLocks noChangeAspect="1"/>
          </p:cNvGrpSpPr>
          <p:nvPr/>
        </p:nvGrpSpPr>
        <p:grpSpPr>
          <a:xfrm>
            <a:off x="7402499" y="469675"/>
            <a:ext cx="4315968" cy="3190739"/>
            <a:chOff x="3194952" y="2224020"/>
            <a:chExt cx="2788766" cy="2061698"/>
          </a:xfrm>
        </p:grpSpPr>
        <p:pic>
          <p:nvPicPr>
            <p:cNvPr id="4" name="Picture 3">
              <a:extLst>
                <a:ext uri="{FF2B5EF4-FFF2-40B4-BE49-F238E27FC236}">
                  <a16:creationId xmlns:a16="http://schemas.microsoft.com/office/drawing/2014/main" id="{DE56D467-6FFD-4751-B940-2D5D432A0A2C}"/>
                </a:ext>
              </a:extLst>
            </p:cNvPr>
            <p:cNvPicPr>
              <a:picLocks noChangeAspect="1"/>
            </p:cNvPicPr>
            <p:nvPr/>
          </p:nvPicPr>
          <p:blipFill>
            <a:blip r:embed="rId3"/>
            <a:stretch>
              <a:fillRect/>
            </a:stretch>
          </p:blipFill>
          <p:spPr>
            <a:xfrm>
              <a:off x="3194952" y="2224020"/>
              <a:ext cx="2781837" cy="695459"/>
            </a:xfrm>
            <a:prstGeom prst="rect">
              <a:avLst/>
            </a:prstGeom>
          </p:spPr>
        </p:pic>
        <p:pic>
          <p:nvPicPr>
            <p:cNvPr id="6" name="Picture 5">
              <a:extLst>
                <a:ext uri="{FF2B5EF4-FFF2-40B4-BE49-F238E27FC236}">
                  <a16:creationId xmlns:a16="http://schemas.microsoft.com/office/drawing/2014/main" id="{0BEA6FDF-805C-4C32-8E6E-162058EE5B40}"/>
                </a:ext>
              </a:extLst>
            </p:cNvPr>
            <p:cNvPicPr>
              <a:picLocks noChangeAspect="1"/>
            </p:cNvPicPr>
            <p:nvPr/>
          </p:nvPicPr>
          <p:blipFill>
            <a:blip r:embed="rId4"/>
            <a:stretch>
              <a:fillRect/>
            </a:stretch>
          </p:blipFill>
          <p:spPr>
            <a:xfrm>
              <a:off x="3201881" y="2909495"/>
              <a:ext cx="2781837" cy="695459"/>
            </a:xfrm>
            <a:prstGeom prst="rect">
              <a:avLst/>
            </a:prstGeom>
          </p:spPr>
        </p:pic>
        <p:pic>
          <p:nvPicPr>
            <p:cNvPr id="11" name="Picture 10">
              <a:extLst>
                <a:ext uri="{FF2B5EF4-FFF2-40B4-BE49-F238E27FC236}">
                  <a16:creationId xmlns:a16="http://schemas.microsoft.com/office/drawing/2014/main" id="{570F8B31-2E57-4AA8-A4B4-F9F3BEC81326}"/>
                </a:ext>
              </a:extLst>
            </p:cNvPr>
            <p:cNvPicPr>
              <a:picLocks noChangeAspect="1"/>
            </p:cNvPicPr>
            <p:nvPr/>
          </p:nvPicPr>
          <p:blipFill>
            <a:blip r:embed="rId5"/>
            <a:stretch>
              <a:fillRect/>
            </a:stretch>
          </p:blipFill>
          <p:spPr>
            <a:xfrm>
              <a:off x="3201880" y="3590259"/>
              <a:ext cx="2781837" cy="695459"/>
            </a:xfrm>
            <a:prstGeom prst="rect">
              <a:avLst/>
            </a:prstGeom>
          </p:spPr>
        </p:pic>
      </p:grpSp>
      <p:grpSp>
        <p:nvGrpSpPr>
          <p:cNvPr id="21" name="Group 20" descr="A recently planted row of native beach grass at North Beach, Racine, Wisconsin.  Several shovels with the blades stuck into the sand and empty plastic pots are evidence of the work.  ">
            <a:extLst>
              <a:ext uri="{FF2B5EF4-FFF2-40B4-BE49-F238E27FC236}">
                <a16:creationId xmlns:a16="http://schemas.microsoft.com/office/drawing/2014/main" id="{AF992F92-5B43-4449-9FD4-D8D20F503A94}"/>
              </a:ext>
            </a:extLst>
          </p:cNvPr>
          <p:cNvGrpSpPr>
            <a:grpSpLocks noChangeAspect="1"/>
          </p:cNvGrpSpPr>
          <p:nvPr/>
        </p:nvGrpSpPr>
        <p:grpSpPr>
          <a:xfrm>
            <a:off x="5362835" y="3638420"/>
            <a:ext cx="4035998" cy="3077745"/>
            <a:chOff x="3219717" y="2224020"/>
            <a:chExt cx="2704564" cy="2062429"/>
          </a:xfrm>
        </p:grpSpPr>
        <p:pic>
          <p:nvPicPr>
            <p:cNvPr id="16" name="Picture 15" descr="A recently planted row of native beach grass at North Beach, Racine, Wisconsin.  Several shovels with the blades stuck into the sand and empty plastic pots are evidence of the work.  ">
              <a:extLst>
                <a:ext uri="{FF2B5EF4-FFF2-40B4-BE49-F238E27FC236}">
                  <a16:creationId xmlns:a16="http://schemas.microsoft.com/office/drawing/2014/main" id="{F9897DC0-B3FF-452E-9537-7AF09A4399B4}"/>
                </a:ext>
              </a:extLst>
            </p:cNvPr>
            <p:cNvPicPr>
              <a:picLocks noChangeAspect="1"/>
            </p:cNvPicPr>
            <p:nvPr/>
          </p:nvPicPr>
          <p:blipFill>
            <a:blip r:embed="rId6"/>
            <a:stretch>
              <a:fillRect/>
            </a:stretch>
          </p:blipFill>
          <p:spPr>
            <a:xfrm>
              <a:off x="3219718" y="2224020"/>
              <a:ext cx="2704563" cy="695459"/>
            </a:xfrm>
            <a:prstGeom prst="rect">
              <a:avLst/>
            </a:prstGeom>
          </p:spPr>
        </p:pic>
        <p:pic>
          <p:nvPicPr>
            <p:cNvPr id="18" name="Picture 17" descr="A recently planted row of native beach grass at North Beach, Racine, Wisconsin.  Several shovels with the blades stuck into the sand and empty plastic pots are evidence of the work.  ">
              <a:extLst>
                <a:ext uri="{FF2B5EF4-FFF2-40B4-BE49-F238E27FC236}">
                  <a16:creationId xmlns:a16="http://schemas.microsoft.com/office/drawing/2014/main" id="{26E6205B-041C-4F06-9EC1-EC9CCD5D3111}"/>
                </a:ext>
              </a:extLst>
            </p:cNvPr>
            <p:cNvPicPr>
              <a:picLocks noChangeAspect="1"/>
            </p:cNvPicPr>
            <p:nvPr/>
          </p:nvPicPr>
          <p:blipFill>
            <a:blip r:embed="rId7"/>
            <a:stretch>
              <a:fillRect/>
            </a:stretch>
          </p:blipFill>
          <p:spPr>
            <a:xfrm>
              <a:off x="3219718" y="2897065"/>
              <a:ext cx="2704563" cy="695459"/>
            </a:xfrm>
            <a:prstGeom prst="rect">
              <a:avLst/>
            </a:prstGeom>
          </p:spPr>
        </p:pic>
        <p:pic>
          <p:nvPicPr>
            <p:cNvPr id="20" name="Picture 19" descr="A recently planted row of native beach grass at North Beach, Racine, Wisconsin.  Several shovels with the blades stuck into the sand and empty plastic pots are evidence of the work.  ">
              <a:extLst>
                <a:ext uri="{FF2B5EF4-FFF2-40B4-BE49-F238E27FC236}">
                  <a16:creationId xmlns:a16="http://schemas.microsoft.com/office/drawing/2014/main" id="{27252E25-CA80-43AC-883E-53BC716EDBD0}"/>
                </a:ext>
              </a:extLst>
            </p:cNvPr>
            <p:cNvPicPr>
              <a:picLocks noChangeAspect="1"/>
            </p:cNvPicPr>
            <p:nvPr/>
          </p:nvPicPr>
          <p:blipFill>
            <a:blip r:embed="rId8"/>
            <a:stretch>
              <a:fillRect/>
            </a:stretch>
          </p:blipFill>
          <p:spPr>
            <a:xfrm>
              <a:off x="3219717" y="3590990"/>
              <a:ext cx="2704563" cy="695459"/>
            </a:xfrm>
            <a:prstGeom prst="rect">
              <a:avLst/>
            </a:prstGeom>
          </p:spPr>
        </p:pic>
      </p:grpSp>
      <p:sp>
        <p:nvSpPr>
          <p:cNvPr id="7" name="Google Shape;90;p11">
            <a:extLst>
              <a:ext uri="{FF2B5EF4-FFF2-40B4-BE49-F238E27FC236}">
                <a16:creationId xmlns:a16="http://schemas.microsoft.com/office/drawing/2014/main" id="{FC8AE57A-8B3C-3E96-A08A-AB451A8E4FD8}"/>
              </a:ext>
            </a:extLst>
          </p:cNvPr>
          <p:cNvSpPr txBox="1">
            <a:spLocks/>
          </p:cNvSpPr>
          <p:nvPr/>
        </p:nvSpPr>
        <p:spPr>
          <a:xfrm>
            <a:off x="299251" y="6063881"/>
            <a:ext cx="5063585" cy="416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base"/>
            <a:r>
              <a:rPr lang="en-GB" sz="1200" b="1">
                <a:solidFill>
                  <a:schemeClr val="tx1"/>
                </a:solidFill>
              </a:rPr>
              <a:t>Image Source: </a:t>
            </a:r>
            <a:r>
              <a:rPr lang="en-US" sz="1200" b="1">
                <a:solidFill>
                  <a:schemeClr val="tx1"/>
                </a:solidFill>
              </a:rPr>
              <a:t>Julie </a:t>
            </a:r>
            <a:r>
              <a:rPr lang="en-US" sz="1200" b="1" err="1">
                <a:solidFill>
                  <a:schemeClr val="tx1"/>
                </a:solidFill>
              </a:rPr>
              <a:t>Kinzelman</a:t>
            </a:r>
            <a:r>
              <a:rPr lang="en-US" sz="1200" b="1">
                <a:solidFill>
                  <a:schemeClr val="tx1"/>
                </a:solidFill>
              </a:rPr>
              <a:t>, City of Racine Health Department</a:t>
            </a:r>
            <a:endParaRPr lang="en-US">
              <a:solidFill>
                <a:schemeClr val="tx1"/>
              </a:solidFill>
            </a:endParaRPr>
          </a:p>
        </p:txBody>
      </p:sp>
      <p:grpSp>
        <p:nvGrpSpPr>
          <p:cNvPr id="2" name="Group 1" descr="Graphical model of the Engineering Design Process by TeachEngineering. The graphical model consists of seven steps represented in a circular layout. The steps are: 1) Ask: to identify the needs and constraints; 2) Research the problem; 3) Imagine possible solutions;  4) Plan by selecting a promising solution; 5) Create a prototype; 6) Test and evaluate the prototype; and 7) Improve and redesign as needed. The &quot;create,&quot; &quot;test&quot; and &quot;improve&quot; steps are highlighted.">
            <a:extLst>
              <a:ext uri="{FF2B5EF4-FFF2-40B4-BE49-F238E27FC236}">
                <a16:creationId xmlns:a16="http://schemas.microsoft.com/office/drawing/2014/main" id="{F521099D-513F-4BD5-916A-4B1A688D087C}"/>
              </a:ext>
            </a:extLst>
          </p:cNvPr>
          <p:cNvGrpSpPr/>
          <p:nvPr/>
        </p:nvGrpSpPr>
        <p:grpSpPr>
          <a:xfrm>
            <a:off x="32220" y="-18378"/>
            <a:ext cx="2243693" cy="2200655"/>
            <a:chOff x="73554" y="3379938"/>
            <a:chExt cx="1682770" cy="1650491"/>
          </a:xfrm>
        </p:grpSpPr>
        <p:pic>
          <p:nvPicPr>
            <p:cNvPr id="13" name="Picture 12" descr="Engineering Design Process - TeachEngineering">
              <a:extLst>
                <a:ext uri="{FF2B5EF4-FFF2-40B4-BE49-F238E27FC236}">
                  <a16:creationId xmlns:a16="http://schemas.microsoft.com/office/drawing/2014/main" id="{AD13A82E-D5C8-447D-BDA0-9D8C29CBDA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833" y="3379938"/>
              <a:ext cx="1650491" cy="1650491"/>
            </a:xfrm>
            <a:prstGeom prst="ellipse">
              <a:avLst/>
            </a:prstGeom>
            <a:noFill/>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2E40414E-4F90-4429-938A-CB2FDCBF4B96}"/>
                </a:ext>
              </a:extLst>
            </p:cNvPr>
            <p:cNvSpPr/>
            <p:nvPr/>
          </p:nvSpPr>
          <p:spPr>
            <a:xfrm>
              <a:off x="412220" y="4560887"/>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Oval 18">
              <a:extLst>
                <a:ext uri="{FF2B5EF4-FFF2-40B4-BE49-F238E27FC236}">
                  <a16:creationId xmlns:a16="http://schemas.microsoft.com/office/drawing/2014/main" id="{16974B93-284C-42CA-AAF5-0E79D7A11F97}"/>
                </a:ext>
              </a:extLst>
            </p:cNvPr>
            <p:cNvSpPr/>
            <p:nvPr/>
          </p:nvSpPr>
          <p:spPr>
            <a:xfrm>
              <a:off x="73554" y="4137553"/>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Oval 22">
              <a:extLst>
                <a:ext uri="{FF2B5EF4-FFF2-40B4-BE49-F238E27FC236}">
                  <a16:creationId xmlns:a16="http://schemas.microsoft.com/office/drawing/2014/main" id="{6CCF9F4B-EBA6-455E-AE8C-D409BA7309B7}"/>
                </a:ext>
              </a:extLst>
            </p:cNvPr>
            <p:cNvSpPr/>
            <p:nvPr/>
          </p:nvSpPr>
          <p:spPr>
            <a:xfrm>
              <a:off x="214665" y="3636609"/>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 name="Footer Placeholder 2">
            <a:extLst>
              <a:ext uri="{FF2B5EF4-FFF2-40B4-BE49-F238E27FC236}">
                <a16:creationId xmlns:a16="http://schemas.microsoft.com/office/drawing/2014/main" id="{AE65488A-39B7-DE26-08D0-8A8896C0D5A8}"/>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a:t>Green Infrastructure – Nature Based Shorelines</a:t>
            </a:r>
          </a:p>
        </p:txBody>
      </p:sp>
    </p:spTree>
    <p:extLst>
      <p:ext uri="{BB962C8B-B14F-4D97-AF65-F5344CB8AC3E}">
        <p14:creationId xmlns:p14="http://schemas.microsoft.com/office/powerpoint/2010/main" val="2409326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3" name="Title 2">
            <a:extLst>
              <a:ext uri="{FF2B5EF4-FFF2-40B4-BE49-F238E27FC236}">
                <a16:creationId xmlns:a16="http://schemas.microsoft.com/office/drawing/2014/main" id="{43FF70AD-A4B9-8DB4-BF32-A2DED77BA06A}"/>
              </a:ext>
            </a:extLst>
          </p:cNvPr>
          <p:cNvSpPr>
            <a:spLocks noGrp="1"/>
          </p:cNvSpPr>
          <p:nvPr>
            <p:ph type="title"/>
          </p:nvPr>
        </p:nvSpPr>
        <p:spPr/>
        <p:txBody>
          <a:bodyPr>
            <a:normAutofit fontScale="90000"/>
          </a:bodyPr>
          <a:lstStyle/>
          <a:p>
            <a:r>
              <a:rPr lang="en-US"/>
              <a:t>Volunteers Plant Beach Grass at North Beach</a:t>
            </a:r>
          </a:p>
        </p:txBody>
      </p:sp>
      <p:sp>
        <p:nvSpPr>
          <p:cNvPr id="23" name="object 4">
            <a:extLst>
              <a:ext uri="{FF2B5EF4-FFF2-40B4-BE49-F238E27FC236}">
                <a16:creationId xmlns:a16="http://schemas.microsoft.com/office/drawing/2014/main" id="{1E56226F-EDB6-46B4-AAC0-B3B0038BF7F7}"/>
              </a:ext>
            </a:extLst>
          </p:cNvPr>
          <p:cNvSpPr txBox="1"/>
          <p:nvPr/>
        </p:nvSpPr>
        <p:spPr>
          <a:xfrm>
            <a:off x="546641" y="2563661"/>
            <a:ext cx="4108027" cy="3711657"/>
          </a:xfrm>
          <a:prstGeom prst="rect">
            <a:avLst/>
          </a:prstGeom>
          <a:solidFill>
            <a:srgbClr val="C6D9F1"/>
          </a:solidFill>
        </p:spPr>
        <p:txBody>
          <a:bodyPr vert="horz" wrap="square" lIns="0" tIns="27940" rIns="0" bIns="0" rtlCol="0" anchor="t">
            <a:spAutoFit/>
          </a:bodyPr>
          <a:lstStyle/>
          <a:p>
            <a:pPr marL="477508" marR="306486" indent="-377604">
              <a:lnSpc>
                <a:spcPct val="101499"/>
              </a:lnSpc>
              <a:spcBef>
                <a:spcPts val="220"/>
              </a:spcBef>
              <a:buFont typeface="Arial"/>
              <a:buChar char="•"/>
              <a:tabLst>
                <a:tab pos="476661" algn="l"/>
                <a:tab pos="477508" algn="l"/>
              </a:tabLst>
            </a:pPr>
            <a:r>
              <a:rPr sz="2400" spc="7">
                <a:cs typeface="Calibri"/>
              </a:rPr>
              <a:t>Capture</a:t>
            </a:r>
            <a:r>
              <a:rPr sz="2400" spc="-20">
                <a:cs typeface="Calibri"/>
              </a:rPr>
              <a:t> </a:t>
            </a:r>
            <a:r>
              <a:rPr lang="en-US" sz="2400" spc="-20">
                <a:cs typeface="Calibri"/>
              </a:rPr>
              <a:t>runoff</a:t>
            </a:r>
            <a:r>
              <a:rPr lang="en-US" sz="2400" spc="-33">
                <a:cs typeface="Calibri"/>
              </a:rPr>
              <a:t> </a:t>
            </a:r>
            <a:r>
              <a:rPr sz="2400" spc="7">
                <a:cs typeface="Calibri"/>
              </a:rPr>
              <a:t>from</a:t>
            </a:r>
            <a:r>
              <a:rPr lang="en-US" sz="2400" spc="7">
                <a:cs typeface="Calibri"/>
              </a:rPr>
              <a:t> </a:t>
            </a:r>
            <a:r>
              <a:rPr sz="2400" spc="-567">
                <a:cs typeface="Calibri"/>
              </a:rPr>
              <a:t> </a:t>
            </a:r>
            <a:r>
              <a:rPr sz="2400" spc="-7">
                <a:cs typeface="Calibri"/>
              </a:rPr>
              <a:t>large</a:t>
            </a:r>
            <a:r>
              <a:rPr sz="2400" spc="7">
                <a:cs typeface="Calibri"/>
              </a:rPr>
              <a:t> parking</a:t>
            </a:r>
            <a:r>
              <a:rPr sz="2400">
                <a:cs typeface="Calibri"/>
              </a:rPr>
              <a:t> </a:t>
            </a:r>
            <a:r>
              <a:rPr sz="2400" spc="7">
                <a:cs typeface="Calibri"/>
              </a:rPr>
              <a:t>area</a:t>
            </a:r>
            <a:endParaRPr lang="en-US" sz="2400">
              <a:cs typeface="Calibri"/>
            </a:endParaRPr>
          </a:p>
          <a:p>
            <a:pPr marL="476661" marR="154936" indent="-377604">
              <a:lnSpc>
                <a:spcPct val="101499"/>
              </a:lnSpc>
              <a:spcBef>
                <a:spcPts val="633"/>
              </a:spcBef>
              <a:buFont typeface="Arial"/>
              <a:buChar char="•"/>
              <a:tabLst>
                <a:tab pos="476661" algn="l"/>
                <a:tab pos="477508" algn="l"/>
              </a:tabLst>
            </a:pPr>
            <a:r>
              <a:rPr sz="2400" spc="7">
                <a:cs typeface="Calibri"/>
              </a:rPr>
              <a:t>Constructed</a:t>
            </a:r>
            <a:r>
              <a:rPr sz="2400" spc="-40">
                <a:cs typeface="Calibri"/>
              </a:rPr>
              <a:t> </a:t>
            </a:r>
            <a:r>
              <a:rPr sz="2400" spc="7">
                <a:cs typeface="Calibri"/>
              </a:rPr>
              <a:t>by</a:t>
            </a:r>
            <a:r>
              <a:rPr sz="2400" spc="-33">
                <a:cs typeface="Calibri"/>
              </a:rPr>
              <a:t> </a:t>
            </a:r>
            <a:r>
              <a:rPr sz="2400" spc="13">
                <a:cs typeface="Calibri"/>
              </a:rPr>
              <a:t>municipal</a:t>
            </a:r>
            <a:r>
              <a:rPr lang="en-US" sz="2400" spc="13">
                <a:cs typeface="Calibri"/>
              </a:rPr>
              <a:t> </a:t>
            </a:r>
            <a:r>
              <a:rPr sz="2400" spc="-567">
                <a:cs typeface="Calibri"/>
              </a:rPr>
              <a:t> </a:t>
            </a:r>
            <a:r>
              <a:rPr sz="2400" spc="-13">
                <a:cs typeface="Calibri"/>
              </a:rPr>
              <a:t>staff</a:t>
            </a:r>
            <a:r>
              <a:rPr sz="2400" spc="-7">
                <a:cs typeface="Calibri"/>
              </a:rPr>
              <a:t> </a:t>
            </a:r>
            <a:r>
              <a:rPr sz="2400" spc="13">
                <a:cs typeface="Calibri"/>
              </a:rPr>
              <a:t>and</a:t>
            </a:r>
            <a:r>
              <a:rPr sz="2400">
                <a:cs typeface="Calibri"/>
              </a:rPr>
              <a:t> volunteers</a:t>
            </a:r>
          </a:p>
          <a:p>
            <a:pPr marL="476661" marR="1446071" indent="-377604">
              <a:lnSpc>
                <a:spcPct val="101499"/>
              </a:lnSpc>
              <a:spcBef>
                <a:spcPts val="633"/>
              </a:spcBef>
              <a:buFont typeface="Arial"/>
              <a:buChar char="•"/>
              <a:tabLst>
                <a:tab pos="476661" algn="l"/>
                <a:tab pos="477508" algn="l"/>
              </a:tabLst>
            </a:pPr>
            <a:r>
              <a:rPr sz="2400" spc="-27">
                <a:cs typeface="Calibri"/>
              </a:rPr>
              <a:t>“</a:t>
            </a:r>
            <a:r>
              <a:rPr sz="2400" spc="20">
                <a:cs typeface="Calibri"/>
              </a:rPr>
              <a:t>O</a:t>
            </a:r>
            <a:r>
              <a:rPr sz="2400">
                <a:cs typeface="Calibri"/>
              </a:rPr>
              <a:t>b</a:t>
            </a:r>
            <a:r>
              <a:rPr sz="2400" spc="7">
                <a:cs typeface="Calibri"/>
              </a:rPr>
              <a:t>se</a:t>
            </a:r>
            <a:r>
              <a:rPr sz="2400" spc="33">
                <a:cs typeface="Calibri"/>
              </a:rPr>
              <a:t>r</a:t>
            </a:r>
            <a:r>
              <a:rPr sz="2400" spc="-20">
                <a:cs typeface="Calibri"/>
              </a:rPr>
              <a:t>va</a:t>
            </a:r>
            <a:r>
              <a:rPr sz="2400" spc="7">
                <a:cs typeface="Calibri"/>
              </a:rPr>
              <a:t>ti</a:t>
            </a:r>
            <a:r>
              <a:rPr sz="2400" spc="13">
                <a:cs typeface="Calibri"/>
              </a:rPr>
              <a:t>ona</a:t>
            </a:r>
            <a:r>
              <a:rPr sz="2400" spc="7">
                <a:cs typeface="Calibri"/>
              </a:rPr>
              <a:t>l”</a:t>
            </a:r>
            <a:r>
              <a:rPr lang="en-US" sz="2400" spc="7">
                <a:cs typeface="Calibri"/>
              </a:rPr>
              <a:t> </a:t>
            </a:r>
            <a:r>
              <a:rPr sz="2400" spc="7">
                <a:cs typeface="Calibri"/>
              </a:rPr>
              <a:t> engineering</a:t>
            </a:r>
            <a:endParaRPr sz="2400">
              <a:cs typeface="Calibri"/>
            </a:endParaRPr>
          </a:p>
          <a:p>
            <a:pPr marL="476661" indent="-377604">
              <a:spcBef>
                <a:spcPts val="679"/>
              </a:spcBef>
              <a:buFont typeface="Arial"/>
              <a:buChar char="•"/>
              <a:tabLst>
                <a:tab pos="476661" algn="l"/>
                <a:tab pos="477508" algn="l"/>
              </a:tabLst>
            </a:pPr>
            <a:r>
              <a:rPr sz="2400">
                <a:cs typeface="Calibri"/>
              </a:rPr>
              <a:t>Naturalized</a:t>
            </a:r>
          </a:p>
          <a:p>
            <a:pPr marL="476661" indent="-377604">
              <a:spcBef>
                <a:spcPts val="693"/>
              </a:spcBef>
              <a:buFont typeface="Arial"/>
              <a:buChar char="•"/>
              <a:tabLst>
                <a:tab pos="476661" algn="l"/>
                <a:tab pos="477508" algn="l"/>
              </a:tabLst>
            </a:pPr>
            <a:r>
              <a:rPr sz="2400" spc="13">
                <a:cs typeface="Calibri"/>
              </a:rPr>
              <a:t>Low</a:t>
            </a:r>
            <a:r>
              <a:rPr sz="2400" spc="-33">
                <a:cs typeface="Calibri"/>
              </a:rPr>
              <a:t> </a:t>
            </a:r>
            <a:r>
              <a:rPr sz="2400">
                <a:cs typeface="Calibri"/>
              </a:rPr>
              <a:t>cost</a:t>
            </a:r>
            <a:r>
              <a:rPr sz="2400" spc="-33">
                <a:cs typeface="Calibri"/>
              </a:rPr>
              <a:t> </a:t>
            </a:r>
            <a:r>
              <a:rPr sz="2400" spc="7">
                <a:cs typeface="Calibri"/>
              </a:rPr>
              <a:t>($1500)</a:t>
            </a:r>
            <a:endParaRPr sz="2400">
              <a:cs typeface="Calibri"/>
            </a:endParaRPr>
          </a:p>
        </p:txBody>
      </p:sp>
      <p:pic>
        <p:nvPicPr>
          <p:cNvPr id="13" name="object 2" descr="Rows of recently planted beach grass at North Beach, Racine, WI.  In the image foreground are two upright shovels with the blades in the stand. In the background are two people standing next to a wheelbarrow full of beach grass and a third person who appears to be inspecting the recently planted grass.">
            <a:extLst>
              <a:ext uri="{FF2B5EF4-FFF2-40B4-BE49-F238E27FC236}">
                <a16:creationId xmlns:a16="http://schemas.microsoft.com/office/drawing/2014/main" id="{29E24B44-9928-447C-8DED-C330C3C39F66}"/>
              </a:ext>
            </a:extLst>
          </p:cNvPr>
          <p:cNvPicPr>
            <a:picLocks noChangeAspect="1"/>
          </p:cNvPicPr>
          <p:nvPr/>
        </p:nvPicPr>
        <p:blipFill>
          <a:blip r:embed="rId3" cstate="print"/>
          <a:stretch>
            <a:fillRect/>
          </a:stretch>
        </p:blipFill>
        <p:spPr>
          <a:xfrm>
            <a:off x="4962144" y="6584"/>
            <a:ext cx="7229856" cy="5742751"/>
          </a:xfrm>
          <a:prstGeom prst="rect">
            <a:avLst/>
          </a:prstGeom>
          <a:ln>
            <a:noFill/>
            <a:extLst>
              <a:ext uri="{C807C97D-BFC1-408E-A445-0C87EB9F89A2}">
                <ask:lineSketchStyleProps xmlns:ask="http://schemas.microsoft.com/office/drawing/2018/sketchyshapes">
                  <ask:type>
                    <ask:lineSketchNone/>
                  </ask:type>
                </ask:lineSketchStyleProps>
              </a:ext>
            </a:extLst>
          </a:ln>
        </p:spPr>
      </p:pic>
      <p:sp>
        <p:nvSpPr>
          <p:cNvPr id="5" name="Google Shape;90;p11">
            <a:extLst>
              <a:ext uri="{FF2B5EF4-FFF2-40B4-BE49-F238E27FC236}">
                <a16:creationId xmlns:a16="http://schemas.microsoft.com/office/drawing/2014/main" id="{CE8023E9-0F84-C308-0750-48CB94B9EBE4}"/>
              </a:ext>
            </a:extLst>
          </p:cNvPr>
          <p:cNvSpPr txBox="1">
            <a:spLocks/>
          </p:cNvSpPr>
          <p:nvPr/>
        </p:nvSpPr>
        <p:spPr>
          <a:xfrm>
            <a:off x="6894401" y="6034070"/>
            <a:ext cx="4078224" cy="541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900" b="1">
                <a:solidFill>
                  <a:schemeClr val="tx1"/>
                </a:solidFill>
              </a:rPr>
              <a:t>Image Source: Julie </a:t>
            </a:r>
            <a:r>
              <a:rPr lang="en-GB" sz="900" b="1" err="1">
                <a:solidFill>
                  <a:schemeClr val="tx1"/>
                </a:solidFill>
              </a:rPr>
              <a:t>Kinzelman</a:t>
            </a:r>
            <a:r>
              <a:rPr lang="en-GB" sz="900" b="1">
                <a:solidFill>
                  <a:schemeClr val="tx1"/>
                </a:solidFill>
              </a:rPr>
              <a:t>, City of Racine Health Department</a:t>
            </a:r>
          </a:p>
        </p:txBody>
      </p:sp>
      <p:grpSp>
        <p:nvGrpSpPr>
          <p:cNvPr id="2" name="Group 1" descr="Graphical model of the Engineering Design Process by TeachEngineering. The graphical model consists of seven steps represented in a circular layout. The steps are: 1) Ask: to identify the needs and constraints; 2) Research the problem; 3) Imagine possible solutions;  4) Plan by selecting a promising solution; 5) Create a prototype; 6) Test and evaluate the prototype; and 7) Improve and redesign as needed. The &quot;create,&quot; &quot;test&quot; and &quot;improve&quot; steps are highlighted.">
            <a:extLst>
              <a:ext uri="{FF2B5EF4-FFF2-40B4-BE49-F238E27FC236}">
                <a16:creationId xmlns:a16="http://schemas.microsoft.com/office/drawing/2014/main" id="{F1094656-1411-404E-90A6-781D7FDB161C}"/>
              </a:ext>
            </a:extLst>
          </p:cNvPr>
          <p:cNvGrpSpPr/>
          <p:nvPr/>
        </p:nvGrpSpPr>
        <p:grpSpPr>
          <a:xfrm>
            <a:off x="-55987" y="-75233"/>
            <a:ext cx="2243693" cy="2200655"/>
            <a:chOff x="73554" y="3379938"/>
            <a:chExt cx="1682770" cy="1650491"/>
          </a:xfrm>
        </p:grpSpPr>
        <p:pic>
          <p:nvPicPr>
            <p:cNvPr id="8" name="Picture 7" descr="Engineering Design Process - TeachEngineering">
              <a:extLst>
                <a:ext uri="{FF2B5EF4-FFF2-40B4-BE49-F238E27FC236}">
                  <a16:creationId xmlns:a16="http://schemas.microsoft.com/office/drawing/2014/main" id="{0CD797EC-83BE-41C7-877E-2C4126534C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33" y="3379938"/>
              <a:ext cx="1650491" cy="1650491"/>
            </a:xfrm>
            <a:prstGeom prst="ellipse">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25BA8807-2879-4B4E-8A01-6C6C6FAAAB41}"/>
                </a:ext>
              </a:extLst>
            </p:cNvPr>
            <p:cNvSpPr/>
            <p:nvPr/>
          </p:nvSpPr>
          <p:spPr>
            <a:xfrm>
              <a:off x="412220" y="4560887"/>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E9E15478-7E5E-4997-807A-4846C0051C0A}"/>
                </a:ext>
              </a:extLst>
            </p:cNvPr>
            <p:cNvSpPr/>
            <p:nvPr/>
          </p:nvSpPr>
          <p:spPr>
            <a:xfrm>
              <a:off x="73554" y="4137553"/>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6B6B50F4-29C5-4744-B08F-2CACAC7413BD}"/>
                </a:ext>
              </a:extLst>
            </p:cNvPr>
            <p:cNvSpPr/>
            <p:nvPr/>
          </p:nvSpPr>
          <p:spPr>
            <a:xfrm>
              <a:off x="214665" y="3636609"/>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 name="Footer Placeholder 2">
            <a:extLst>
              <a:ext uri="{FF2B5EF4-FFF2-40B4-BE49-F238E27FC236}">
                <a16:creationId xmlns:a16="http://schemas.microsoft.com/office/drawing/2014/main" id="{8606F366-2259-968E-E04A-826ED9773DE4}"/>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dirty="0"/>
              <a:t>Green Infrastructure – Nature-Based Shorelines</a:t>
            </a:r>
          </a:p>
        </p:txBody>
      </p:sp>
    </p:spTree>
    <p:extLst>
      <p:ext uri="{BB962C8B-B14F-4D97-AF65-F5344CB8AC3E}">
        <p14:creationId xmlns:p14="http://schemas.microsoft.com/office/powerpoint/2010/main" val="54121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 name="Google Shape;149;p18">
            <a:extLst>
              <a:ext uri="{FF2B5EF4-FFF2-40B4-BE49-F238E27FC236}">
                <a16:creationId xmlns:a16="http://schemas.microsoft.com/office/drawing/2014/main" id="{D7839CBB-CA56-4771-B3AB-1E16B1192F64}"/>
              </a:ext>
            </a:extLst>
          </p:cNvPr>
          <p:cNvSpPr txBox="1">
            <a:spLocks noGrp="1"/>
          </p:cNvSpPr>
          <p:nvPr>
            <p:ph type="title"/>
          </p:nvPr>
        </p:nvSpPr>
        <p:spPr>
          <a:xfrm>
            <a:off x="3122197" y="196394"/>
            <a:ext cx="10668000" cy="180753"/>
          </a:xfrm>
          <a:prstGeom prst="rect">
            <a:avLst/>
          </a:prstGeom>
        </p:spPr>
        <p:txBody>
          <a:bodyPr spcFirstLastPara="1" vert="horz" wrap="square" lIns="121900" tIns="121900" rIns="121900" bIns="121900" rtlCol="0" anchor="t" anchorCtr="0">
            <a:noAutofit/>
          </a:bodyPr>
          <a:lstStyle/>
          <a:p>
            <a:r>
              <a:rPr lang="en-US" sz="4000">
                <a:solidFill>
                  <a:srgbClr val="C00000"/>
                </a:solidFill>
                <a:latin typeface="Arial"/>
              </a:rPr>
              <a:t>Improve</a:t>
            </a:r>
            <a:r>
              <a:rPr lang="en-US" sz="4000">
                <a:latin typeface="Arial"/>
              </a:rPr>
              <a:t> 2014 Dunes in Action</a:t>
            </a:r>
            <a:endParaRPr sz="4000">
              <a:latin typeface="Arial"/>
            </a:endParaRPr>
          </a:p>
        </p:txBody>
      </p:sp>
      <p:pic>
        <p:nvPicPr>
          <p:cNvPr id="7" name="object 3" descr="A dune and swale wetland. The dunes are raised sandy ridges with green beach grass growing on them. The swales are the low spots between the dune ridges. The swale is full of standing water from a recent rainfall.">
            <a:extLst>
              <a:ext uri="{FF2B5EF4-FFF2-40B4-BE49-F238E27FC236}">
                <a16:creationId xmlns:a16="http://schemas.microsoft.com/office/drawing/2014/main" id="{07B7856C-C111-42C5-AC84-85DC363E7FB0}"/>
              </a:ext>
            </a:extLst>
          </p:cNvPr>
          <p:cNvPicPr>
            <a:picLocks noChangeAspect="1"/>
          </p:cNvPicPr>
          <p:nvPr/>
        </p:nvPicPr>
        <p:blipFill>
          <a:blip r:embed="rId3" cstate="print"/>
          <a:stretch>
            <a:fillRect/>
          </a:stretch>
        </p:blipFill>
        <p:spPr>
          <a:xfrm>
            <a:off x="2438400" y="1018448"/>
            <a:ext cx="9753600" cy="5486608"/>
          </a:xfrm>
          <a:prstGeom prst="rect">
            <a:avLst/>
          </a:prstGeom>
        </p:spPr>
      </p:pic>
      <p:sp>
        <p:nvSpPr>
          <p:cNvPr id="17" name="Google Shape;90;p11">
            <a:extLst>
              <a:ext uri="{FF2B5EF4-FFF2-40B4-BE49-F238E27FC236}">
                <a16:creationId xmlns:a16="http://schemas.microsoft.com/office/drawing/2014/main" id="{1847D137-C70A-462F-AAF1-236E616C6C57}"/>
              </a:ext>
            </a:extLst>
          </p:cNvPr>
          <p:cNvSpPr txBox="1">
            <a:spLocks/>
          </p:cNvSpPr>
          <p:nvPr/>
        </p:nvSpPr>
        <p:spPr>
          <a:xfrm>
            <a:off x="6096000" y="1286345"/>
            <a:ext cx="5437632" cy="721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1200" b="1">
                <a:solidFill>
                  <a:schemeClr val="tx1"/>
                </a:solidFill>
                <a:latin typeface="Lato"/>
              </a:rPr>
              <a:t>I</a:t>
            </a:r>
            <a:r>
              <a:rPr lang="en-GB" sz="1200" b="1">
                <a:solidFill>
                  <a:schemeClr val="tx1"/>
                </a:solidFill>
              </a:rPr>
              <a:t>mage Source: Julie </a:t>
            </a:r>
            <a:r>
              <a:rPr lang="en-GB" sz="1200" b="1" err="1">
                <a:solidFill>
                  <a:schemeClr val="tx1"/>
                </a:solidFill>
              </a:rPr>
              <a:t>Kinzelman</a:t>
            </a:r>
            <a:r>
              <a:rPr lang="en-GB" sz="1200" b="1">
                <a:solidFill>
                  <a:schemeClr val="tx1"/>
                </a:solidFill>
              </a:rPr>
              <a:t>, City of Racine Health Department</a:t>
            </a:r>
          </a:p>
        </p:txBody>
      </p:sp>
      <p:grpSp>
        <p:nvGrpSpPr>
          <p:cNvPr id="2" name="Group 1" descr="Graphical model of the Engineering Design Process by TeachEngineering. The graphical model consists of seven steps represented in a circular layout. The steps are: 1) Ask: to identify the needs and constraints; 2) Research the problem; 3) Imagine possible solutions;  4) Plan by selecting a promising solution; 5) Create a prototype; 6) Test and evaluate the prototype; and 7) Improve and redesign as needed. The &quot;create,&quot; &quot;test&quot; and &quot;improve&quot; steps are highlighted.">
            <a:extLst>
              <a:ext uri="{FF2B5EF4-FFF2-40B4-BE49-F238E27FC236}">
                <a16:creationId xmlns:a16="http://schemas.microsoft.com/office/drawing/2014/main" id="{071A1EDD-2212-4811-A832-98F09B61949C}"/>
              </a:ext>
            </a:extLst>
          </p:cNvPr>
          <p:cNvGrpSpPr/>
          <p:nvPr/>
        </p:nvGrpSpPr>
        <p:grpSpPr>
          <a:xfrm>
            <a:off x="43280" y="-2629"/>
            <a:ext cx="2243693" cy="2200655"/>
            <a:chOff x="73554" y="3379938"/>
            <a:chExt cx="1682770" cy="1650491"/>
          </a:xfrm>
        </p:grpSpPr>
        <p:pic>
          <p:nvPicPr>
            <p:cNvPr id="8" name="Picture 7" descr="Engineering Design Process - TeachEngineering">
              <a:extLst>
                <a:ext uri="{FF2B5EF4-FFF2-40B4-BE49-F238E27FC236}">
                  <a16:creationId xmlns:a16="http://schemas.microsoft.com/office/drawing/2014/main" id="{F007E6B9-F889-4F10-8325-784DC80C1D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33" y="3379938"/>
              <a:ext cx="1650491" cy="1650491"/>
            </a:xfrm>
            <a:prstGeom prst="ellipse">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2D0C873B-4D60-496F-9681-91ECB48D57C9}"/>
                </a:ext>
              </a:extLst>
            </p:cNvPr>
            <p:cNvSpPr/>
            <p:nvPr/>
          </p:nvSpPr>
          <p:spPr>
            <a:xfrm>
              <a:off x="412220" y="4560887"/>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773FA942-3E4D-4C45-8A84-A721F8CD537A}"/>
                </a:ext>
              </a:extLst>
            </p:cNvPr>
            <p:cNvSpPr/>
            <p:nvPr/>
          </p:nvSpPr>
          <p:spPr>
            <a:xfrm>
              <a:off x="73554" y="4137553"/>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EEF1B499-366D-48B9-883E-96B4530211F3}"/>
                </a:ext>
              </a:extLst>
            </p:cNvPr>
            <p:cNvSpPr/>
            <p:nvPr/>
          </p:nvSpPr>
          <p:spPr>
            <a:xfrm>
              <a:off x="214665" y="3636609"/>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 name="Footer Placeholder 2">
            <a:extLst>
              <a:ext uri="{FF2B5EF4-FFF2-40B4-BE49-F238E27FC236}">
                <a16:creationId xmlns:a16="http://schemas.microsoft.com/office/drawing/2014/main" id="{5561379D-5EBC-A8E0-4030-B2847896B5FB}"/>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a:t>Green Infrastructure – Nature Based Shorelines</a:t>
            </a:r>
          </a:p>
        </p:txBody>
      </p:sp>
    </p:spTree>
    <p:extLst>
      <p:ext uri="{BB962C8B-B14F-4D97-AF65-F5344CB8AC3E}">
        <p14:creationId xmlns:p14="http://schemas.microsoft.com/office/powerpoint/2010/main" val="777608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3" name="Title 2">
            <a:extLst>
              <a:ext uri="{FF2B5EF4-FFF2-40B4-BE49-F238E27FC236}">
                <a16:creationId xmlns:a16="http://schemas.microsoft.com/office/drawing/2014/main" id="{A6D1DF70-83E5-411D-D5A6-CA4C60C07CAB}"/>
              </a:ext>
            </a:extLst>
          </p:cNvPr>
          <p:cNvSpPr>
            <a:spLocks noGrp="1"/>
          </p:cNvSpPr>
          <p:nvPr>
            <p:ph type="title"/>
          </p:nvPr>
        </p:nvSpPr>
        <p:spPr>
          <a:xfrm>
            <a:off x="139337" y="2379734"/>
            <a:ext cx="3800317" cy="180753"/>
          </a:xfrm>
        </p:spPr>
        <p:txBody>
          <a:bodyPr>
            <a:noAutofit/>
          </a:bodyPr>
          <a:lstStyle/>
          <a:p>
            <a:r>
              <a:rPr lang="en-US" sz="4000">
                <a:latin typeface="Arial"/>
                <a:ea typeface="+mn-ea"/>
                <a:cs typeface="+mn-cs"/>
              </a:rPr>
              <a:t>Dune</a:t>
            </a:r>
            <a:r>
              <a:rPr lang="en-US" sz="4000"/>
              <a:t> </a:t>
            </a:r>
            <a:r>
              <a:rPr lang="en-US" sz="4000">
                <a:latin typeface="Arial"/>
                <a:ea typeface="+mn-ea"/>
                <a:cs typeface="+mn-cs"/>
              </a:rPr>
              <a:t>and Swale Wetlands Capture Water</a:t>
            </a:r>
          </a:p>
        </p:txBody>
      </p:sp>
      <p:pic>
        <p:nvPicPr>
          <p:cNvPr id="10242" name="Picture 2" descr="Photograph of engineered dune and swale wetland alongside the south parking lot and boardwalk at North Beach, Racine, WI.">
            <a:extLst>
              <a:ext uri="{FF2B5EF4-FFF2-40B4-BE49-F238E27FC236}">
                <a16:creationId xmlns:a16="http://schemas.microsoft.com/office/drawing/2014/main" id="{68A0B6D7-7C37-48D7-87FD-572B3AD21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9654" y="0"/>
            <a:ext cx="8843835" cy="6640561"/>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90;p11">
            <a:extLst>
              <a:ext uri="{FF2B5EF4-FFF2-40B4-BE49-F238E27FC236}">
                <a16:creationId xmlns:a16="http://schemas.microsoft.com/office/drawing/2014/main" id="{1847D137-C70A-462F-AAF1-236E616C6C57}"/>
              </a:ext>
            </a:extLst>
          </p:cNvPr>
          <p:cNvSpPr txBox="1">
            <a:spLocks/>
          </p:cNvSpPr>
          <p:nvPr/>
        </p:nvSpPr>
        <p:spPr>
          <a:xfrm>
            <a:off x="3939654" y="5918961"/>
            <a:ext cx="2415821" cy="721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200" b="1">
                <a:solidFill>
                  <a:schemeClr val="bg2"/>
                </a:solidFill>
              </a:rPr>
              <a:t>Image Source: City of Racine</a:t>
            </a:r>
          </a:p>
        </p:txBody>
      </p:sp>
      <p:grpSp>
        <p:nvGrpSpPr>
          <p:cNvPr id="2" name="Group 1" descr="Graphical model of the Engineering Design Process by TeachEngineering. The graphical model consists of seven steps represented in a circular layout. The steps are: 1) Ask: to identify the needs and constraints; 2) Research the problem; 3) Imagine possible solutions;  4) Plan by selecting a promising solution; 5) Create a prototype; 6) Test and evaluate the prototype; and 7) Improve and redesign as needed. The &quot;create,&quot; &quot;test&quot; and &quot;improve&quot; steps are highlighted.">
            <a:extLst>
              <a:ext uri="{FF2B5EF4-FFF2-40B4-BE49-F238E27FC236}">
                <a16:creationId xmlns:a16="http://schemas.microsoft.com/office/drawing/2014/main" id="{360305DE-1B95-4E23-91F3-EA5311F1C5B7}"/>
              </a:ext>
            </a:extLst>
          </p:cNvPr>
          <p:cNvGrpSpPr/>
          <p:nvPr/>
        </p:nvGrpSpPr>
        <p:grpSpPr>
          <a:xfrm>
            <a:off x="483775" y="4116021"/>
            <a:ext cx="2243693" cy="2200655"/>
            <a:chOff x="73554" y="3379938"/>
            <a:chExt cx="1682770" cy="1650491"/>
          </a:xfrm>
        </p:grpSpPr>
        <p:pic>
          <p:nvPicPr>
            <p:cNvPr id="6" name="Picture 5" descr="Engineering Design Process - TeachEngineering">
              <a:extLst>
                <a:ext uri="{FF2B5EF4-FFF2-40B4-BE49-F238E27FC236}">
                  <a16:creationId xmlns:a16="http://schemas.microsoft.com/office/drawing/2014/main" id="{E4333997-373D-4201-9702-781BDCD44D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33" y="3379938"/>
              <a:ext cx="1650491" cy="1650491"/>
            </a:xfrm>
            <a:prstGeom prst="ellipse">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C78C8007-44BC-440E-976F-F8241E8AD152}"/>
                </a:ext>
              </a:extLst>
            </p:cNvPr>
            <p:cNvSpPr/>
            <p:nvPr/>
          </p:nvSpPr>
          <p:spPr>
            <a:xfrm>
              <a:off x="412220" y="4560887"/>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a:extLst>
                <a:ext uri="{FF2B5EF4-FFF2-40B4-BE49-F238E27FC236}">
                  <a16:creationId xmlns:a16="http://schemas.microsoft.com/office/drawing/2014/main" id="{EA5CE76F-F3CB-49FF-A900-854DBD1190B1}"/>
                </a:ext>
              </a:extLst>
            </p:cNvPr>
            <p:cNvSpPr/>
            <p:nvPr/>
          </p:nvSpPr>
          <p:spPr>
            <a:xfrm>
              <a:off x="73554" y="4137553"/>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a:extLst>
                <a:ext uri="{FF2B5EF4-FFF2-40B4-BE49-F238E27FC236}">
                  <a16:creationId xmlns:a16="http://schemas.microsoft.com/office/drawing/2014/main" id="{2D3E2E0B-13D2-4A24-83EB-88A02DBCAF04}"/>
                </a:ext>
              </a:extLst>
            </p:cNvPr>
            <p:cNvSpPr/>
            <p:nvPr/>
          </p:nvSpPr>
          <p:spPr>
            <a:xfrm>
              <a:off x="214665" y="3636609"/>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 name="Footer Placeholder 2">
            <a:extLst>
              <a:ext uri="{FF2B5EF4-FFF2-40B4-BE49-F238E27FC236}">
                <a16:creationId xmlns:a16="http://schemas.microsoft.com/office/drawing/2014/main" id="{77C5A44C-2446-13A4-369F-92B5417C1871}"/>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dirty="0"/>
              <a:t>Green Infrastructure – Nature-Based Shorelines</a:t>
            </a:r>
          </a:p>
        </p:txBody>
      </p:sp>
    </p:spTree>
    <p:extLst>
      <p:ext uri="{BB962C8B-B14F-4D97-AF65-F5344CB8AC3E}">
        <p14:creationId xmlns:p14="http://schemas.microsoft.com/office/powerpoint/2010/main" val="2949050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5" name="Title 4">
            <a:extLst>
              <a:ext uri="{FF2B5EF4-FFF2-40B4-BE49-F238E27FC236}">
                <a16:creationId xmlns:a16="http://schemas.microsoft.com/office/drawing/2014/main" id="{39774529-C3E3-BD21-5F91-8D2DE90ECAD6}"/>
              </a:ext>
            </a:extLst>
          </p:cNvPr>
          <p:cNvSpPr>
            <a:spLocks noGrp="1"/>
          </p:cNvSpPr>
          <p:nvPr>
            <p:ph type="title"/>
          </p:nvPr>
        </p:nvSpPr>
        <p:spPr/>
        <p:txBody>
          <a:bodyPr>
            <a:normAutofit fontScale="90000"/>
          </a:bodyPr>
          <a:lstStyle/>
          <a:p>
            <a:r>
              <a:rPr lang="en-US"/>
              <a:t>Which type of Water Movement Does an Engineered Dune and Swale System Influence?</a:t>
            </a:r>
            <a:br>
              <a:rPr lang="en-US"/>
            </a:br>
            <a:endParaRPr lang="en-US"/>
          </a:p>
        </p:txBody>
      </p:sp>
      <p:sp>
        <p:nvSpPr>
          <p:cNvPr id="2" name="Rectangle 1">
            <a:extLst>
              <a:ext uri="{FF2B5EF4-FFF2-40B4-BE49-F238E27FC236}">
                <a16:creationId xmlns:a16="http://schemas.microsoft.com/office/drawing/2014/main" id="{446EF58F-4A5B-4BAE-B423-18EFCF8EDBA9}"/>
              </a:ext>
            </a:extLst>
          </p:cNvPr>
          <p:cNvSpPr/>
          <p:nvPr/>
        </p:nvSpPr>
        <p:spPr>
          <a:xfrm>
            <a:off x="-53830" y="184151"/>
            <a:ext cx="11336420" cy="1231106"/>
          </a:xfrm>
          <a:prstGeom prst="rect">
            <a:avLst/>
          </a:prstGeom>
        </p:spPr>
        <p:txBody>
          <a:bodyPr wrap="square" lIns="121920" tIns="60960" rIns="121920" bIns="60960" anchor="t">
            <a:spAutoFit/>
          </a:bodyPr>
          <a:lstStyle/>
          <a:p>
            <a:pPr marL="186262">
              <a:buSzPts val="1400"/>
              <a:defRPr/>
            </a:pPr>
            <a:r>
              <a:rPr lang="en-US" sz="2400"/>
              <a:t>Which type of water movement does the engineered dune and swale wetland try to influence? </a:t>
            </a:r>
            <a:br>
              <a:rPr lang="en-US" sz="2400"/>
            </a:br>
            <a:r>
              <a:rPr lang="en-US" sz="2400"/>
              <a:t>(For each system, can be more than one correct answer.)</a:t>
            </a:r>
          </a:p>
        </p:txBody>
      </p:sp>
      <p:sp>
        <p:nvSpPr>
          <p:cNvPr id="4" name="TextBox 3">
            <a:extLst>
              <a:ext uri="{FF2B5EF4-FFF2-40B4-BE49-F238E27FC236}">
                <a16:creationId xmlns:a16="http://schemas.microsoft.com/office/drawing/2014/main" id="{9976343A-4E92-4455-B82A-D6132FE556BA}"/>
              </a:ext>
            </a:extLst>
          </p:cNvPr>
          <p:cNvSpPr txBox="1"/>
          <p:nvPr/>
        </p:nvSpPr>
        <p:spPr>
          <a:xfrm>
            <a:off x="733437" y="1490008"/>
            <a:ext cx="4168947" cy="1938992"/>
          </a:xfrm>
          <a:prstGeom prst="rect">
            <a:avLst/>
          </a:prstGeom>
          <a:noFill/>
        </p:spPr>
        <p:txBody>
          <a:bodyPr wrap="square" rtlCol="0">
            <a:spAutoFit/>
          </a:bodyPr>
          <a:lstStyle/>
          <a:p>
            <a:pPr marL="457189" indent="-457189">
              <a:buAutoNum type="alphaUcPeriod"/>
            </a:pPr>
            <a:r>
              <a:rPr lang="en-US" sz="2400"/>
              <a:t>Infiltration</a:t>
            </a:r>
            <a:br>
              <a:rPr lang="en-US" sz="2400"/>
            </a:br>
            <a:endParaRPr lang="en-US" sz="2400"/>
          </a:p>
          <a:p>
            <a:pPr marL="457189" indent="-457189">
              <a:buAutoNum type="alphaUcPeriod"/>
            </a:pPr>
            <a:r>
              <a:rPr lang="en-US" sz="2400"/>
              <a:t>Transpiration/Evaporation</a:t>
            </a:r>
            <a:br>
              <a:rPr lang="en-US" sz="2400"/>
            </a:br>
            <a:endParaRPr lang="en-US" sz="2400"/>
          </a:p>
          <a:p>
            <a:pPr marL="457189" indent="-457189">
              <a:buAutoNum type="alphaUcPeriod"/>
            </a:pPr>
            <a:r>
              <a:rPr lang="en-US" sz="2400"/>
              <a:t>Runoff</a:t>
            </a:r>
          </a:p>
        </p:txBody>
      </p:sp>
      <p:pic>
        <p:nvPicPr>
          <p:cNvPr id="6" name="Picture 2" descr="Photograph of engineered dune and swale wetland alongside the south parking lot and boardwalk at North Beach, Racine, WI.">
            <a:extLst>
              <a:ext uri="{FF2B5EF4-FFF2-40B4-BE49-F238E27FC236}">
                <a16:creationId xmlns:a16="http://schemas.microsoft.com/office/drawing/2014/main" id="{03B59FD4-7351-4009-A281-47C104852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88" y="3496986"/>
            <a:ext cx="3470125" cy="2585891"/>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90;p11">
            <a:extLst>
              <a:ext uri="{FF2B5EF4-FFF2-40B4-BE49-F238E27FC236}">
                <a16:creationId xmlns:a16="http://schemas.microsoft.com/office/drawing/2014/main" id="{1ACF125C-5D23-450D-8FB7-406754AB0453}"/>
              </a:ext>
            </a:extLst>
          </p:cNvPr>
          <p:cNvSpPr txBox="1">
            <a:spLocks/>
          </p:cNvSpPr>
          <p:nvPr/>
        </p:nvSpPr>
        <p:spPr>
          <a:xfrm>
            <a:off x="1272117" y="6156413"/>
            <a:ext cx="1811866" cy="541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900" b="1">
                <a:solidFill>
                  <a:schemeClr val="tx1"/>
                </a:solidFill>
              </a:rPr>
              <a:t>Image Source: City of Racine</a:t>
            </a:r>
          </a:p>
        </p:txBody>
      </p:sp>
      <p:pic>
        <p:nvPicPr>
          <p:cNvPr id="1026" name="Picture 2" descr="Illustration of the hydrologic cycle. Precipitation emitted from a cloud (represented as downward arrows) falling onto land and river surfaces. Percolation (represented as downward arrows) seeping into the ground and reaching the groundwater table (represented by a blue line) that is at the same height as the river surface. Runoff (represented as sloping arrow) flowing from the land surface to the river. Transpiration (represented as upward arrows) emerging from trees and pointing to the sky. Evaporation (represented as upward arrows) emerging from the Great Lake surface and extending into the sky.  Refer to Lesson 2-Coastal Features and Processes-Background document for definitions of terms.&#10;">
            <a:extLst>
              <a:ext uri="{FF2B5EF4-FFF2-40B4-BE49-F238E27FC236}">
                <a16:creationId xmlns:a16="http://schemas.microsoft.com/office/drawing/2014/main" id="{FAE76B15-4FEB-4E97-BC7A-E1A6BC030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2612" y="2227376"/>
            <a:ext cx="7139100" cy="4350327"/>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2">
            <a:extLst>
              <a:ext uri="{FF2B5EF4-FFF2-40B4-BE49-F238E27FC236}">
                <a16:creationId xmlns:a16="http://schemas.microsoft.com/office/drawing/2014/main" id="{2B8A4B53-B7C9-28CD-400C-C1A0E60F04FF}"/>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a:t>Green Infrastructure – Nature Based Shorelines</a:t>
            </a:r>
          </a:p>
        </p:txBody>
      </p:sp>
    </p:spTree>
    <p:extLst>
      <p:ext uri="{BB962C8B-B14F-4D97-AF65-F5344CB8AC3E}">
        <p14:creationId xmlns:p14="http://schemas.microsoft.com/office/powerpoint/2010/main" val="4236697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2" name="Google Shape;131;p15">
            <a:extLst>
              <a:ext uri="{FF2B5EF4-FFF2-40B4-BE49-F238E27FC236}">
                <a16:creationId xmlns:a16="http://schemas.microsoft.com/office/drawing/2014/main" id="{FEBDFC3F-925B-B944-A684-17C27D567C43}"/>
              </a:ext>
            </a:extLst>
          </p:cNvPr>
          <p:cNvSpPr txBox="1">
            <a:spLocks noGrp="1"/>
          </p:cNvSpPr>
          <p:nvPr>
            <p:ph type="title"/>
          </p:nvPr>
        </p:nvSpPr>
        <p:spPr>
          <a:xfrm>
            <a:off x="2207623" y="1569670"/>
            <a:ext cx="10668000" cy="180753"/>
          </a:xfrm>
          <a:prstGeom prst="rect">
            <a:avLst/>
          </a:prstGeom>
        </p:spPr>
        <p:txBody>
          <a:bodyPr spcFirstLastPara="1" vert="horz" wrap="square" lIns="121900" tIns="121900" rIns="121900" bIns="121900" rtlCol="0" anchor="t" anchorCtr="0">
            <a:noAutofit/>
          </a:bodyPr>
          <a:lstStyle/>
          <a:p>
            <a:r>
              <a:rPr lang="en-GB" sz="4250">
                <a:latin typeface="Arial"/>
              </a:rPr>
              <a:t> </a:t>
            </a:r>
            <a:r>
              <a:rPr lang="en-GB" sz="4250">
                <a:solidFill>
                  <a:srgbClr val="C00000"/>
                </a:solidFill>
                <a:latin typeface="Arial"/>
              </a:rPr>
              <a:t>Imagine and Plan a Solution</a:t>
            </a:r>
            <a:br>
              <a:rPr lang="en-GB" sz="4250"/>
            </a:br>
            <a:br>
              <a:rPr lang="en-GB" sz="4250"/>
            </a:br>
            <a:r>
              <a:rPr lang="en-GB" sz="4250">
                <a:latin typeface="Arial"/>
              </a:rPr>
              <a:t>c. English Street Infiltration Basin</a:t>
            </a:r>
            <a:endParaRPr sz="4250">
              <a:latin typeface="Arial"/>
            </a:endParaRPr>
          </a:p>
        </p:txBody>
      </p:sp>
      <p:grpSp>
        <p:nvGrpSpPr>
          <p:cNvPr id="2" name="Group 1" descr="Graphical model of the Engineering Design Process by TeachEngineering. The graphical model consists of seven steps represented in a circular layout. The steps are: 1) Ask: to identify the needs and constraints; 2) Research the problem; 3) Imagine possible solutions;  4) Plan by selecting a promising solution; 5) Create a prototype; 6) Test and evaluate the prototype; and 7) Improve and redesign as needed. The &quot;create,&quot; &quot;test&quot; and &quot;improve&quot; steps are highlighted.">
            <a:extLst>
              <a:ext uri="{FF2B5EF4-FFF2-40B4-BE49-F238E27FC236}">
                <a16:creationId xmlns:a16="http://schemas.microsoft.com/office/drawing/2014/main" id="{D01A83A5-E8BD-4793-A73F-B3DC5F30AB26}"/>
              </a:ext>
            </a:extLst>
          </p:cNvPr>
          <p:cNvGrpSpPr/>
          <p:nvPr/>
        </p:nvGrpSpPr>
        <p:grpSpPr>
          <a:xfrm>
            <a:off x="220368" y="4110859"/>
            <a:ext cx="2243693" cy="2200655"/>
            <a:chOff x="73554" y="3379938"/>
            <a:chExt cx="1682770" cy="1650491"/>
          </a:xfrm>
        </p:grpSpPr>
        <p:pic>
          <p:nvPicPr>
            <p:cNvPr id="6" name="Picture 5" descr="Engineering Design Process - TeachEngineering">
              <a:extLst>
                <a:ext uri="{FF2B5EF4-FFF2-40B4-BE49-F238E27FC236}">
                  <a16:creationId xmlns:a16="http://schemas.microsoft.com/office/drawing/2014/main" id="{BE866D36-DCE7-46D1-9095-F6F4DB5E5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3" y="3379938"/>
              <a:ext cx="1650491" cy="1650491"/>
            </a:xfrm>
            <a:prstGeom prst="ellipse">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40CC05E4-8EAB-4480-B30A-639978F1E79D}"/>
                </a:ext>
              </a:extLst>
            </p:cNvPr>
            <p:cNvSpPr/>
            <p:nvPr/>
          </p:nvSpPr>
          <p:spPr>
            <a:xfrm>
              <a:off x="412220" y="4560887"/>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a:extLst>
                <a:ext uri="{FF2B5EF4-FFF2-40B4-BE49-F238E27FC236}">
                  <a16:creationId xmlns:a16="http://schemas.microsoft.com/office/drawing/2014/main" id="{4B59B5B2-E163-4E00-BA8D-9B211E560BE3}"/>
                </a:ext>
              </a:extLst>
            </p:cNvPr>
            <p:cNvSpPr/>
            <p:nvPr/>
          </p:nvSpPr>
          <p:spPr>
            <a:xfrm>
              <a:off x="73554" y="4137553"/>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a:extLst>
                <a:ext uri="{FF2B5EF4-FFF2-40B4-BE49-F238E27FC236}">
                  <a16:creationId xmlns:a16="http://schemas.microsoft.com/office/drawing/2014/main" id="{85BFB45C-B47F-45FD-B182-4D7A95BBB756}"/>
                </a:ext>
              </a:extLst>
            </p:cNvPr>
            <p:cNvSpPr/>
            <p:nvPr/>
          </p:nvSpPr>
          <p:spPr>
            <a:xfrm>
              <a:off x="214665" y="3636609"/>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 name="Footer Placeholder 2">
            <a:extLst>
              <a:ext uri="{FF2B5EF4-FFF2-40B4-BE49-F238E27FC236}">
                <a16:creationId xmlns:a16="http://schemas.microsoft.com/office/drawing/2014/main" id="{D9925B8F-347A-592C-A471-2767449F2202}"/>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dirty="0"/>
              <a:t>Green Infrastructure – Nature-Based Shorelines</a:t>
            </a:r>
          </a:p>
        </p:txBody>
      </p:sp>
    </p:spTree>
    <p:extLst>
      <p:ext uri="{BB962C8B-B14F-4D97-AF65-F5344CB8AC3E}">
        <p14:creationId xmlns:p14="http://schemas.microsoft.com/office/powerpoint/2010/main" val="1802949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 name="Google Shape;149;p18">
            <a:extLst>
              <a:ext uri="{FF2B5EF4-FFF2-40B4-BE49-F238E27FC236}">
                <a16:creationId xmlns:a16="http://schemas.microsoft.com/office/drawing/2014/main" id="{D7839CBB-CA56-4771-B3AB-1E16B1192F64}"/>
              </a:ext>
            </a:extLst>
          </p:cNvPr>
          <p:cNvSpPr txBox="1">
            <a:spLocks noGrp="1"/>
          </p:cNvSpPr>
          <p:nvPr>
            <p:ph type="title"/>
          </p:nvPr>
        </p:nvSpPr>
        <p:spPr>
          <a:xfrm>
            <a:off x="1600460" y="519370"/>
            <a:ext cx="10668000" cy="180753"/>
          </a:xfrm>
          <a:prstGeom prst="rect">
            <a:avLst/>
          </a:prstGeom>
        </p:spPr>
        <p:txBody>
          <a:bodyPr spcFirstLastPara="1" vert="horz" wrap="square" lIns="121900" tIns="121900" rIns="121900" bIns="121900" rtlCol="0" anchor="t" anchorCtr="0">
            <a:noAutofit/>
          </a:bodyPr>
          <a:lstStyle/>
          <a:p>
            <a:r>
              <a:rPr lang="en-US" sz="4000">
                <a:latin typeface="Arial"/>
              </a:rPr>
              <a:t>c. English Street Infiltration Basin</a:t>
            </a:r>
            <a:endParaRPr sz="4000">
              <a:latin typeface="Arial"/>
            </a:endParaRPr>
          </a:p>
        </p:txBody>
      </p:sp>
      <p:pic>
        <p:nvPicPr>
          <p:cNvPr id="3" name="Picture 4" descr="Aerial image of North Beach, Racine, WI looking from Lake Michigan westward toward the beach and English Street infiltration basin which extends from English Street north to the south end of Lakeview Park. &#10;&#10;In the image, the basins are difficult to detect. They appear as blue/gray rectangles situated between two rows of vegetation that runs parallel to Michigan Blvd and the shoreline.">
            <a:extLst>
              <a:ext uri="{FF2B5EF4-FFF2-40B4-BE49-F238E27FC236}">
                <a16:creationId xmlns:a16="http://schemas.microsoft.com/office/drawing/2014/main" id="{52D6769F-CC96-4841-B3B0-1FDF7BAAC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2010" y="1619523"/>
            <a:ext cx="7292615" cy="4882827"/>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90;p11">
            <a:extLst>
              <a:ext uri="{FF2B5EF4-FFF2-40B4-BE49-F238E27FC236}">
                <a16:creationId xmlns:a16="http://schemas.microsoft.com/office/drawing/2014/main" id="{6EE112D1-52A7-4259-8196-14E86A52AD84}"/>
              </a:ext>
            </a:extLst>
          </p:cNvPr>
          <p:cNvSpPr txBox="1">
            <a:spLocks/>
          </p:cNvSpPr>
          <p:nvPr/>
        </p:nvSpPr>
        <p:spPr>
          <a:xfrm>
            <a:off x="2799805" y="5617030"/>
            <a:ext cx="5437632" cy="721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1200" b="1">
                <a:solidFill>
                  <a:schemeClr val="bg2"/>
                </a:solidFill>
                <a:latin typeface="Lato" panose="020F0502020204030203" pitchFamily="34" charset="77"/>
              </a:rPr>
              <a:t>Image Source: </a:t>
            </a:r>
            <a:r>
              <a:rPr lang="en-US" sz="2400" i="1"/>
              <a:t> </a:t>
            </a:r>
            <a:r>
              <a:rPr lang="en-US" sz="1200" b="1">
                <a:solidFill>
                  <a:schemeClr val="bg2"/>
                </a:solidFill>
                <a:latin typeface="Lato" panose="020F0502020204030203" pitchFamily="34" charset="77"/>
              </a:rPr>
              <a:t>Capt. Dennis </a:t>
            </a:r>
            <a:r>
              <a:rPr lang="en-US" sz="1200" b="1" err="1">
                <a:solidFill>
                  <a:schemeClr val="bg2"/>
                </a:solidFill>
                <a:latin typeface="Lato" panose="020F0502020204030203" pitchFamily="34" charset="77"/>
              </a:rPr>
              <a:t>Carr</a:t>
            </a:r>
            <a:r>
              <a:rPr lang="en-US" sz="1200" b="1">
                <a:solidFill>
                  <a:schemeClr val="bg2"/>
                </a:solidFill>
                <a:latin typeface="Lato" panose="020F0502020204030203" pitchFamily="34" charset="77"/>
              </a:rPr>
              <a:t>, Wisconsin Wing, Civil Air Patrol</a:t>
            </a:r>
            <a:r>
              <a:rPr lang="en-US" sz="2400"/>
              <a:t> </a:t>
            </a:r>
            <a:endParaRPr lang="en-GB" sz="1200" b="1">
              <a:solidFill>
                <a:schemeClr val="bg2"/>
              </a:solidFill>
              <a:latin typeface="Lato" panose="020F0502020204030203" pitchFamily="34" charset="77"/>
            </a:endParaRPr>
          </a:p>
        </p:txBody>
      </p:sp>
      <p:pic>
        <p:nvPicPr>
          <p:cNvPr id="6" name="Picture 5" descr="Graphical model of the Engineering Design Process by TeachEngineering. The graphical model consists of seven steps represented in a circular layout. The steps are: 1) Ask: to identify the needs and constraints; 2) Research the problem; 3) Imagine possible solutions;  4) Plan by selecting a promising solution; 5) Create a prototype; 6) Test and evaluate the prototype; and 7) Improve and redesign as needed. The &quot;ask&quot; and &quot;research&quot; steps are highlighted.">
            <a:extLst>
              <a:ext uri="{FF2B5EF4-FFF2-40B4-BE49-F238E27FC236}">
                <a16:creationId xmlns:a16="http://schemas.microsoft.com/office/drawing/2014/main" id="{8865E6DC-84D0-43EC-9CC7-D55C2AD13A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076" y="4137975"/>
            <a:ext cx="2200655" cy="2200655"/>
          </a:xfrm>
          <a:prstGeom prst="ellipse">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5A5909F8-847F-47C5-A5F8-B7EC24375111}"/>
              </a:ext>
              <a:ext uri="{C183D7F6-B498-43B3-948B-1728B52AA6E4}">
                <adec:decorative xmlns:adec="http://schemas.microsoft.com/office/drawing/2017/decorative" val="1"/>
              </a:ext>
            </a:extLst>
          </p:cNvPr>
          <p:cNvSpPr/>
          <p:nvPr/>
        </p:nvSpPr>
        <p:spPr>
          <a:xfrm>
            <a:off x="1018375" y="4126481"/>
            <a:ext cx="582085" cy="58914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a:extLst>
              <a:ext uri="{FF2B5EF4-FFF2-40B4-BE49-F238E27FC236}">
                <a16:creationId xmlns:a16="http://schemas.microsoft.com/office/drawing/2014/main" id="{0CF5C6B2-FF10-4106-B0FE-85337D919452}"/>
              </a:ext>
              <a:ext uri="{C183D7F6-B498-43B3-948B-1728B52AA6E4}">
                <adec:decorative xmlns:adec="http://schemas.microsoft.com/office/drawing/2017/decorative" val="1"/>
              </a:ext>
            </a:extLst>
          </p:cNvPr>
          <p:cNvSpPr/>
          <p:nvPr/>
        </p:nvSpPr>
        <p:spPr>
          <a:xfrm>
            <a:off x="1689037" y="4490291"/>
            <a:ext cx="582085" cy="58914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Footer Placeholder 2">
            <a:extLst>
              <a:ext uri="{FF2B5EF4-FFF2-40B4-BE49-F238E27FC236}">
                <a16:creationId xmlns:a16="http://schemas.microsoft.com/office/drawing/2014/main" id="{DD785DF4-B95E-2426-99A7-D3944422B898}"/>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a:t>Green Infrastructure – Nature Based Shorelines</a:t>
            </a:r>
          </a:p>
        </p:txBody>
      </p:sp>
    </p:spTree>
    <p:extLst>
      <p:ext uri="{BB962C8B-B14F-4D97-AF65-F5344CB8AC3E}">
        <p14:creationId xmlns:p14="http://schemas.microsoft.com/office/powerpoint/2010/main" val="2016479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 name="Google Shape;149;p18">
            <a:extLst>
              <a:ext uri="{FF2B5EF4-FFF2-40B4-BE49-F238E27FC236}">
                <a16:creationId xmlns:a16="http://schemas.microsoft.com/office/drawing/2014/main" id="{D7839CBB-CA56-4771-B3AB-1E16B1192F64}"/>
              </a:ext>
            </a:extLst>
          </p:cNvPr>
          <p:cNvSpPr txBox="1">
            <a:spLocks noGrp="1"/>
          </p:cNvSpPr>
          <p:nvPr>
            <p:ph type="title"/>
          </p:nvPr>
        </p:nvSpPr>
        <p:spPr>
          <a:xfrm>
            <a:off x="6498237" y="1776208"/>
            <a:ext cx="5693762" cy="180753"/>
          </a:xfrm>
          <a:prstGeom prst="rect">
            <a:avLst/>
          </a:prstGeom>
        </p:spPr>
        <p:txBody>
          <a:bodyPr spcFirstLastPara="1" vert="horz" wrap="square" lIns="121900" tIns="121900" rIns="121900" bIns="121900" rtlCol="0" anchor="t" anchorCtr="0">
            <a:noAutofit/>
          </a:bodyPr>
          <a:lstStyle/>
          <a:p>
            <a:r>
              <a:rPr lang="en-US" sz="4000">
                <a:latin typeface="Arial"/>
              </a:rPr>
              <a:t>c. </a:t>
            </a:r>
            <a:r>
              <a:rPr lang="en-US" sz="4000">
                <a:solidFill>
                  <a:srgbClr val="C00000"/>
                </a:solidFill>
                <a:latin typeface="Arial"/>
              </a:rPr>
              <a:t>Improve</a:t>
            </a:r>
            <a:br>
              <a:rPr lang="en-US" sz="4000">
                <a:solidFill>
                  <a:srgbClr val="C00000"/>
                </a:solidFill>
                <a:latin typeface="Arial"/>
              </a:rPr>
            </a:br>
            <a:r>
              <a:rPr lang="en-US" sz="4000">
                <a:latin typeface="Arial"/>
              </a:rPr>
              <a:t>English Street Infiltration Basin</a:t>
            </a:r>
            <a:br>
              <a:rPr lang="en-US" sz="4000"/>
            </a:br>
            <a:br>
              <a:rPr lang="en-US" sz="4000"/>
            </a:br>
            <a:r>
              <a:rPr lang="en-US" sz="4000">
                <a:latin typeface="Arial"/>
              </a:rPr>
              <a:t>Constructed Wetland Cells</a:t>
            </a:r>
            <a:endParaRPr sz="4000">
              <a:latin typeface="Arial"/>
            </a:endParaRPr>
          </a:p>
        </p:txBody>
      </p:sp>
      <p:pic>
        <p:nvPicPr>
          <p:cNvPr id="2050" name="Picture 2" descr="Satellite image of North Beach, Racine, WI to the east of Michigan Blvd looking from the south to the north. &#10;&#10;Inflow from a storm sewer comes into the system just north of the intersection of English Street and Hoffert Drive where it first enters a solid particle treatment system. Water then flows, as represented by a sequence of arrows overlayed on the image, northward through a series of 9 infiltration basis/constructed wetlands.  At a position roughly equivalent to the south end of Lakeview Park, near an alley, the water stops flowing northward and flows eastward through an outfall to Lake Michigan.&#10;&#10;An overflow outfall used to discharge extra water from large storms, lies to the southeast of the solid particle treatment system. Water that enters the overflow outfall does not travel through the nine infiltration basins.">
            <a:extLst>
              <a:ext uri="{FF2B5EF4-FFF2-40B4-BE49-F238E27FC236}">
                <a16:creationId xmlns:a16="http://schemas.microsoft.com/office/drawing/2014/main" id="{A70D54E0-A05C-462F-BF06-8FA9D5CC4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119284" cy="6858000"/>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90;p11">
            <a:extLst>
              <a:ext uri="{FF2B5EF4-FFF2-40B4-BE49-F238E27FC236}">
                <a16:creationId xmlns:a16="http://schemas.microsoft.com/office/drawing/2014/main" id="{6EE112D1-52A7-4259-8196-14E86A52AD84}"/>
              </a:ext>
            </a:extLst>
          </p:cNvPr>
          <p:cNvSpPr txBox="1">
            <a:spLocks/>
          </p:cNvSpPr>
          <p:nvPr/>
        </p:nvSpPr>
        <p:spPr>
          <a:xfrm>
            <a:off x="6119285" y="5535472"/>
            <a:ext cx="6119284" cy="721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1200" b="1" dirty="0">
                <a:solidFill>
                  <a:schemeClr val="tx1"/>
                </a:solidFill>
                <a:latin typeface="Lato" panose="020F0502020204030203" pitchFamily="34" charset="77"/>
              </a:rPr>
              <a:t>Image Source: </a:t>
            </a:r>
            <a:r>
              <a:rPr lang="en-US" sz="2400" i="1" dirty="0">
                <a:solidFill>
                  <a:schemeClr val="tx1"/>
                </a:solidFill>
              </a:rPr>
              <a:t> </a:t>
            </a:r>
            <a:r>
              <a:rPr lang="en-US" sz="1200" b="1" dirty="0">
                <a:solidFill>
                  <a:schemeClr val="tx1"/>
                </a:solidFill>
                <a:latin typeface="Lato" panose="020F0502020204030203" pitchFamily="34" charset="77"/>
              </a:rPr>
              <a:t>Map Data: Southeastern Wisconsin Regional Planning Commission  </a:t>
            </a:r>
            <a:endParaRPr lang="en-GB" sz="1200" b="1" dirty="0">
              <a:solidFill>
                <a:schemeClr val="tx1"/>
              </a:solidFill>
              <a:latin typeface="Lato" panose="020F0502020204030203" pitchFamily="34" charset="77"/>
            </a:endParaRPr>
          </a:p>
        </p:txBody>
      </p:sp>
      <p:sp>
        <p:nvSpPr>
          <p:cNvPr id="5" name="Google Shape;90;p11">
            <a:extLst>
              <a:ext uri="{FF2B5EF4-FFF2-40B4-BE49-F238E27FC236}">
                <a16:creationId xmlns:a16="http://schemas.microsoft.com/office/drawing/2014/main" id="{8D617BCB-D39B-C821-1D6B-ED20D1E937B4}"/>
              </a:ext>
            </a:extLst>
          </p:cNvPr>
          <p:cNvSpPr txBox="1">
            <a:spLocks/>
          </p:cNvSpPr>
          <p:nvPr/>
        </p:nvSpPr>
        <p:spPr>
          <a:xfrm>
            <a:off x="6072715" y="5298664"/>
            <a:ext cx="6119284" cy="721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1200" b="1" dirty="0">
                <a:solidFill>
                  <a:schemeClr val="tx1"/>
                </a:solidFill>
                <a:latin typeface="Lato" panose="020F0502020204030203" pitchFamily="34" charset="77"/>
              </a:rPr>
              <a:t>Image Source: </a:t>
            </a:r>
            <a:r>
              <a:rPr lang="en-US" sz="2400" i="1" dirty="0">
                <a:solidFill>
                  <a:schemeClr val="tx1"/>
                </a:solidFill>
              </a:rPr>
              <a:t> </a:t>
            </a:r>
            <a:r>
              <a:rPr lang="en-US" sz="1200" b="1" dirty="0">
                <a:solidFill>
                  <a:schemeClr val="tx1"/>
                </a:solidFill>
                <a:latin typeface="Lato" panose="020F0502020204030203" pitchFamily="34" charset="77"/>
              </a:rPr>
              <a:t>Map Data: Southeastern Wisconsin Regional Planning Commission  </a:t>
            </a:r>
            <a:endParaRPr lang="en-GB" sz="1200" b="1" dirty="0">
              <a:solidFill>
                <a:schemeClr val="tx1"/>
              </a:solidFill>
              <a:latin typeface="Lato" panose="020F0502020204030203" pitchFamily="34" charset="77"/>
            </a:endParaRPr>
          </a:p>
        </p:txBody>
      </p:sp>
      <p:sp>
        <p:nvSpPr>
          <p:cNvPr id="3" name="Footer Placeholder 2">
            <a:extLst>
              <a:ext uri="{FF2B5EF4-FFF2-40B4-BE49-F238E27FC236}">
                <a16:creationId xmlns:a16="http://schemas.microsoft.com/office/drawing/2014/main" id="{10F8E7BC-63F1-83D4-5E02-FCD634099366}"/>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dirty="0"/>
              <a:t>Green Infrastructure –Nature-Based Shorelines</a:t>
            </a:r>
          </a:p>
        </p:txBody>
      </p:sp>
    </p:spTree>
    <p:extLst>
      <p:ext uri="{BB962C8B-B14F-4D97-AF65-F5344CB8AC3E}">
        <p14:creationId xmlns:p14="http://schemas.microsoft.com/office/powerpoint/2010/main" val="3070498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5"/>
          <p:cNvSpPr txBox="1">
            <a:spLocks noGrp="1"/>
          </p:cNvSpPr>
          <p:nvPr>
            <p:ph type="title"/>
          </p:nvPr>
        </p:nvSpPr>
        <p:spPr>
          <a:xfrm>
            <a:off x="0" y="161255"/>
            <a:ext cx="10668000" cy="180753"/>
          </a:xfrm>
          <a:prstGeom prst="rect">
            <a:avLst/>
          </a:prstGeom>
          <a:noFill/>
          <a:ln>
            <a:noFill/>
          </a:ln>
        </p:spPr>
        <p:txBody>
          <a:bodyPr spcFirstLastPara="1" vert="horz" wrap="square" lIns="121900" tIns="121900" rIns="121900" bIns="121900" rtlCol="0" anchor="t" anchorCtr="0">
            <a:noAutofit/>
          </a:bodyPr>
          <a:lstStyle/>
          <a:p>
            <a:r>
              <a:rPr lang="en-US" sz="4800">
                <a:latin typeface="Calibri"/>
                <a:ea typeface="Calibri"/>
                <a:cs typeface="Calibri"/>
                <a:sym typeface="Calibri"/>
              </a:rPr>
              <a:t>North Beach</a:t>
            </a:r>
            <a:endParaRPr sz="4800">
              <a:latin typeface="Calibri"/>
              <a:ea typeface="Calibri"/>
              <a:cs typeface="Calibri"/>
              <a:sym typeface="Calibri"/>
            </a:endParaRPr>
          </a:p>
        </p:txBody>
      </p:sp>
      <p:sp>
        <p:nvSpPr>
          <p:cNvPr id="229" name="Google Shape;229;p5"/>
          <p:cNvSpPr txBox="1">
            <a:spLocks noGrp="1"/>
          </p:cNvSpPr>
          <p:nvPr>
            <p:ph type="body" idx="4294967295"/>
          </p:nvPr>
        </p:nvSpPr>
        <p:spPr>
          <a:xfrm>
            <a:off x="925513" y="888545"/>
            <a:ext cx="11266487" cy="800100"/>
          </a:xfrm>
          <a:prstGeom prst="rect">
            <a:avLst/>
          </a:prstGeom>
          <a:noFill/>
          <a:ln>
            <a:noFill/>
          </a:ln>
        </p:spPr>
        <p:txBody>
          <a:bodyPr spcFirstLastPara="1" vert="horz" wrap="square" lIns="121900" tIns="121900" rIns="121900" bIns="121900" rtlCol="0" anchor="t" anchorCtr="0">
            <a:noAutofit/>
          </a:bodyPr>
          <a:lstStyle/>
          <a:p>
            <a:pPr marL="0" indent="0">
              <a:spcAft>
                <a:spcPts val="2133"/>
              </a:spcAft>
              <a:buNone/>
            </a:pPr>
            <a:r>
              <a:rPr lang="en-US">
                <a:latin typeface="Calibri"/>
                <a:ea typeface="Calibri"/>
                <a:cs typeface="Calibri"/>
                <a:sym typeface="Calibri"/>
              </a:rPr>
              <a:t>A mix of </a:t>
            </a:r>
            <a:r>
              <a:rPr lang="en-US">
                <a:solidFill>
                  <a:srgbClr val="C00000"/>
                </a:solidFill>
                <a:latin typeface="Calibri"/>
                <a:ea typeface="Calibri"/>
                <a:cs typeface="Calibri"/>
                <a:sym typeface="Calibri"/>
              </a:rPr>
              <a:t>natural and man-made features </a:t>
            </a:r>
            <a:r>
              <a:rPr lang="en-US">
                <a:latin typeface="Calibri"/>
                <a:ea typeface="Calibri"/>
                <a:cs typeface="Calibri"/>
                <a:sym typeface="Calibri"/>
              </a:rPr>
              <a:t>that make this place a great place to be!</a:t>
            </a:r>
            <a:br>
              <a:rPr lang="en-US">
                <a:latin typeface="Calibri"/>
                <a:ea typeface="Calibri"/>
                <a:cs typeface="Calibri"/>
                <a:sym typeface="Calibri"/>
              </a:rPr>
            </a:br>
            <a:r>
              <a:rPr lang="en-US">
                <a:latin typeface="Calibri"/>
                <a:ea typeface="Calibri"/>
                <a:cs typeface="Calibri"/>
                <a:sym typeface="Calibri"/>
              </a:rPr>
              <a:t>It’s also a place of </a:t>
            </a:r>
            <a:r>
              <a:rPr lang="en-US">
                <a:solidFill>
                  <a:srgbClr val="C00000"/>
                </a:solidFill>
                <a:latin typeface="Calibri"/>
                <a:ea typeface="Calibri"/>
                <a:cs typeface="Calibri"/>
                <a:sym typeface="Calibri"/>
              </a:rPr>
              <a:t>constant change</a:t>
            </a:r>
            <a:r>
              <a:rPr lang="en-US">
                <a:latin typeface="Calibri"/>
                <a:ea typeface="Calibri"/>
                <a:cs typeface="Calibri"/>
                <a:sym typeface="Calibri"/>
              </a:rPr>
              <a:t>!</a:t>
            </a:r>
            <a:endParaRPr>
              <a:latin typeface="Calibri"/>
              <a:ea typeface="Calibri"/>
              <a:cs typeface="Calibri"/>
              <a:sym typeface="Calibri"/>
            </a:endParaRPr>
          </a:p>
        </p:txBody>
      </p:sp>
      <p:pic>
        <p:nvPicPr>
          <p:cNvPr id="230" name="Google Shape;230;p5" descr="View of North Beach, Racine WI.&#10;&#10;Looking across the beach toward Lake Michigan several volleyball courts, life guard stands, and bathers are visible on the beach and in the water."/>
          <p:cNvPicPr preferRelativeResize="0"/>
          <p:nvPr/>
        </p:nvPicPr>
        <p:blipFill rotWithShape="1">
          <a:blip r:embed="rId3">
            <a:alphaModFix/>
          </a:blip>
          <a:srcRect t="51788" b="10611"/>
          <a:stretch/>
        </p:blipFill>
        <p:spPr>
          <a:xfrm>
            <a:off x="0" y="3447380"/>
            <a:ext cx="12192000" cy="3057676"/>
          </a:xfrm>
          <a:prstGeom prst="rect">
            <a:avLst/>
          </a:prstGeom>
          <a:noFill/>
          <a:ln>
            <a:noFill/>
          </a:ln>
        </p:spPr>
      </p:pic>
      <p:sp>
        <p:nvSpPr>
          <p:cNvPr id="231" name="Google Shape;231;p5"/>
          <p:cNvSpPr txBox="1"/>
          <p:nvPr/>
        </p:nvSpPr>
        <p:spPr>
          <a:xfrm>
            <a:off x="8908716" y="6136399"/>
            <a:ext cx="3518568" cy="721600"/>
          </a:xfrm>
          <a:prstGeom prst="rect">
            <a:avLst/>
          </a:prstGeom>
          <a:noFill/>
          <a:ln>
            <a:noFill/>
          </a:ln>
        </p:spPr>
        <p:txBody>
          <a:bodyPr spcFirstLastPara="1" wrap="square" lIns="121900" tIns="121900" rIns="121900" bIns="121900" anchor="t" anchorCtr="0">
            <a:noAutofit/>
          </a:bodyPr>
          <a:lstStyle/>
          <a:p>
            <a:r>
              <a:rPr lang="en-US" sz="1200" b="1" i="1">
                <a:solidFill>
                  <a:schemeClr val="lt1"/>
                </a:solidFill>
                <a:latin typeface="Arial"/>
                <a:ea typeface="Arial"/>
                <a:cs typeface="Arial"/>
                <a:sym typeface="Arial"/>
              </a:rPr>
              <a:t>Image Source: Go Valley Kids Website</a:t>
            </a:r>
            <a:endParaRPr sz="2400"/>
          </a:p>
        </p:txBody>
      </p:sp>
      <p:sp>
        <p:nvSpPr>
          <p:cNvPr id="2" name="Footer Placeholder 2">
            <a:extLst>
              <a:ext uri="{FF2B5EF4-FFF2-40B4-BE49-F238E27FC236}">
                <a16:creationId xmlns:a16="http://schemas.microsoft.com/office/drawing/2014/main" id="{788881E8-4348-2E5A-13D1-777D139EE4E8}"/>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dirty="0"/>
              <a:t>Green Infrastructure – Nature-Based Shorelines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 name="Google Shape;149;p18">
            <a:extLst>
              <a:ext uri="{FF2B5EF4-FFF2-40B4-BE49-F238E27FC236}">
                <a16:creationId xmlns:a16="http://schemas.microsoft.com/office/drawing/2014/main" id="{D7839CBB-CA56-4771-B3AB-1E16B1192F64}"/>
              </a:ext>
            </a:extLst>
          </p:cNvPr>
          <p:cNvSpPr txBox="1">
            <a:spLocks noGrp="1"/>
          </p:cNvSpPr>
          <p:nvPr>
            <p:ph type="title"/>
          </p:nvPr>
        </p:nvSpPr>
        <p:spPr>
          <a:xfrm>
            <a:off x="1063284" y="204792"/>
            <a:ext cx="10668000" cy="180753"/>
          </a:xfrm>
          <a:prstGeom prst="rect">
            <a:avLst/>
          </a:prstGeom>
        </p:spPr>
        <p:txBody>
          <a:bodyPr spcFirstLastPara="1" vert="horz" wrap="square" lIns="121900" tIns="121900" rIns="121900" bIns="121900" rtlCol="0" anchor="t" anchorCtr="0">
            <a:noAutofit/>
          </a:bodyPr>
          <a:lstStyle/>
          <a:p>
            <a:r>
              <a:rPr lang="en-US" sz="4000">
                <a:latin typeface="Arial"/>
              </a:rPr>
              <a:t>c. </a:t>
            </a:r>
            <a:r>
              <a:rPr lang="en-US" sz="4000">
                <a:solidFill>
                  <a:srgbClr val="C00000"/>
                </a:solidFill>
                <a:latin typeface="Arial"/>
              </a:rPr>
              <a:t>Improve</a:t>
            </a:r>
            <a:r>
              <a:rPr lang="en-US" sz="4000">
                <a:latin typeface="Arial"/>
              </a:rPr>
              <a:t> English Street Infiltration Basin</a:t>
            </a:r>
            <a:endParaRPr sz="4000">
              <a:latin typeface="Arial"/>
            </a:endParaRPr>
          </a:p>
        </p:txBody>
      </p:sp>
      <p:pic>
        <p:nvPicPr>
          <p:cNvPr id="5122" name="Picture 2" descr="Photograph of the English Street infiltration basins at North Beach, Racine, WI.&#10;&#10;In the left of the image is vegetation including trees. The lower right corner of the image contains the vorceptor which removes solid wastes from the storm water.&#10;&#10;The center of the image illustrates the 9 infiltration &amp; evaporation basins which are filled with water. An arrow from the end of the ninth basin points toward Lake Michigan showing the discharge path.">
            <a:extLst>
              <a:ext uri="{FF2B5EF4-FFF2-40B4-BE49-F238E27FC236}">
                <a16:creationId xmlns:a16="http://schemas.microsoft.com/office/drawing/2014/main" id="{FA23FB96-ACE8-401E-A291-B9F961E13A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777"/>
          <a:stretch/>
        </p:blipFill>
        <p:spPr bwMode="auto">
          <a:xfrm>
            <a:off x="1548342" y="951253"/>
            <a:ext cx="9095316" cy="5364480"/>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90;p11">
            <a:extLst>
              <a:ext uri="{FF2B5EF4-FFF2-40B4-BE49-F238E27FC236}">
                <a16:creationId xmlns:a16="http://schemas.microsoft.com/office/drawing/2014/main" id="{6EE112D1-52A7-4259-8196-14E86A52AD84}"/>
              </a:ext>
            </a:extLst>
          </p:cNvPr>
          <p:cNvSpPr txBox="1">
            <a:spLocks/>
          </p:cNvSpPr>
          <p:nvPr/>
        </p:nvSpPr>
        <p:spPr>
          <a:xfrm>
            <a:off x="1548342" y="5594133"/>
            <a:ext cx="3761908" cy="721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1200" b="1">
                <a:solidFill>
                  <a:schemeClr val="bg1"/>
                </a:solidFill>
                <a:latin typeface="Lato" panose="020F0502020204030203" pitchFamily="34" charset="77"/>
              </a:rPr>
              <a:t>Image Source: </a:t>
            </a:r>
            <a:r>
              <a:rPr lang="en-US" sz="2400" i="1">
                <a:solidFill>
                  <a:schemeClr val="bg1"/>
                </a:solidFill>
              </a:rPr>
              <a:t> </a:t>
            </a:r>
            <a:r>
              <a:rPr lang="en-US" sz="1200" b="1">
                <a:solidFill>
                  <a:schemeClr val="bg1"/>
                </a:solidFill>
                <a:latin typeface="Lato" panose="020F0502020204030203" pitchFamily="34" charset="77"/>
              </a:rPr>
              <a:t>Julie </a:t>
            </a:r>
            <a:r>
              <a:rPr lang="en-US" sz="1200" b="1" err="1">
                <a:solidFill>
                  <a:schemeClr val="bg1"/>
                </a:solidFill>
                <a:latin typeface="Lato" panose="020F0502020204030203" pitchFamily="34" charset="77"/>
              </a:rPr>
              <a:t>Kinzelman</a:t>
            </a:r>
            <a:r>
              <a:rPr lang="en-US" sz="1200" b="1">
                <a:solidFill>
                  <a:schemeClr val="bg1"/>
                </a:solidFill>
                <a:latin typeface="Lato" panose="020F0502020204030203" pitchFamily="34" charset="77"/>
              </a:rPr>
              <a:t>, City of Racine </a:t>
            </a:r>
            <a:endParaRPr lang="en-GB" sz="1200" b="1">
              <a:solidFill>
                <a:schemeClr val="bg1"/>
              </a:solidFill>
              <a:latin typeface="Lato" panose="020F0502020204030203" pitchFamily="34" charset="77"/>
            </a:endParaRPr>
          </a:p>
        </p:txBody>
      </p:sp>
      <p:sp>
        <p:nvSpPr>
          <p:cNvPr id="2" name="Footer Placeholder 2">
            <a:extLst>
              <a:ext uri="{FF2B5EF4-FFF2-40B4-BE49-F238E27FC236}">
                <a16:creationId xmlns:a16="http://schemas.microsoft.com/office/drawing/2014/main" id="{FE1FB67B-493F-964B-CCEB-BD4385B8608B}"/>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a:t>Green Infrastructure – Nature Based Shorelines</a:t>
            </a:r>
          </a:p>
        </p:txBody>
      </p:sp>
    </p:spTree>
    <p:extLst>
      <p:ext uri="{BB962C8B-B14F-4D97-AF65-F5344CB8AC3E}">
        <p14:creationId xmlns:p14="http://schemas.microsoft.com/office/powerpoint/2010/main" val="2386226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3" name="Google Shape;149;p18">
            <a:extLst>
              <a:ext uri="{FF2B5EF4-FFF2-40B4-BE49-F238E27FC236}">
                <a16:creationId xmlns:a16="http://schemas.microsoft.com/office/drawing/2014/main" id="{2AF5F8CB-4FD9-4F01-8BFB-E9F08F0F1E5A}"/>
              </a:ext>
            </a:extLst>
          </p:cNvPr>
          <p:cNvSpPr txBox="1">
            <a:spLocks noGrp="1"/>
          </p:cNvSpPr>
          <p:nvPr>
            <p:ph type="title"/>
          </p:nvPr>
        </p:nvSpPr>
        <p:spPr>
          <a:xfrm>
            <a:off x="762000" y="277452"/>
            <a:ext cx="10668000" cy="180753"/>
          </a:xfrm>
          <a:prstGeom prst="rect">
            <a:avLst/>
          </a:prstGeom>
        </p:spPr>
        <p:txBody>
          <a:bodyPr spcFirstLastPara="1" vert="horz" wrap="square" lIns="121900" tIns="121900" rIns="121900" bIns="121900" rtlCol="0" anchor="t" anchorCtr="0">
            <a:noAutofit/>
          </a:bodyPr>
          <a:lstStyle/>
          <a:p>
            <a:r>
              <a:rPr lang="en-US" sz="4000">
                <a:latin typeface="Arial"/>
              </a:rPr>
              <a:t>Lush Vegetation Slows Water Movement</a:t>
            </a:r>
            <a:endParaRPr sz="4000">
              <a:latin typeface="Arial"/>
            </a:endParaRPr>
          </a:p>
        </p:txBody>
      </p:sp>
      <p:grpSp>
        <p:nvGrpSpPr>
          <p:cNvPr id="8" name="object 3" descr="English Street infiltration basin is now lushly vegetated.  The &quot;ponds&quot; appear as dark blue areas between the dark green vegetation. The tan sands of North Beach and Lake Michigan appear in he image background.">
            <a:extLst>
              <a:ext uri="{FF2B5EF4-FFF2-40B4-BE49-F238E27FC236}">
                <a16:creationId xmlns:a16="http://schemas.microsoft.com/office/drawing/2014/main" id="{0F3D0AA5-842B-424B-9276-BBE8535734B0}"/>
              </a:ext>
            </a:extLst>
          </p:cNvPr>
          <p:cNvGrpSpPr>
            <a:grpSpLocks noChangeAspect="1"/>
          </p:cNvGrpSpPr>
          <p:nvPr/>
        </p:nvGrpSpPr>
        <p:grpSpPr>
          <a:xfrm>
            <a:off x="2764551" y="1341767"/>
            <a:ext cx="7650595" cy="5148404"/>
            <a:chOff x="1690116" y="1993392"/>
            <a:chExt cx="6678930" cy="4494530"/>
          </a:xfrm>
        </p:grpSpPr>
        <p:pic>
          <p:nvPicPr>
            <p:cNvPr id="9" name="object 4">
              <a:extLst>
                <a:ext uri="{FF2B5EF4-FFF2-40B4-BE49-F238E27FC236}">
                  <a16:creationId xmlns:a16="http://schemas.microsoft.com/office/drawing/2014/main" id="{FD24BAA5-1813-4F70-AFB9-F64C16573BE1}"/>
                </a:ext>
              </a:extLst>
            </p:cNvPr>
            <p:cNvPicPr/>
            <p:nvPr/>
          </p:nvPicPr>
          <p:blipFill>
            <a:blip r:embed="rId3" cstate="print"/>
            <a:stretch>
              <a:fillRect/>
            </a:stretch>
          </p:blipFill>
          <p:spPr>
            <a:xfrm>
              <a:off x="1697736" y="2001012"/>
              <a:ext cx="6663690" cy="4479035"/>
            </a:xfrm>
            <a:prstGeom prst="rect">
              <a:avLst/>
            </a:prstGeom>
          </p:spPr>
        </p:pic>
        <p:sp>
          <p:nvSpPr>
            <p:cNvPr id="10" name="object 5">
              <a:extLst>
                <a:ext uri="{FF2B5EF4-FFF2-40B4-BE49-F238E27FC236}">
                  <a16:creationId xmlns:a16="http://schemas.microsoft.com/office/drawing/2014/main" id="{2A96267E-8126-48B1-A604-5322D341296C}"/>
                </a:ext>
              </a:extLst>
            </p:cNvPr>
            <p:cNvSpPr/>
            <p:nvPr/>
          </p:nvSpPr>
          <p:spPr>
            <a:xfrm>
              <a:off x="1690116" y="1993392"/>
              <a:ext cx="6678930" cy="4494530"/>
            </a:xfrm>
            <a:custGeom>
              <a:avLst/>
              <a:gdLst/>
              <a:ahLst/>
              <a:cxnLst/>
              <a:rect l="l" t="t" r="r" b="b"/>
              <a:pathLst>
                <a:path w="6678930" h="4494530">
                  <a:moveTo>
                    <a:pt x="6678930" y="4492751"/>
                  </a:moveTo>
                  <a:lnTo>
                    <a:pt x="6678930" y="1523"/>
                  </a:lnTo>
                  <a:lnTo>
                    <a:pt x="6677406" y="0"/>
                  </a:lnTo>
                  <a:lnTo>
                    <a:pt x="1523" y="0"/>
                  </a:lnTo>
                  <a:lnTo>
                    <a:pt x="0" y="1524"/>
                  </a:lnTo>
                  <a:lnTo>
                    <a:pt x="0" y="4492752"/>
                  </a:lnTo>
                  <a:lnTo>
                    <a:pt x="1524" y="4494276"/>
                  </a:lnTo>
                  <a:lnTo>
                    <a:pt x="3809" y="4494276"/>
                  </a:lnTo>
                  <a:lnTo>
                    <a:pt x="3810" y="7620"/>
                  </a:lnTo>
                  <a:lnTo>
                    <a:pt x="7619" y="3810"/>
                  </a:lnTo>
                  <a:lnTo>
                    <a:pt x="7619" y="7620"/>
                  </a:lnTo>
                  <a:lnTo>
                    <a:pt x="6671309" y="7619"/>
                  </a:lnTo>
                  <a:lnTo>
                    <a:pt x="6671309" y="3809"/>
                  </a:lnTo>
                  <a:lnTo>
                    <a:pt x="6675120" y="7619"/>
                  </a:lnTo>
                  <a:lnTo>
                    <a:pt x="6675120" y="4494275"/>
                  </a:lnTo>
                  <a:lnTo>
                    <a:pt x="6677406" y="4494275"/>
                  </a:lnTo>
                  <a:lnTo>
                    <a:pt x="6678930" y="4492751"/>
                  </a:lnTo>
                  <a:close/>
                </a:path>
                <a:path w="6678930" h="4494530">
                  <a:moveTo>
                    <a:pt x="7619" y="7620"/>
                  </a:moveTo>
                  <a:lnTo>
                    <a:pt x="7619" y="3810"/>
                  </a:lnTo>
                  <a:lnTo>
                    <a:pt x="3810" y="7620"/>
                  </a:lnTo>
                  <a:lnTo>
                    <a:pt x="7619" y="7620"/>
                  </a:lnTo>
                  <a:close/>
                </a:path>
                <a:path w="6678930" h="4494530">
                  <a:moveTo>
                    <a:pt x="7619" y="4486656"/>
                  </a:moveTo>
                  <a:lnTo>
                    <a:pt x="7619" y="7620"/>
                  </a:lnTo>
                  <a:lnTo>
                    <a:pt x="3810" y="7620"/>
                  </a:lnTo>
                  <a:lnTo>
                    <a:pt x="3810" y="4486656"/>
                  </a:lnTo>
                  <a:lnTo>
                    <a:pt x="7619" y="4486656"/>
                  </a:lnTo>
                  <a:close/>
                </a:path>
                <a:path w="6678930" h="4494530">
                  <a:moveTo>
                    <a:pt x="6675120" y="4486656"/>
                  </a:moveTo>
                  <a:lnTo>
                    <a:pt x="3810" y="4486656"/>
                  </a:lnTo>
                  <a:lnTo>
                    <a:pt x="7619" y="4490465"/>
                  </a:lnTo>
                  <a:lnTo>
                    <a:pt x="7619" y="4494276"/>
                  </a:lnTo>
                  <a:lnTo>
                    <a:pt x="6671309" y="4494275"/>
                  </a:lnTo>
                  <a:lnTo>
                    <a:pt x="6671309" y="4490465"/>
                  </a:lnTo>
                  <a:lnTo>
                    <a:pt x="6675120" y="4486656"/>
                  </a:lnTo>
                  <a:close/>
                </a:path>
                <a:path w="6678930" h="4494530">
                  <a:moveTo>
                    <a:pt x="7619" y="4494276"/>
                  </a:moveTo>
                  <a:lnTo>
                    <a:pt x="7619" y="4490465"/>
                  </a:lnTo>
                  <a:lnTo>
                    <a:pt x="3810" y="4486656"/>
                  </a:lnTo>
                  <a:lnTo>
                    <a:pt x="3809" y="4494276"/>
                  </a:lnTo>
                  <a:lnTo>
                    <a:pt x="7619" y="4494276"/>
                  </a:lnTo>
                  <a:close/>
                </a:path>
                <a:path w="6678930" h="4494530">
                  <a:moveTo>
                    <a:pt x="6675120" y="7619"/>
                  </a:moveTo>
                  <a:lnTo>
                    <a:pt x="6671309" y="3809"/>
                  </a:lnTo>
                  <a:lnTo>
                    <a:pt x="6671309" y="7619"/>
                  </a:lnTo>
                  <a:lnTo>
                    <a:pt x="6675120" y="7619"/>
                  </a:lnTo>
                  <a:close/>
                </a:path>
                <a:path w="6678930" h="4494530">
                  <a:moveTo>
                    <a:pt x="6675120" y="4486656"/>
                  </a:moveTo>
                  <a:lnTo>
                    <a:pt x="6675120" y="7619"/>
                  </a:lnTo>
                  <a:lnTo>
                    <a:pt x="6671309" y="7619"/>
                  </a:lnTo>
                  <a:lnTo>
                    <a:pt x="6671309" y="4486656"/>
                  </a:lnTo>
                  <a:lnTo>
                    <a:pt x="6675120" y="4486656"/>
                  </a:lnTo>
                  <a:close/>
                </a:path>
                <a:path w="6678930" h="4494530">
                  <a:moveTo>
                    <a:pt x="6675120" y="4494275"/>
                  </a:moveTo>
                  <a:lnTo>
                    <a:pt x="6675120" y="4486656"/>
                  </a:lnTo>
                  <a:lnTo>
                    <a:pt x="6671309" y="4490465"/>
                  </a:lnTo>
                  <a:lnTo>
                    <a:pt x="6671309" y="4494275"/>
                  </a:lnTo>
                  <a:lnTo>
                    <a:pt x="6675120" y="4494275"/>
                  </a:lnTo>
                  <a:close/>
                </a:path>
              </a:pathLst>
            </a:custGeom>
            <a:solidFill>
              <a:srgbClr val="000000"/>
            </a:solidFill>
          </p:spPr>
          <p:txBody>
            <a:bodyPr wrap="square" lIns="0" tIns="0" rIns="0" bIns="0" rtlCol="0"/>
            <a:lstStyle/>
            <a:p>
              <a:endParaRPr sz="2400"/>
            </a:p>
          </p:txBody>
        </p:sp>
      </p:grpSp>
      <p:sp>
        <p:nvSpPr>
          <p:cNvPr id="23" name="Google Shape;90;p11">
            <a:extLst>
              <a:ext uri="{FF2B5EF4-FFF2-40B4-BE49-F238E27FC236}">
                <a16:creationId xmlns:a16="http://schemas.microsoft.com/office/drawing/2014/main" id="{6EE112D1-52A7-4259-8196-14E86A52AD84}"/>
              </a:ext>
            </a:extLst>
          </p:cNvPr>
          <p:cNvSpPr txBox="1">
            <a:spLocks/>
          </p:cNvSpPr>
          <p:nvPr/>
        </p:nvSpPr>
        <p:spPr>
          <a:xfrm>
            <a:off x="4307954" y="6008411"/>
            <a:ext cx="5437632" cy="721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1200" b="1">
                <a:solidFill>
                  <a:schemeClr val="bg1"/>
                </a:solidFill>
                <a:latin typeface="Lato" panose="020F0502020204030203" pitchFamily="34" charset="77"/>
              </a:rPr>
              <a:t>Image Source: Julie </a:t>
            </a:r>
            <a:r>
              <a:rPr lang="en-GB" sz="1200" b="1" err="1">
                <a:solidFill>
                  <a:schemeClr val="bg1"/>
                </a:solidFill>
                <a:latin typeface="Lato" panose="020F0502020204030203" pitchFamily="34" charset="77"/>
              </a:rPr>
              <a:t>Kinzelman</a:t>
            </a:r>
            <a:r>
              <a:rPr lang="en-GB" sz="1200" b="1">
                <a:solidFill>
                  <a:schemeClr val="bg1"/>
                </a:solidFill>
                <a:latin typeface="Lato" panose="020F0502020204030203" pitchFamily="34" charset="77"/>
              </a:rPr>
              <a:t>, City of Racine Health Department</a:t>
            </a:r>
          </a:p>
        </p:txBody>
      </p:sp>
      <p:pic>
        <p:nvPicPr>
          <p:cNvPr id="22" name="Picture 2" descr="Engineering Design Process - TeachEngineering">
            <a:extLst>
              <a:ext uri="{FF2B5EF4-FFF2-40B4-BE49-F238E27FC236}">
                <a16:creationId xmlns:a16="http://schemas.microsoft.com/office/drawing/2014/main" id="{CBBD08A9-C4AB-4F99-BF28-5670698EA2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71" y="4175515"/>
            <a:ext cx="2200655" cy="2200655"/>
          </a:xfrm>
          <a:prstGeom prst="ellipse">
            <a:avLst/>
          </a:prstGeom>
          <a:noFill/>
          <a:extLst>
            <a:ext uri="{909E8E84-426E-40DD-AFC4-6F175D3DCCD1}">
              <a14:hiddenFill xmlns:a14="http://schemas.microsoft.com/office/drawing/2010/main">
                <a:solidFill>
                  <a:srgbClr val="FFFFFF"/>
                </a:solidFill>
              </a14:hiddenFill>
            </a:ext>
          </a:extLst>
        </p:spPr>
      </p:pic>
      <p:sp>
        <p:nvSpPr>
          <p:cNvPr id="2" name="Footer Placeholder 2">
            <a:extLst>
              <a:ext uri="{FF2B5EF4-FFF2-40B4-BE49-F238E27FC236}">
                <a16:creationId xmlns:a16="http://schemas.microsoft.com/office/drawing/2014/main" id="{E836EC0B-F55E-1D32-87B2-283A5DB7D63C}"/>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dirty="0"/>
              <a:t>Green Infrastructure – Nature-Based Shorelines</a:t>
            </a:r>
          </a:p>
        </p:txBody>
      </p:sp>
    </p:spTree>
    <p:extLst>
      <p:ext uri="{BB962C8B-B14F-4D97-AF65-F5344CB8AC3E}">
        <p14:creationId xmlns:p14="http://schemas.microsoft.com/office/powerpoint/2010/main" val="2363365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 name="Google Shape;149;p18">
            <a:extLst>
              <a:ext uri="{FF2B5EF4-FFF2-40B4-BE49-F238E27FC236}">
                <a16:creationId xmlns:a16="http://schemas.microsoft.com/office/drawing/2014/main" id="{D7839CBB-CA56-4771-B3AB-1E16B1192F64}"/>
              </a:ext>
            </a:extLst>
          </p:cNvPr>
          <p:cNvSpPr txBox="1">
            <a:spLocks noGrp="1"/>
          </p:cNvSpPr>
          <p:nvPr>
            <p:ph type="title"/>
          </p:nvPr>
        </p:nvSpPr>
        <p:spPr>
          <a:xfrm>
            <a:off x="6625652" y="2341117"/>
            <a:ext cx="5111646" cy="180753"/>
          </a:xfrm>
          <a:prstGeom prst="rect">
            <a:avLst/>
          </a:prstGeom>
        </p:spPr>
        <p:txBody>
          <a:bodyPr spcFirstLastPara="1" vert="horz" wrap="square" lIns="121900" tIns="121900" rIns="121900" bIns="121900" rtlCol="0" anchor="t" anchorCtr="0">
            <a:noAutofit/>
          </a:bodyPr>
          <a:lstStyle/>
          <a:p>
            <a:r>
              <a:rPr lang="en-US" sz="4000">
                <a:latin typeface="Arial"/>
              </a:rPr>
              <a:t>Solid Particle Treatment System</a:t>
            </a:r>
            <a:endParaRPr sz="4000">
              <a:latin typeface="Arial"/>
            </a:endParaRPr>
          </a:p>
        </p:txBody>
      </p:sp>
      <p:pic>
        <p:nvPicPr>
          <p:cNvPr id="2050" name="Picture 2" descr="Satellite image of North Beach, Racine, WI to the east of Michigan Blvd looking from the south to the north. &#10;&#10;Inflow from a storm sewer comes into the system just north of the intersection of English Street and Hoffert Drive where it first enters a solid particle treatment system. Water then flows, as represented by a sequence of arrows overlayed on the image, northward through a series of 9 infiltration basis/constructed wetlands.  At a position roughly equivalent to the south end of Lakeview Park, the water stops flowing northward and flows through an outfall to Lake Michigan.&#10;&#10;An overflow outfall used to release extra water from large storms, lies to the southeast of the solid particle treatment system. Water that enters the overflow outfall does not travel through the nine infiltration basins.">
            <a:extLst>
              <a:ext uri="{FF2B5EF4-FFF2-40B4-BE49-F238E27FC236}">
                <a16:creationId xmlns:a16="http://schemas.microsoft.com/office/drawing/2014/main" id="{A70D54E0-A05C-462F-BF06-8FA9D5CC4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1" y="0"/>
            <a:ext cx="611928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7B210C-D6CF-5C94-D44D-ECAD62204B61}"/>
              </a:ext>
            </a:extLst>
          </p:cNvPr>
          <p:cNvSpPr txBox="1"/>
          <p:nvPr/>
        </p:nvSpPr>
        <p:spPr>
          <a:xfrm>
            <a:off x="6330131" y="5730835"/>
            <a:ext cx="4827726" cy="461665"/>
          </a:xfrm>
          <a:prstGeom prst="rect">
            <a:avLst/>
          </a:prstGeom>
          <a:noFill/>
        </p:spPr>
        <p:txBody>
          <a:bodyPr wrap="square" rtlCol="0">
            <a:spAutoFit/>
          </a:bodyPr>
          <a:lstStyle/>
          <a:p>
            <a:r>
              <a:rPr lang="en-US" sz="1200" dirty="0"/>
              <a:t>Image source: Capt. Dennis Carr, Wisconsin Wing, Civil Air Patrol</a:t>
            </a:r>
          </a:p>
          <a:p>
            <a:r>
              <a:rPr lang="en-US" sz="1200" dirty="0"/>
              <a:t>Map Data: Southeastern Wisconsin Regional Planning Commission</a:t>
            </a:r>
          </a:p>
        </p:txBody>
      </p:sp>
      <p:sp>
        <p:nvSpPr>
          <p:cNvPr id="5" name="Oval 4">
            <a:extLst>
              <a:ext uri="{FF2B5EF4-FFF2-40B4-BE49-F238E27FC236}">
                <a16:creationId xmlns:a16="http://schemas.microsoft.com/office/drawing/2014/main" id="{6A41E710-9B2C-47DC-8234-69C3464B7CEF}"/>
              </a:ext>
              <a:ext uri="{C183D7F6-B498-43B3-948B-1728B52AA6E4}">
                <adec:decorative xmlns:adec="http://schemas.microsoft.com/office/drawing/2017/decorative" val="1"/>
              </a:ext>
            </a:extLst>
          </p:cNvPr>
          <p:cNvSpPr/>
          <p:nvPr/>
        </p:nvSpPr>
        <p:spPr>
          <a:xfrm>
            <a:off x="1570207" y="3921549"/>
            <a:ext cx="3633389" cy="17926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Footer Placeholder 2">
            <a:extLst>
              <a:ext uri="{FF2B5EF4-FFF2-40B4-BE49-F238E27FC236}">
                <a16:creationId xmlns:a16="http://schemas.microsoft.com/office/drawing/2014/main" id="{3A2D5788-D707-4DBE-25B4-FD7D13668E78}"/>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a:t>Green Infrastructure – Nature Based Shorelines</a:t>
            </a:r>
          </a:p>
        </p:txBody>
      </p:sp>
    </p:spTree>
    <p:extLst>
      <p:ext uri="{BB962C8B-B14F-4D97-AF65-F5344CB8AC3E}">
        <p14:creationId xmlns:p14="http://schemas.microsoft.com/office/powerpoint/2010/main" val="3442758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 name="Google Shape;149;p18">
            <a:extLst>
              <a:ext uri="{FF2B5EF4-FFF2-40B4-BE49-F238E27FC236}">
                <a16:creationId xmlns:a16="http://schemas.microsoft.com/office/drawing/2014/main" id="{D7839CBB-CA56-4771-B3AB-1E16B1192F64}"/>
              </a:ext>
            </a:extLst>
          </p:cNvPr>
          <p:cNvSpPr txBox="1">
            <a:spLocks noGrp="1"/>
          </p:cNvSpPr>
          <p:nvPr>
            <p:ph type="title"/>
          </p:nvPr>
        </p:nvSpPr>
        <p:spPr>
          <a:xfrm>
            <a:off x="6460760" y="2966409"/>
            <a:ext cx="5437632" cy="180753"/>
          </a:xfrm>
          <a:prstGeom prst="rect">
            <a:avLst/>
          </a:prstGeom>
        </p:spPr>
        <p:txBody>
          <a:bodyPr spcFirstLastPara="1" vert="horz" wrap="square" lIns="121900" tIns="121900" rIns="121900" bIns="121900" rtlCol="0" anchor="t" anchorCtr="0">
            <a:noAutofit/>
          </a:bodyPr>
          <a:lstStyle/>
          <a:p>
            <a:r>
              <a:rPr lang="en-US" sz="4000">
                <a:latin typeface="Arial"/>
              </a:rPr>
              <a:t>Overflow Outflow</a:t>
            </a:r>
            <a:endParaRPr sz="4000">
              <a:latin typeface="Arial"/>
            </a:endParaRPr>
          </a:p>
        </p:txBody>
      </p:sp>
      <p:pic>
        <p:nvPicPr>
          <p:cNvPr id="2050" name="Picture 2" descr="Satellite image of North Beach, Racine, WI to the east of Michigan Blvd looking from the south to the north. &#10;&#10;Inflow from a storm sewer comes into the system just north of the intersection of English Street and Hoffert Drive where it first enters a solid particle treatment system. Water then flows, as represented by a sequence of arrows overlayed on the image, northward through a series of 9 infiltration basis/constructed wetlands.  At a position roughly equivalent to the south end of Lakeview Park, the water stops flowing northward and flows through an outfall to Lake Michigan.&#10;&#10;An overflow outfall used to release extra water from large storms, lies to the southeast of the solid particle treatment system. Water that enters the overflow outfall does not travel through the nine infiltration basins.">
            <a:extLst>
              <a:ext uri="{FF2B5EF4-FFF2-40B4-BE49-F238E27FC236}">
                <a16:creationId xmlns:a16="http://schemas.microsoft.com/office/drawing/2014/main" id="{A70D54E0-A05C-462F-BF06-8FA9D5CC4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11928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03FF14-908C-FEB8-0A39-CC87BACD46C1}"/>
              </a:ext>
            </a:extLst>
          </p:cNvPr>
          <p:cNvSpPr txBox="1"/>
          <p:nvPr/>
        </p:nvSpPr>
        <p:spPr>
          <a:xfrm>
            <a:off x="6330131" y="5730835"/>
            <a:ext cx="4827726" cy="461665"/>
          </a:xfrm>
          <a:prstGeom prst="rect">
            <a:avLst/>
          </a:prstGeom>
          <a:noFill/>
        </p:spPr>
        <p:txBody>
          <a:bodyPr wrap="square" rtlCol="0">
            <a:spAutoFit/>
          </a:bodyPr>
          <a:lstStyle/>
          <a:p>
            <a:r>
              <a:rPr lang="en-US" sz="1200" dirty="0"/>
              <a:t>Image source: Capt. Dennis Carr, Wisconsin Wing, Civil Air Patrol</a:t>
            </a:r>
          </a:p>
          <a:p>
            <a:r>
              <a:rPr lang="en-US" sz="1200" dirty="0"/>
              <a:t>Map Data: Southeastern Wisconsin Regional Planning Commission</a:t>
            </a:r>
          </a:p>
        </p:txBody>
      </p:sp>
      <p:sp>
        <p:nvSpPr>
          <p:cNvPr id="2" name="Oval 1">
            <a:extLst>
              <a:ext uri="{FF2B5EF4-FFF2-40B4-BE49-F238E27FC236}">
                <a16:creationId xmlns:a16="http://schemas.microsoft.com/office/drawing/2014/main" id="{2BF3178E-12E0-40AC-92DE-69AB0EBFBCA8}"/>
              </a:ext>
              <a:ext uri="{C183D7F6-B498-43B3-948B-1728B52AA6E4}">
                <adec:decorative xmlns:adec="http://schemas.microsoft.com/office/drawing/2017/decorative" val="1"/>
              </a:ext>
            </a:extLst>
          </p:cNvPr>
          <p:cNvSpPr/>
          <p:nvPr/>
        </p:nvSpPr>
        <p:spPr>
          <a:xfrm>
            <a:off x="1935638" y="5065336"/>
            <a:ext cx="2978869" cy="17926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Footer Placeholder 2">
            <a:extLst>
              <a:ext uri="{FF2B5EF4-FFF2-40B4-BE49-F238E27FC236}">
                <a16:creationId xmlns:a16="http://schemas.microsoft.com/office/drawing/2014/main" id="{5B415A10-C871-7E26-A4B7-38B85A1516AF}"/>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dirty="0"/>
              <a:t>Green Infrastructure – Nature-Based Shorelines</a:t>
            </a:r>
          </a:p>
        </p:txBody>
      </p:sp>
    </p:spTree>
    <p:extLst>
      <p:ext uri="{BB962C8B-B14F-4D97-AF65-F5344CB8AC3E}">
        <p14:creationId xmlns:p14="http://schemas.microsoft.com/office/powerpoint/2010/main" val="1822377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2" name="Title 1">
            <a:extLst>
              <a:ext uri="{FF2B5EF4-FFF2-40B4-BE49-F238E27FC236}">
                <a16:creationId xmlns:a16="http://schemas.microsoft.com/office/drawing/2014/main" id="{28C0E39E-9A9E-EF1D-7081-288E6AAC5002}"/>
              </a:ext>
            </a:extLst>
          </p:cNvPr>
          <p:cNvSpPr>
            <a:spLocks noGrp="1"/>
          </p:cNvSpPr>
          <p:nvPr>
            <p:ph type="title"/>
          </p:nvPr>
        </p:nvSpPr>
        <p:spPr/>
        <p:txBody>
          <a:bodyPr>
            <a:normAutofit fontScale="90000"/>
          </a:bodyPr>
          <a:lstStyle/>
          <a:p>
            <a:r>
              <a:rPr lang="en-US"/>
              <a:t>English Street Infiltration Basin Helps Solve Problem of Beach Closures and Wash Outs</a:t>
            </a:r>
          </a:p>
        </p:txBody>
      </p:sp>
      <p:pic>
        <p:nvPicPr>
          <p:cNvPr id="8194" name="Picture 2" descr="Photograph of the English Street infiltration basins at North Beach, Racine, WI.&#10;&#10;In the left of the image is vegetation including trees. The lower right corner of the image contains the vorceptor which removes solid wastes from the storm water.">
            <a:extLst>
              <a:ext uri="{FF2B5EF4-FFF2-40B4-BE49-F238E27FC236}">
                <a16:creationId xmlns:a16="http://schemas.microsoft.com/office/drawing/2014/main" id="{EA72FD37-6477-42B9-9CDB-3F2728C8C1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747"/>
          <a:stretch/>
        </p:blipFill>
        <p:spPr bwMode="auto">
          <a:xfrm>
            <a:off x="-459506" y="1"/>
            <a:ext cx="12893040" cy="7510195"/>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90;p11">
            <a:extLst>
              <a:ext uri="{FF2B5EF4-FFF2-40B4-BE49-F238E27FC236}">
                <a16:creationId xmlns:a16="http://schemas.microsoft.com/office/drawing/2014/main" id="{F1312289-596E-4440-9B19-239F35E05800}"/>
              </a:ext>
            </a:extLst>
          </p:cNvPr>
          <p:cNvSpPr txBox="1">
            <a:spLocks/>
          </p:cNvSpPr>
          <p:nvPr/>
        </p:nvSpPr>
        <p:spPr>
          <a:xfrm>
            <a:off x="-195071" y="5961474"/>
            <a:ext cx="3761908" cy="721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1200" b="1">
                <a:solidFill>
                  <a:schemeClr val="bg1"/>
                </a:solidFill>
                <a:latin typeface="Lato" panose="020F0502020204030203" pitchFamily="34" charset="77"/>
              </a:rPr>
              <a:t>Image Source: </a:t>
            </a:r>
            <a:r>
              <a:rPr lang="en-US" sz="2400" i="1">
                <a:solidFill>
                  <a:schemeClr val="bg1"/>
                </a:solidFill>
              </a:rPr>
              <a:t> </a:t>
            </a:r>
            <a:r>
              <a:rPr lang="en-US" sz="1200" b="1">
                <a:solidFill>
                  <a:schemeClr val="bg1"/>
                </a:solidFill>
                <a:latin typeface="Lato" panose="020F0502020204030203" pitchFamily="34" charset="77"/>
              </a:rPr>
              <a:t>Julie </a:t>
            </a:r>
            <a:r>
              <a:rPr lang="en-US" sz="1200" b="1" err="1">
                <a:solidFill>
                  <a:schemeClr val="bg1"/>
                </a:solidFill>
                <a:latin typeface="Lato" panose="020F0502020204030203" pitchFamily="34" charset="77"/>
              </a:rPr>
              <a:t>Kinzelman</a:t>
            </a:r>
            <a:r>
              <a:rPr lang="en-US" sz="1200" b="1">
                <a:solidFill>
                  <a:schemeClr val="bg1"/>
                </a:solidFill>
                <a:latin typeface="Lato" panose="020F0502020204030203" pitchFamily="34" charset="77"/>
              </a:rPr>
              <a:t>, City of Racine </a:t>
            </a:r>
            <a:endParaRPr lang="en-GB" sz="1200" b="1">
              <a:solidFill>
                <a:schemeClr val="bg1"/>
              </a:solidFill>
              <a:latin typeface="Lato" panose="020F0502020204030203" pitchFamily="34" charset="77"/>
            </a:endParaRPr>
          </a:p>
        </p:txBody>
      </p:sp>
      <p:sp>
        <p:nvSpPr>
          <p:cNvPr id="3" name="Footer Placeholder 2">
            <a:extLst>
              <a:ext uri="{FF2B5EF4-FFF2-40B4-BE49-F238E27FC236}">
                <a16:creationId xmlns:a16="http://schemas.microsoft.com/office/drawing/2014/main" id="{6523A66D-BE70-9260-1935-AAE275062B0F}"/>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a:t>Green Infrastructure – Nature Based Shorelines</a:t>
            </a:r>
          </a:p>
        </p:txBody>
      </p:sp>
    </p:spTree>
    <p:extLst>
      <p:ext uri="{BB962C8B-B14F-4D97-AF65-F5344CB8AC3E}">
        <p14:creationId xmlns:p14="http://schemas.microsoft.com/office/powerpoint/2010/main" val="2017671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6" name="Title 5">
            <a:extLst>
              <a:ext uri="{FF2B5EF4-FFF2-40B4-BE49-F238E27FC236}">
                <a16:creationId xmlns:a16="http://schemas.microsoft.com/office/drawing/2014/main" id="{A17C13E4-9A0A-C06A-3061-555BBF8B3EE8}"/>
              </a:ext>
            </a:extLst>
          </p:cNvPr>
          <p:cNvSpPr>
            <a:spLocks noGrp="1"/>
          </p:cNvSpPr>
          <p:nvPr>
            <p:ph type="title"/>
          </p:nvPr>
        </p:nvSpPr>
        <p:spPr/>
        <p:txBody>
          <a:bodyPr>
            <a:normAutofit fontScale="90000"/>
          </a:bodyPr>
          <a:lstStyle/>
          <a:p>
            <a:r>
              <a:rPr lang="en-US"/>
              <a:t>Which type of Water Movement Does English Street Infiltration Basin Influence?</a:t>
            </a:r>
          </a:p>
        </p:txBody>
      </p:sp>
      <p:sp>
        <p:nvSpPr>
          <p:cNvPr id="2" name="Rectangle 1">
            <a:extLst>
              <a:ext uri="{FF2B5EF4-FFF2-40B4-BE49-F238E27FC236}">
                <a16:creationId xmlns:a16="http://schemas.microsoft.com/office/drawing/2014/main" id="{446EF58F-4A5B-4BAE-B423-18EFCF8EDBA9}"/>
              </a:ext>
            </a:extLst>
          </p:cNvPr>
          <p:cNvSpPr/>
          <p:nvPr/>
        </p:nvSpPr>
        <p:spPr>
          <a:xfrm>
            <a:off x="0" y="242433"/>
            <a:ext cx="11336420" cy="1231106"/>
          </a:xfrm>
          <a:prstGeom prst="rect">
            <a:avLst/>
          </a:prstGeom>
        </p:spPr>
        <p:txBody>
          <a:bodyPr wrap="square" lIns="121920" tIns="60960" rIns="121920" bIns="60960" anchor="t">
            <a:spAutoFit/>
          </a:bodyPr>
          <a:lstStyle/>
          <a:p>
            <a:pPr marL="186055">
              <a:buSzPts val="1400"/>
              <a:defRPr/>
            </a:pPr>
            <a:r>
              <a:rPr lang="en-US" sz="2400"/>
              <a:t>Which type of water movement does the English Street infiltration basin try to influence? </a:t>
            </a:r>
            <a:br>
              <a:rPr lang="en-US" sz="2400"/>
            </a:br>
            <a:r>
              <a:rPr lang="en-US" sz="2400"/>
              <a:t>(For each system, can be more than one.)</a:t>
            </a:r>
            <a:endParaRPr lang="en-US"/>
          </a:p>
        </p:txBody>
      </p:sp>
      <p:sp>
        <p:nvSpPr>
          <p:cNvPr id="4" name="TextBox 3">
            <a:extLst>
              <a:ext uri="{FF2B5EF4-FFF2-40B4-BE49-F238E27FC236}">
                <a16:creationId xmlns:a16="http://schemas.microsoft.com/office/drawing/2014/main" id="{9976343A-4E92-4455-B82A-D6132FE556BA}"/>
              </a:ext>
            </a:extLst>
          </p:cNvPr>
          <p:cNvSpPr txBox="1"/>
          <p:nvPr/>
        </p:nvSpPr>
        <p:spPr>
          <a:xfrm>
            <a:off x="733437" y="1667479"/>
            <a:ext cx="4232445" cy="1938992"/>
          </a:xfrm>
          <a:prstGeom prst="rect">
            <a:avLst/>
          </a:prstGeom>
          <a:noFill/>
        </p:spPr>
        <p:txBody>
          <a:bodyPr wrap="square" rtlCol="0">
            <a:spAutoFit/>
          </a:bodyPr>
          <a:lstStyle/>
          <a:p>
            <a:pPr marL="457189" indent="-457189">
              <a:buAutoNum type="alphaUcPeriod"/>
            </a:pPr>
            <a:r>
              <a:rPr lang="en-US" sz="2400"/>
              <a:t>Infiltration</a:t>
            </a:r>
            <a:br>
              <a:rPr lang="en-US" sz="2400"/>
            </a:br>
            <a:endParaRPr lang="en-US" sz="2400"/>
          </a:p>
          <a:p>
            <a:pPr marL="457189" indent="-457189">
              <a:buAutoNum type="alphaUcPeriod"/>
            </a:pPr>
            <a:r>
              <a:rPr lang="en-US" sz="2400"/>
              <a:t>Transpiration/Evaporation</a:t>
            </a:r>
            <a:br>
              <a:rPr lang="en-US" sz="2400"/>
            </a:br>
            <a:endParaRPr lang="en-US" sz="2400"/>
          </a:p>
          <a:p>
            <a:pPr marL="457189" indent="-457189">
              <a:buAutoNum type="alphaUcPeriod"/>
            </a:pPr>
            <a:r>
              <a:rPr lang="en-US" sz="2400"/>
              <a:t>Runoff</a:t>
            </a:r>
          </a:p>
        </p:txBody>
      </p:sp>
      <p:grpSp>
        <p:nvGrpSpPr>
          <p:cNvPr id="5" name="object 3" descr="English Street infiltration basin is now lushly vegetated.  The &quot;ponds&quot; appear as dark blue areas between the dark green vegetation. The tan sands of North Beach and Lake Michigan appear in he image background.">
            <a:extLst>
              <a:ext uri="{FF2B5EF4-FFF2-40B4-BE49-F238E27FC236}">
                <a16:creationId xmlns:a16="http://schemas.microsoft.com/office/drawing/2014/main" id="{8FDF5A6E-DBBB-4D24-982C-7DF9A87D8052}"/>
              </a:ext>
            </a:extLst>
          </p:cNvPr>
          <p:cNvGrpSpPr>
            <a:grpSpLocks noChangeAspect="1"/>
          </p:cNvGrpSpPr>
          <p:nvPr/>
        </p:nvGrpSpPr>
        <p:grpSpPr>
          <a:xfrm>
            <a:off x="392887" y="3664005"/>
            <a:ext cx="3992035" cy="2657869"/>
            <a:chOff x="1690116" y="1993392"/>
            <a:chExt cx="6678930" cy="4494530"/>
          </a:xfrm>
        </p:grpSpPr>
        <p:pic>
          <p:nvPicPr>
            <p:cNvPr id="8" name="object 4">
              <a:extLst>
                <a:ext uri="{FF2B5EF4-FFF2-40B4-BE49-F238E27FC236}">
                  <a16:creationId xmlns:a16="http://schemas.microsoft.com/office/drawing/2014/main" id="{AC70B8A4-6849-413B-A96A-EA2E064E1C65}"/>
                </a:ext>
              </a:extLst>
            </p:cNvPr>
            <p:cNvPicPr/>
            <p:nvPr/>
          </p:nvPicPr>
          <p:blipFill>
            <a:blip r:embed="rId3" cstate="print"/>
            <a:stretch>
              <a:fillRect/>
            </a:stretch>
          </p:blipFill>
          <p:spPr>
            <a:xfrm>
              <a:off x="1697736" y="2001012"/>
              <a:ext cx="6663690" cy="4479035"/>
            </a:xfrm>
            <a:prstGeom prst="rect">
              <a:avLst/>
            </a:prstGeom>
          </p:spPr>
        </p:pic>
        <p:sp>
          <p:nvSpPr>
            <p:cNvPr id="9" name="object 5">
              <a:extLst>
                <a:ext uri="{FF2B5EF4-FFF2-40B4-BE49-F238E27FC236}">
                  <a16:creationId xmlns:a16="http://schemas.microsoft.com/office/drawing/2014/main" id="{AE180368-12D6-4F4C-ACF1-54870E9C1DC8}"/>
                </a:ext>
              </a:extLst>
            </p:cNvPr>
            <p:cNvSpPr/>
            <p:nvPr/>
          </p:nvSpPr>
          <p:spPr>
            <a:xfrm>
              <a:off x="1690116" y="1993392"/>
              <a:ext cx="6678930" cy="4494530"/>
            </a:xfrm>
            <a:custGeom>
              <a:avLst/>
              <a:gdLst/>
              <a:ahLst/>
              <a:cxnLst/>
              <a:rect l="l" t="t" r="r" b="b"/>
              <a:pathLst>
                <a:path w="6678930" h="4494530">
                  <a:moveTo>
                    <a:pt x="6678930" y="4492751"/>
                  </a:moveTo>
                  <a:lnTo>
                    <a:pt x="6678930" y="1523"/>
                  </a:lnTo>
                  <a:lnTo>
                    <a:pt x="6677406" y="0"/>
                  </a:lnTo>
                  <a:lnTo>
                    <a:pt x="1523" y="0"/>
                  </a:lnTo>
                  <a:lnTo>
                    <a:pt x="0" y="1524"/>
                  </a:lnTo>
                  <a:lnTo>
                    <a:pt x="0" y="4492752"/>
                  </a:lnTo>
                  <a:lnTo>
                    <a:pt x="1524" y="4494276"/>
                  </a:lnTo>
                  <a:lnTo>
                    <a:pt x="3809" y="4494276"/>
                  </a:lnTo>
                  <a:lnTo>
                    <a:pt x="3810" y="7620"/>
                  </a:lnTo>
                  <a:lnTo>
                    <a:pt x="7619" y="3810"/>
                  </a:lnTo>
                  <a:lnTo>
                    <a:pt x="7619" y="7620"/>
                  </a:lnTo>
                  <a:lnTo>
                    <a:pt x="6671309" y="7619"/>
                  </a:lnTo>
                  <a:lnTo>
                    <a:pt x="6671309" y="3809"/>
                  </a:lnTo>
                  <a:lnTo>
                    <a:pt x="6675120" y="7619"/>
                  </a:lnTo>
                  <a:lnTo>
                    <a:pt x="6675120" y="4494275"/>
                  </a:lnTo>
                  <a:lnTo>
                    <a:pt x="6677406" y="4494275"/>
                  </a:lnTo>
                  <a:lnTo>
                    <a:pt x="6678930" y="4492751"/>
                  </a:lnTo>
                  <a:close/>
                </a:path>
                <a:path w="6678930" h="4494530">
                  <a:moveTo>
                    <a:pt x="7619" y="7620"/>
                  </a:moveTo>
                  <a:lnTo>
                    <a:pt x="7619" y="3810"/>
                  </a:lnTo>
                  <a:lnTo>
                    <a:pt x="3810" y="7620"/>
                  </a:lnTo>
                  <a:lnTo>
                    <a:pt x="7619" y="7620"/>
                  </a:lnTo>
                  <a:close/>
                </a:path>
                <a:path w="6678930" h="4494530">
                  <a:moveTo>
                    <a:pt x="7619" y="4486656"/>
                  </a:moveTo>
                  <a:lnTo>
                    <a:pt x="7619" y="7620"/>
                  </a:lnTo>
                  <a:lnTo>
                    <a:pt x="3810" y="7620"/>
                  </a:lnTo>
                  <a:lnTo>
                    <a:pt x="3810" y="4486656"/>
                  </a:lnTo>
                  <a:lnTo>
                    <a:pt x="7619" y="4486656"/>
                  </a:lnTo>
                  <a:close/>
                </a:path>
                <a:path w="6678930" h="4494530">
                  <a:moveTo>
                    <a:pt x="6675120" y="4486656"/>
                  </a:moveTo>
                  <a:lnTo>
                    <a:pt x="3810" y="4486656"/>
                  </a:lnTo>
                  <a:lnTo>
                    <a:pt x="7619" y="4490465"/>
                  </a:lnTo>
                  <a:lnTo>
                    <a:pt x="7619" y="4494276"/>
                  </a:lnTo>
                  <a:lnTo>
                    <a:pt x="6671309" y="4494275"/>
                  </a:lnTo>
                  <a:lnTo>
                    <a:pt x="6671309" y="4490465"/>
                  </a:lnTo>
                  <a:lnTo>
                    <a:pt x="6675120" y="4486656"/>
                  </a:lnTo>
                  <a:close/>
                </a:path>
                <a:path w="6678930" h="4494530">
                  <a:moveTo>
                    <a:pt x="7619" y="4494276"/>
                  </a:moveTo>
                  <a:lnTo>
                    <a:pt x="7619" y="4490465"/>
                  </a:lnTo>
                  <a:lnTo>
                    <a:pt x="3810" y="4486656"/>
                  </a:lnTo>
                  <a:lnTo>
                    <a:pt x="3809" y="4494276"/>
                  </a:lnTo>
                  <a:lnTo>
                    <a:pt x="7619" y="4494276"/>
                  </a:lnTo>
                  <a:close/>
                </a:path>
                <a:path w="6678930" h="4494530">
                  <a:moveTo>
                    <a:pt x="6675120" y="7619"/>
                  </a:moveTo>
                  <a:lnTo>
                    <a:pt x="6671309" y="3809"/>
                  </a:lnTo>
                  <a:lnTo>
                    <a:pt x="6671309" y="7619"/>
                  </a:lnTo>
                  <a:lnTo>
                    <a:pt x="6675120" y="7619"/>
                  </a:lnTo>
                  <a:close/>
                </a:path>
                <a:path w="6678930" h="4494530">
                  <a:moveTo>
                    <a:pt x="6675120" y="4486656"/>
                  </a:moveTo>
                  <a:lnTo>
                    <a:pt x="6675120" y="7619"/>
                  </a:lnTo>
                  <a:lnTo>
                    <a:pt x="6671309" y="7619"/>
                  </a:lnTo>
                  <a:lnTo>
                    <a:pt x="6671309" y="4486656"/>
                  </a:lnTo>
                  <a:lnTo>
                    <a:pt x="6675120" y="4486656"/>
                  </a:lnTo>
                  <a:close/>
                </a:path>
                <a:path w="6678930" h="4494530">
                  <a:moveTo>
                    <a:pt x="6675120" y="4494275"/>
                  </a:moveTo>
                  <a:lnTo>
                    <a:pt x="6675120" y="4486656"/>
                  </a:lnTo>
                  <a:lnTo>
                    <a:pt x="6671309" y="4490465"/>
                  </a:lnTo>
                  <a:lnTo>
                    <a:pt x="6671309" y="4494275"/>
                  </a:lnTo>
                  <a:lnTo>
                    <a:pt x="6675120" y="4494275"/>
                  </a:lnTo>
                  <a:close/>
                </a:path>
              </a:pathLst>
            </a:custGeom>
            <a:solidFill>
              <a:srgbClr val="000000"/>
            </a:solidFill>
          </p:spPr>
          <p:txBody>
            <a:bodyPr wrap="square" lIns="0" tIns="0" rIns="0" bIns="0" rtlCol="0"/>
            <a:lstStyle/>
            <a:p>
              <a:endParaRPr sz="2400"/>
            </a:p>
          </p:txBody>
        </p:sp>
      </p:grpSp>
      <p:sp>
        <p:nvSpPr>
          <p:cNvPr id="10" name="Google Shape;90;p11">
            <a:extLst>
              <a:ext uri="{FF2B5EF4-FFF2-40B4-BE49-F238E27FC236}">
                <a16:creationId xmlns:a16="http://schemas.microsoft.com/office/drawing/2014/main" id="{55FC05ED-44EF-30DE-4297-E9AE598605DA}"/>
              </a:ext>
            </a:extLst>
          </p:cNvPr>
          <p:cNvSpPr txBox="1">
            <a:spLocks/>
          </p:cNvSpPr>
          <p:nvPr/>
        </p:nvSpPr>
        <p:spPr>
          <a:xfrm>
            <a:off x="-569451" y="6224813"/>
            <a:ext cx="5437632" cy="721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1200" b="1">
                <a:solidFill>
                  <a:schemeClr val="tx1"/>
                </a:solidFill>
                <a:latin typeface="Lato" panose="020F0502020204030203" pitchFamily="34" charset="77"/>
              </a:rPr>
              <a:t>Image Source: Julie </a:t>
            </a:r>
            <a:r>
              <a:rPr lang="en-GB" sz="1200" b="1" err="1">
                <a:solidFill>
                  <a:schemeClr val="tx1"/>
                </a:solidFill>
                <a:latin typeface="Lato" panose="020F0502020204030203" pitchFamily="34" charset="77"/>
              </a:rPr>
              <a:t>Kinzelman</a:t>
            </a:r>
            <a:r>
              <a:rPr lang="en-GB" sz="1200" b="1">
                <a:solidFill>
                  <a:schemeClr val="tx1"/>
                </a:solidFill>
                <a:latin typeface="Lato" panose="020F0502020204030203" pitchFamily="34" charset="77"/>
              </a:rPr>
              <a:t>, City of Racine Health Department</a:t>
            </a:r>
          </a:p>
        </p:txBody>
      </p:sp>
      <p:pic>
        <p:nvPicPr>
          <p:cNvPr id="1026" name="Picture 2" descr="Illustration of the hydrologic cycle. Precipitation emitted from a cloud (represented as downward arrows) falling onto land and river surfaces. Percolation (represented as downward arrows) seeping into the ground and reaching the groundwater table (represented by a blue line) that is at the same height as the river surface. Runoff (represented as sloping arrow) flowing from the land surface to the river. Transpiration (represented as upward arrows) emerging from trees and pointing to the sky. Evaporation (represented as upward arrows) emerging from the Great Lake surface and extending into the sky.  Refer to Lesson 2-Coastal Features and Processes-Background document for definitions of terms.">
            <a:extLst>
              <a:ext uri="{FF2B5EF4-FFF2-40B4-BE49-F238E27FC236}">
                <a16:creationId xmlns:a16="http://schemas.microsoft.com/office/drawing/2014/main" id="{FAE76B15-4FEB-4E97-BC7A-E1A6BC030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9371" y="2235286"/>
            <a:ext cx="7139100" cy="4350327"/>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2">
            <a:extLst>
              <a:ext uri="{FF2B5EF4-FFF2-40B4-BE49-F238E27FC236}">
                <a16:creationId xmlns:a16="http://schemas.microsoft.com/office/drawing/2014/main" id="{33BF21C8-0B9F-DDD8-5926-95B2F08CC1F1}"/>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dirty="0"/>
              <a:t>Green Infrastructure – Nature-Based Shorelines</a:t>
            </a:r>
          </a:p>
        </p:txBody>
      </p:sp>
    </p:spTree>
    <p:extLst>
      <p:ext uri="{BB962C8B-B14F-4D97-AF65-F5344CB8AC3E}">
        <p14:creationId xmlns:p14="http://schemas.microsoft.com/office/powerpoint/2010/main" val="2639729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3" name="Title 12">
            <a:extLst>
              <a:ext uri="{FF2B5EF4-FFF2-40B4-BE49-F238E27FC236}">
                <a16:creationId xmlns:a16="http://schemas.microsoft.com/office/drawing/2014/main" id="{75AAD403-B22E-550C-4410-E526B30F65EC}"/>
              </a:ext>
            </a:extLst>
          </p:cNvPr>
          <p:cNvSpPr txBox="1">
            <a:spLocks noGrp="1"/>
          </p:cNvSpPr>
          <p:nvPr>
            <p:ph type="title" idx="4294967295"/>
          </p:nvPr>
        </p:nvSpPr>
        <p:spPr>
          <a:xfrm>
            <a:off x="1995237" y="219990"/>
            <a:ext cx="95175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Arial"/>
                <a:ea typeface="+mn-ea"/>
                <a:cs typeface="+mn-cs"/>
              </a:rPr>
              <a:t>Ask</a:t>
            </a:r>
            <a:r>
              <a:rPr kumimoji="0" lang="en-US" sz="4400" b="0" i="0" u="none" strike="noStrike" kern="1200" cap="none" spc="0" normalizeH="0" baseline="0" noProof="0">
                <a:ln>
                  <a:noFill/>
                </a:ln>
                <a:solidFill>
                  <a:schemeClr val="tx1"/>
                </a:solidFill>
                <a:effectLst/>
                <a:uLnTx/>
                <a:uFillTx/>
                <a:latin typeface="Arial"/>
                <a:ea typeface="+mn-ea"/>
                <a:cs typeface="+mn-cs"/>
              </a:rPr>
              <a:t> </a:t>
            </a:r>
            <a:r>
              <a:rPr kumimoji="0" lang="en-US" sz="4400" b="0" i="0" u="none" strike="noStrike" kern="1200" cap="none" spc="0" normalizeH="0" baseline="0" noProof="0">
                <a:ln>
                  <a:noFill/>
                </a:ln>
                <a:solidFill>
                  <a:srgbClr val="C00000"/>
                </a:solidFill>
                <a:effectLst/>
                <a:uLnTx/>
                <a:uFillTx/>
                <a:latin typeface="Arial"/>
                <a:ea typeface="+mn-ea"/>
                <a:cs typeface="+mn-cs"/>
              </a:rPr>
              <a:t>About and Research the Problem</a:t>
            </a:r>
            <a:endParaRPr kumimoji="0" lang="en-US" sz="4400" b="0" i="0" u="none" strike="noStrike" kern="1200" cap="none" spc="0" normalizeH="0" baseline="0" noProof="0">
              <a:ln>
                <a:noFill/>
              </a:ln>
              <a:solidFill>
                <a:srgbClr val="C00000"/>
              </a:solidFill>
              <a:effectLst/>
              <a:uLnTx/>
              <a:uFillTx/>
              <a:latin typeface="+mn-lt"/>
              <a:ea typeface="+mn-ea"/>
              <a:cs typeface="+mn-cs"/>
            </a:endParaRPr>
          </a:p>
        </p:txBody>
      </p:sp>
      <p:pic>
        <p:nvPicPr>
          <p:cNvPr id="11" name="Picture 2" descr="Engineering Design Process - TeachEngineering">
            <a:extLst>
              <a:ext uri="{FF2B5EF4-FFF2-40B4-BE49-F238E27FC236}">
                <a16:creationId xmlns:a16="http://schemas.microsoft.com/office/drawing/2014/main" id="{6289E4F9-0BF2-4A6C-8292-57D703B6B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40" y="4328406"/>
            <a:ext cx="2200655" cy="2200655"/>
          </a:xfrm>
          <a:prstGeom prst="ellipse">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6AE174-486D-49D8-B7D7-7BCB53B77D74}"/>
              </a:ext>
            </a:extLst>
          </p:cNvPr>
          <p:cNvSpPr txBox="1"/>
          <p:nvPr/>
        </p:nvSpPr>
        <p:spPr>
          <a:xfrm>
            <a:off x="87653" y="1076566"/>
            <a:ext cx="3570485" cy="369332"/>
          </a:xfrm>
          <a:prstGeom prst="rect">
            <a:avLst/>
          </a:prstGeom>
          <a:noFill/>
        </p:spPr>
        <p:txBody>
          <a:bodyPr wrap="square" lIns="121920" tIns="60960" rIns="121920" bIns="60960" rtlCol="0" anchor="t">
            <a:spAutoFit/>
          </a:bodyPr>
          <a:lstStyle/>
          <a:p>
            <a:r>
              <a:rPr lang="en-US" sz="1600"/>
              <a:t>Problem </a:t>
            </a:r>
            <a:r>
              <a:rPr lang="en-GB" sz="1600"/>
              <a:t>#1 Beach Erosion</a:t>
            </a:r>
            <a:endParaRPr lang="en-US" sz="1600"/>
          </a:p>
        </p:txBody>
      </p:sp>
      <p:pic>
        <p:nvPicPr>
          <p:cNvPr id="11266" name="Picture 2" descr="Severely eroding Zoo Beach trail, Racine, WI.&#10;&#10;The trail is closed with a blockade and a large orange traffic sign with a black arrow pointing to the left (away from Lake Michigan).&#10;&#10;The sand that once was under the path is now missing. Thus, in the foreground of the image there is a small strip of grass covered sand along the path, but in the background there is a steep drop off from the edge of the path to the beach.">
            <a:extLst>
              <a:ext uri="{FF2B5EF4-FFF2-40B4-BE49-F238E27FC236}">
                <a16:creationId xmlns:a16="http://schemas.microsoft.com/office/drawing/2014/main" id="{3203188D-21DD-4CF7-91F9-68BD5BE547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49" y="1605854"/>
            <a:ext cx="3259722" cy="236841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90;p11">
            <a:extLst>
              <a:ext uri="{FF2B5EF4-FFF2-40B4-BE49-F238E27FC236}">
                <a16:creationId xmlns:a16="http://schemas.microsoft.com/office/drawing/2014/main" id="{E100DB71-8EE4-4F67-B6AF-C9AD6FAE4043}"/>
              </a:ext>
            </a:extLst>
          </p:cNvPr>
          <p:cNvSpPr txBox="1">
            <a:spLocks/>
          </p:cNvSpPr>
          <p:nvPr/>
        </p:nvSpPr>
        <p:spPr>
          <a:xfrm>
            <a:off x="-94416" y="3962665"/>
            <a:ext cx="4179307" cy="721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200" i="1">
                <a:solidFill>
                  <a:schemeClr val="tx1"/>
                </a:solidFill>
              </a:rPr>
              <a:t>Image Source: Christina Lieffring, Racine Journal Times</a:t>
            </a:r>
          </a:p>
        </p:txBody>
      </p:sp>
      <p:sp>
        <p:nvSpPr>
          <p:cNvPr id="3" name="Oval 2">
            <a:extLst>
              <a:ext uri="{FF2B5EF4-FFF2-40B4-BE49-F238E27FC236}">
                <a16:creationId xmlns:a16="http://schemas.microsoft.com/office/drawing/2014/main" id="{F98981F4-6D66-458D-827A-33987195DA42}"/>
              </a:ext>
              <a:ext uri="{C183D7F6-B498-43B3-948B-1728B52AA6E4}">
                <adec:decorative xmlns:adec="http://schemas.microsoft.com/office/drawing/2017/decorative" val="1"/>
              </a:ext>
            </a:extLst>
          </p:cNvPr>
          <p:cNvSpPr/>
          <p:nvPr/>
        </p:nvSpPr>
        <p:spPr>
          <a:xfrm>
            <a:off x="1199324" y="4347798"/>
            <a:ext cx="582085" cy="58914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3F1715B7-8FC2-4B50-B0E7-8190E1A126D4}"/>
              </a:ext>
              <a:ext uri="{C183D7F6-B498-43B3-948B-1728B52AA6E4}">
                <adec:decorative xmlns:adec="http://schemas.microsoft.com/office/drawing/2017/decorative" val="1"/>
              </a:ext>
            </a:extLst>
          </p:cNvPr>
          <p:cNvSpPr/>
          <p:nvPr/>
        </p:nvSpPr>
        <p:spPr>
          <a:xfrm>
            <a:off x="1994632" y="65211"/>
            <a:ext cx="1100665" cy="110066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Oval 3">
            <a:extLst>
              <a:ext uri="{FF2B5EF4-FFF2-40B4-BE49-F238E27FC236}">
                <a16:creationId xmlns:a16="http://schemas.microsoft.com/office/drawing/2014/main" id="{19AB740B-7F9E-40D6-98D7-4D4731B0AC9B}"/>
              </a:ext>
              <a:ext uri="{C183D7F6-B498-43B3-948B-1728B52AA6E4}">
                <adec:decorative xmlns:adec="http://schemas.microsoft.com/office/drawing/2017/decorative" val="1"/>
              </a:ext>
            </a:extLst>
          </p:cNvPr>
          <p:cNvSpPr/>
          <p:nvPr/>
        </p:nvSpPr>
        <p:spPr>
          <a:xfrm>
            <a:off x="1872896" y="4698134"/>
            <a:ext cx="582085" cy="58914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A60EB029-A5A0-49EC-9E3E-010A243C294B}"/>
              </a:ext>
            </a:extLst>
          </p:cNvPr>
          <p:cNvSpPr txBox="1"/>
          <p:nvPr/>
        </p:nvSpPr>
        <p:spPr>
          <a:xfrm>
            <a:off x="4084891" y="1680719"/>
            <a:ext cx="3570485" cy="369332"/>
          </a:xfrm>
          <a:prstGeom prst="rect">
            <a:avLst/>
          </a:prstGeom>
          <a:noFill/>
        </p:spPr>
        <p:txBody>
          <a:bodyPr wrap="square" lIns="121920" tIns="60960" rIns="121920" bIns="60960" rtlCol="0" anchor="t">
            <a:spAutoFit/>
          </a:bodyPr>
          <a:lstStyle/>
          <a:p>
            <a:r>
              <a:rPr lang="en-US" sz="1600"/>
              <a:t>Problem </a:t>
            </a:r>
            <a:r>
              <a:rPr lang="en-GB" sz="1600"/>
              <a:t>#2 Beach Closures</a:t>
            </a:r>
            <a:endParaRPr lang="en-US" sz="1600"/>
          </a:p>
        </p:txBody>
      </p:sp>
      <p:pic>
        <p:nvPicPr>
          <p:cNvPr id="14" name="Picture 14" descr="Stop closed sign located at North Beach,  Racine WI.&#10;&#10;Sign states:&#10;&quot;Due to recent monitoring for E. coli bacteria serious risk of illness may be present. This area is closed to swimming.&quot;">
            <a:extLst>
              <a:ext uri="{FF2B5EF4-FFF2-40B4-BE49-F238E27FC236}">
                <a16:creationId xmlns:a16="http://schemas.microsoft.com/office/drawing/2014/main" id="{7FFBEFD4-C6EC-4F56-9113-C02BD2966B3D}"/>
              </a:ext>
            </a:extLst>
          </p:cNvPr>
          <p:cNvPicPr>
            <a:picLocks noChangeAspect="1"/>
          </p:cNvPicPr>
          <p:nvPr/>
        </p:nvPicPr>
        <p:blipFill>
          <a:blip r:embed="rId5"/>
          <a:stretch>
            <a:fillRect/>
          </a:stretch>
        </p:blipFill>
        <p:spPr>
          <a:xfrm>
            <a:off x="4181475" y="2095765"/>
            <a:ext cx="3657600" cy="4761972"/>
          </a:xfrm>
          <a:prstGeom prst="rect">
            <a:avLst/>
          </a:prstGeom>
        </p:spPr>
      </p:pic>
      <p:sp>
        <p:nvSpPr>
          <p:cNvPr id="18" name="TextBox 17">
            <a:extLst>
              <a:ext uri="{FF2B5EF4-FFF2-40B4-BE49-F238E27FC236}">
                <a16:creationId xmlns:a16="http://schemas.microsoft.com/office/drawing/2014/main" id="{139E0D5D-255D-4E3D-B334-BCE74CB6E44F}"/>
              </a:ext>
            </a:extLst>
          </p:cNvPr>
          <p:cNvSpPr txBox="1"/>
          <p:nvPr/>
        </p:nvSpPr>
        <p:spPr>
          <a:xfrm>
            <a:off x="8094916" y="1680718"/>
            <a:ext cx="3884809" cy="369332"/>
          </a:xfrm>
          <a:prstGeom prst="rect">
            <a:avLst/>
          </a:prstGeom>
          <a:noFill/>
        </p:spPr>
        <p:txBody>
          <a:bodyPr wrap="square" lIns="121920" tIns="60960" rIns="121920" bIns="60960" rtlCol="0" anchor="t">
            <a:spAutoFit/>
          </a:bodyPr>
          <a:lstStyle/>
          <a:p>
            <a:r>
              <a:rPr lang="en-US" sz="1600"/>
              <a:t>Problem </a:t>
            </a:r>
            <a:r>
              <a:rPr lang="en-GB" sz="1600"/>
              <a:t>#3 Sand Burying Boardwalks</a:t>
            </a:r>
            <a:endParaRPr lang="en-US" sz="1600"/>
          </a:p>
        </p:txBody>
      </p:sp>
      <p:pic>
        <p:nvPicPr>
          <p:cNvPr id="15" name="Picture 16" descr="Windblown sand covers a portion of a boardwalk, North Beach, Racine, WI.">
            <a:extLst>
              <a:ext uri="{FF2B5EF4-FFF2-40B4-BE49-F238E27FC236}">
                <a16:creationId xmlns:a16="http://schemas.microsoft.com/office/drawing/2014/main" id="{152AFA31-5AA0-4BB6-BFBC-ED11104BEB91}"/>
              </a:ext>
            </a:extLst>
          </p:cNvPr>
          <p:cNvPicPr>
            <a:picLocks noChangeAspect="1"/>
          </p:cNvPicPr>
          <p:nvPr/>
        </p:nvPicPr>
        <p:blipFill>
          <a:blip r:embed="rId6"/>
          <a:stretch>
            <a:fillRect/>
          </a:stretch>
        </p:blipFill>
        <p:spPr>
          <a:xfrm>
            <a:off x="8172451" y="2099311"/>
            <a:ext cx="3657600" cy="1211580"/>
          </a:xfrm>
          <a:prstGeom prst="rect">
            <a:avLst/>
          </a:prstGeom>
        </p:spPr>
      </p:pic>
      <p:sp>
        <p:nvSpPr>
          <p:cNvPr id="20" name="TextBox 19">
            <a:extLst>
              <a:ext uri="{FF2B5EF4-FFF2-40B4-BE49-F238E27FC236}">
                <a16:creationId xmlns:a16="http://schemas.microsoft.com/office/drawing/2014/main" id="{00236F0E-381F-4D14-89E3-11D025C2C762}"/>
              </a:ext>
            </a:extLst>
          </p:cNvPr>
          <p:cNvSpPr txBox="1"/>
          <p:nvPr/>
        </p:nvSpPr>
        <p:spPr>
          <a:xfrm>
            <a:off x="8209216" y="3433316"/>
            <a:ext cx="3884809" cy="369332"/>
          </a:xfrm>
          <a:prstGeom prst="rect">
            <a:avLst/>
          </a:prstGeom>
          <a:noFill/>
        </p:spPr>
        <p:txBody>
          <a:bodyPr wrap="square" lIns="121920" tIns="60960" rIns="121920" bIns="60960" rtlCol="0" anchor="t">
            <a:spAutoFit/>
          </a:bodyPr>
          <a:lstStyle/>
          <a:p>
            <a:r>
              <a:rPr lang="en-US" sz="1600"/>
              <a:t>Problem </a:t>
            </a:r>
            <a:r>
              <a:rPr lang="en-GB" sz="1600"/>
              <a:t>#4 Washouts</a:t>
            </a:r>
            <a:endParaRPr lang="en-US" sz="1600"/>
          </a:p>
        </p:txBody>
      </p:sp>
      <p:pic>
        <p:nvPicPr>
          <p:cNvPr id="17" name="Picture 18" descr="A significant amount of sand has been eroded away resulting in a &quot;washout&quot; or area of sand that is at a lower elevation than the level of sand on either side of the washout.">
            <a:extLst>
              <a:ext uri="{FF2B5EF4-FFF2-40B4-BE49-F238E27FC236}">
                <a16:creationId xmlns:a16="http://schemas.microsoft.com/office/drawing/2014/main" id="{403F414C-55A3-4664-A8BD-71126350D5F8}"/>
              </a:ext>
            </a:extLst>
          </p:cNvPr>
          <p:cNvPicPr>
            <a:picLocks noChangeAspect="1"/>
          </p:cNvPicPr>
          <p:nvPr/>
        </p:nvPicPr>
        <p:blipFill>
          <a:blip r:embed="rId7"/>
          <a:stretch>
            <a:fillRect/>
          </a:stretch>
        </p:blipFill>
        <p:spPr>
          <a:xfrm>
            <a:off x="8210551" y="3869055"/>
            <a:ext cx="3657600" cy="2987040"/>
          </a:xfrm>
          <a:prstGeom prst="rect">
            <a:avLst/>
          </a:prstGeom>
        </p:spPr>
      </p:pic>
      <p:sp>
        <p:nvSpPr>
          <p:cNvPr id="5" name="Footer Placeholder 2">
            <a:extLst>
              <a:ext uri="{FF2B5EF4-FFF2-40B4-BE49-F238E27FC236}">
                <a16:creationId xmlns:a16="http://schemas.microsoft.com/office/drawing/2014/main" id="{EF94B2D9-9A07-84A4-87D7-2D81B65B54C7}"/>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a:t>Green Infrastructure – Nature Based Shorelines</a:t>
            </a:r>
          </a:p>
        </p:txBody>
      </p:sp>
    </p:spTree>
    <p:extLst>
      <p:ext uri="{BB962C8B-B14F-4D97-AF65-F5344CB8AC3E}">
        <p14:creationId xmlns:p14="http://schemas.microsoft.com/office/powerpoint/2010/main" val="143554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2" name="TextBox 1">
            <a:extLst>
              <a:ext uri="{FF2B5EF4-FFF2-40B4-BE49-F238E27FC236}">
                <a16:creationId xmlns:a16="http://schemas.microsoft.com/office/drawing/2014/main" id="{29B7FF67-4517-45FC-A2E8-41940C54C09F}"/>
              </a:ext>
            </a:extLst>
          </p:cNvPr>
          <p:cNvSpPr txBox="1"/>
          <p:nvPr/>
        </p:nvSpPr>
        <p:spPr>
          <a:xfrm>
            <a:off x="329260" y="544285"/>
            <a:ext cx="11436020" cy="1323439"/>
          </a:xfrm>
          <a:prstGeom prst="rect">
            <a:avLst/>
          </a:prstGeom>
          <a:noFill/>
        </p:spPr>
        <p:txBody>
          <a:bodyPr wrap="square" rtlCol="0">
            <a:spAutoFit/>
          </a:bodyPr>
          <a:lstStyle/>
          <a:p>
            <a:pPr algn="ctr"/>
            <a:r>
              <a:rPr lang="en-US" sz="8000"/>
              <a:t>EDP Solution Type 1</a:t>
            </a:r>
          </a:p>
        </p:txBody>
      </p:sp>
      <p:sp>
        <p:nvSpPr>
          <p:cNvPr id="131" name="Google Shape;131;p15"/>
          <p:cNvSpPr txBox="1">
            <a:spLocks noGrp="1"/>
          </p:cNvSpPr>
          <p:nvPr>
            <p:ph type="title"/>
          </p:nvPr>
        </p:nvSpPr>
        <p:spPr>
          <a:xfrm>
            <a:off x="868305" y="2029199"/>
            <a:ext cx="10668000" cy="180753"/>
          </a:xfrm>
          <a:prstGeom prst="rect">
            <a:avLst/>
          </a:prstGeom>
        </p:spPr>
        <p:txBody>
          <a:bodyPr spcFirstLastPara="1" vert="horz" wrap="square" lIns="121900" tIns="121900" rIns="121900" bIns="121900" rtlCol="0" anchor="t" anchorCtr="0">
            <a:noAutofit/>
          </a:bodyPr>
          <a:lstStyle/>
          <a:p>
            <a:pPr algn="ctr"/>
            <a:r>
              <a:rPr lang="en-GB" sz="4267">
                <a:latin typeface="Arial"/>
              </a:rPr>
              <a:t>Installed Engineered Gray Structures</a:t>
            </a:r>
          </a:p>
        </p:txBody>
      </p:sp>
      <p:grpSp>
        <p:nvGrpSpPr>
          <p:cNvPr id="3" name="Group 2" descr="Graphical model of the Engineering Design Process by TeachEngineering. The graphical model consists of seven steps represented in a circular layout. The steps are: 1) Ask: to identify the needs and constraints; 2) Research the problem; 3) Imagine possible solutions;  4) Plan by selecting a promising solution; 5) Create a prototype; 6) Test and evaluate the prototype; and 7) Improve and redesign as needed. The &quot;create,&quot; &quot;test&quot; and &quot;improve&quot; steps are highlighted.">
            <a:extLst>
              <a:ext uri="{FF2B5EF4-FFF2-40B4-BE49-F238E27FC236}">
                <a16:creationId xmlns:a16="http://schemas.microsoft.com/office/drawing/2014/main" id="{4A7C3EE1-E42A-4CA9-9520-4B56B4B7FA2A}"/>
              </a:ext>
            </a:extLst>
          </p:cNvPr>
          <p:cNvGrpSpPr/>
          <p:nvPr/>
        </p:nvGrpSpPr>
        <p:grpSpPr>
          <a:xfrm>
            <a:off x="141111" y="4113060"/>
            <a:ext cx="2243693" cy="2200655"/>
            <a:chOff x="73554" y="3379938"/>
            <a:chExt cx="1682770" cy="1650491"/>
          </a:xfrm>
        </p:grpSpPr>
        <p:pic>
          <p:nvPicPr>
            <p:cNvPr id="5" name="Picture 4" descr="Engineering Design Process - TeachEngineering">
              <a:extLst>
                <a:ext uri="{FF2B5EF4-FFF2-40B4-BE49-F238E27FC236}">
                  <a16:creationId xmlns:a16="http://schemas.microsoft.com/office/drawing/2014/main" id="{1B2DEC9C-C5CC-4731-8C85-D03BE4DD0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3" y="3379938"/>
              <a:ext cx="1650491" cy="1650491"/>
            </a:xfrm>
            <a:prstGeom prst="ellipse">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A6CDA317-2FF5-4C25-B5F0-6F0FDC7F72A4}"/>
                </a:ext>
              </a:extLst>
            </p:cNvPr>
            <p:cNvSpPr/>
            <p:nvPr/>
          </p:nvSpPr>
          <p:spPr>
            <a:xfrm>
              <a:off x="412220" y="4560887"/>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Oval 6">
              <a:extLst>
                <a:ext uri="{FF2B5EF4-FFF2-40B4-BE49-F238E27FC236}">
                  <a16:creationId xmlns:a16="http://schemas.microsoft.com/office/drawing/2014/main" id="{96E9B246-F2A1-4CD9-B0DD-9AF38A1DBD6A}"/>
                </a:ext>
              </a:extLst>
            </p:cNvPr>
            <p:cNvSpPr/>
            <p:nvPr/>
          </p:nvSpPr>
          <p:spPr>
            <a:xfrm>
              <a:off x="73554" y="4137553"/>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a:extLst>
                <a:ext uri="{FF2B5EF4-FFF2-40B4-BE49-F238E27FC236}">
                  <a16:creationId xmlns:a16="http://schemas.microsoft.com/office/drawing/2014/main" id="{8151FED8-FEBF-4D9C-AF10-5BAF9E8243FD}"/>
                </a:ext>
              </a:extLst>
            </p:cNvPr>
            <p:cNvSpPr/>
            <p:nvPr/>
          </p:nvSpPr>
          <p:spPr>
            <a:xfrm>
              <a:off x="214665" y="3636609"/>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 name="Footer Placeholder 2">
            <a:extLst>
              <a:ext uri="{FF2B5EF4-FFF2-40B4-BE49-F238E27FC236}">
                <a16:creationId xmlns:a16="http://schemas.microsoft.com/office/drawing/2014/main" id="{480151EB-3AE7-2749-9BBC-FF5BFA4152B8}"/>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dirty="0"/>
              <a:t>Green Infrastructure – Nature-Based Shorelines</a:t>
            </a:r>
          </a:p>
        </p:txBody>
      </p:sp>
    </p:spTree>
    <p:extLst>
      <p:ext uri="{BB962C8B-B14F-4D97-AF65-F5344CB8AC3E}">
        <p14:creationId xmlns:p14="http://schemas.microsoft.com/office/powerpoint/2010/main" val="3959030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2" name="Title 1">
            <a:extLst>
              <a:ext uri="{FF2B5EF4-FFF2-40B4-BE49-F238E27FC236}">
                <a16:creationId xmlns:a16="http://schemas.microsoft.com/office/drawing/2014/main" id="{1523D3A3-DF75-F61F-135B-945F9A294FF1}"/>
              </a:ext>
            </a:extLst>
          </p:cNvPr>
          <p:cNvSpPr>
            <a:spLocks noGrp="1"/>
          </p:cNvSpPr>
          <p:nvPr>
            <p:ph type="title"/>
          </p:nvPr>
        </p:nvSpPr>
        <p:spPr/>
        <p:txBody>
          <a:bodyPr>
            <a:normAutofit fontScale="90000"/>
          </a:bodyPr>
          <a:lstStyle/>
          <a:p>
            <a:r>
              <a:rPr lang="en-US"/>
              <a:t>Examples of Gray Infrastructure</a:t>
            </a:r>
          </a:p>
        </p:txBody>
      </p:sp>
      <p:pic>
        <p:nvPicPr>
          <p:cNvPr id="1026" name="Picture 2" descr="At the north end of the image, along the lakeshore a stone revetment is visible. &#10;&#10;Slightly south of the revetment are four jetties that extend out into the lake. &#10;&#10;South of the jetties lies North beach, with its strip of light tan sand. &#10;&#10;South of North Beach lie the north breakwater and south breakwater which together form the sheltered harbor area where the Root River enters Lake Michigan and the multiple slips and docks of the Reef Point Marina are sheltered.">
            <a:extLst>
              <a:ext uri="{FF2B5EF4-FFF2-40B4-BE49-F238E27FC236}">
                <a16:creationId xmlns:a16="http://schemas.microsoft.com/office/drawing/2014/main" id="{0F929AF7-9F12-447B-84D8-53874482B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586"/>
            <a:ext cx="38650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side view of a well-designed revetment with 1) a “filter layer” of smaller stone that holds the underlying sediment in place and 2) larger “armor stones” that resist the forces of the waves and prevent the smaller stones of the filter layer from being washed away by the waves. The revetment is located on a gentle sloping face of the beach, at the shoreline, and extends into the lake.">
            <a:extLst>
              <a:ext uri="{FF2B5EF4-FFF2-40B4-BE49-F238E27FC236}">
                <a16:creationId xmlns:a16="http://schemas.microsoft.com/office/drawing/2014/main" id="{6E98768C-7C79-471B-BD5A-904419A2B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1049" y="420858"/>
            <a:ext cx="3657600" cy="18897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top or &quot;birds-eye&quot; view of a jetty depicted as interconnecting large armor rocks. When built, the jetty extended into the lake. Now, the beach to the left of the jetty extends almost to the tip of the jetty. Meanwhile, to the right of the jetty, the beach only extends to the first landward stones of the jetty.">
            <a:extLst>
              <a:ext uri="{FF2B5EF4-FFF2-40B4-BE49-F238E27FC236}">
                <a16:creationId xmlns:a16="http://schemas.microsoft.com/office/drawing/2014/main" id="{2F3AAC7A-FA13-4C17-AF6A-D0F310408F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7467" y="2599163"/>
            <a:ext cx="3657600" cy="17030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seawall depicted as two vertical concrete blocks. The top block is stacked with a slight offset toward the landward side of the first block.  The seawall is located at the shoreline where beach and lake meet.">
            <a:extLst>
              <a:ext uri="{FF2B5EF4-FFF2-40B4-BE49-F238E27FC236}">
                <a16:creationId xmlns:a16="http://schemas.microsoft.com/office/drawing/2014/main" id="{49AF4102-6591-4FDC-98EE-2DDD35569D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5033" y="4565793"/>
            <a:ext cx="3657600" cy="19418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 well-designed breakwater depicted as a mound of smaller core stones overlaid by larger armor stones. The breakwater is positioned offshore (in the lake) and in this case parallel to the shoreline. The breakwater extends above the height of the water level.">
            <a:extLst>
              <a:ext uri="{FF2B5EF4-FFF2-40B4-BE49-F238E27FC236}">
                <a16:creationId xmlns:a16="http://schemas.microsoft.com/office/drawing/2014/main" id="{819C500B-4C8A-43A1-91CD-8523D59A16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3984" y="4580783"/>
            <a:ext cx="3657600" cy="19177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21694C29-DB63-C1F9-75BF-9F566905D0AB}"/>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a:t>Green Infrastructure – Nature Based Shorelines</a:t>
            </a:r>
          </a:p>
        </p:txBody>
      </p:sp>
    </p:spTree>
    <p:extLst>
      <p:ext uri="{BB962C8B-B14F-4D97-AF65-F5344CB8AC3E}">
        <p14:creationId xmlns:p14="http://schemas.microsoft.com/office/powerpoint/2010/main" val="2001080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6" name="Title 5">
            <a:extLst>
              <a:ext uri="{FF2B5EF4-FFF2-40B4-BE49-F238E27FC236}">
                <a16:creationId xmlns:a16="http://schemas.microsoft.com/office/drawing/2014/main" id="{FA935900-CBEC-41BF-2CDD-385C349B7928}"/>
              </a:ext>
            </a:extLst>
          </p:cNvPr>
          <p:cNvSpPr>
            <a:spLocks noGrp="1"/>
          </p:cNvSpPr>
          <p:nvPr>
            <p:ph type="title"/>
          </p:nvPr>
        </p:nvSpPr>
        <p:spPr>
          <a:xfrm>
            <a:off x="0" y="-180753"/>
            <a:ext cx="10668000" cy="180753"/>
          </a:xfrm>
        </p:spPr>
        <p:txBody>
          <a:bodyPr vert="horz" lIns="0" tIns="45720" rIns="0" bIns="0" rtlCol="0" anchor="b" anchorCtr="0">
            <a:normAutofit fontScale="90000"/>
          </a:bodyPr>
          <a:lstStyle/>
          <a:p>
            <a:r>
              <a:rPr lang="en-US"/>
              <a:t>EDP Solution Type 2: Beach Management Practices</a:t>
            </a:r>
          </a:p>
        </p:txBody>
      </p:sp>
      <p:sp>
        <p:nvSpPr>
          <p:cNvPr id="2" name="TextBox 1">
            <a:extLst>
              <a:ext uri="{FF2B5EF4-FFF2-40B4-BE49-F238E27FC236}">
                <a16:creationId xmlns:a16="http://schemas.microsoft.com/office/drawing/2014/main" id="{29B7FF67-4517-45FC-A2E8-41940C54C09F}"/>
              </a:ext>
            </a:extLst>
          </p:cNvPr>
          <p:cNvSpPr txBox="1"/>
          <p:nvPr/>
        </p:nvSpPr>
        <p:spPr>
          <a:xfrm>
            <a:off x="426720" y="544285"/>
            <a:ext cx="11314176" cy="1354217"/>
          </a:xfrm>
          <a:prstGeom prst="rect">
            <a:avLst/>
          </a:prstGeom>
          <a:noFill/>
        </p:spPr>
        <p:txBody>
          <a:bodyPr wrap="square" lIns="121920" tIns="60960" rIns="121920" bIns="60960" rtlCol="0" anchor="t">
            <a:spAutoFit/>
          </a:bodyPr>
          <a:lstStyle/>
          <a:p>
            <a:pPr algn="ctr"/>
            <a:r>
              <a:rPr lang="en-US" sz="8000"/>
              <a:t>EDP Solution Type 2</a:t>
            </a:r>
          </a:p>
        </p:txBody>
      </p:sp>
      <p:sp>
        <p:nvSpPr>
          <p:cNvPr id="11" name="TextBox 10">
            <a:extLst>
              <a:ext uri="{FF2B5EF4-FFF2-40B4-BE49-F238E27FC236}">
                <a16:creationId xmlns:a16="http://schemas.microsoft.com/office/drawing/2014/main" id="{00EF10E8-D144-C108-774C-3ADB24F9D4A3}"/>
              </a:ext>
            </a:extLst>
          </p:cNvPr>
          <p:cNvSpPr txBox="1"/>
          <p:nvPr/>
        </p:nvSpPr>
        <p:spPr>
          <a:xfrm>
            <a:off x="2157984" y="2062896"/>
            <a:ext cx="8004048" cy="769441"/>
          </a:xfrm>
          <a:prstGeom prst="rect">
            <a:avLst/>
          </a:prstGeom>
          <a:noFill/>
        </p:spPr>
        <p:txBody>
          <a:bodyPr wrap="square">
            <a:spAutoFit/>
          </a:bodyPr>
          <a:lstStyle/>
          <a:p>
            <a:r>
              <a:rPr lang="en-GB" sz="4400">
                <a:latin typeface="Arial"/>
              </a:rPr>
              <a:t>Beach Management Practices</a:t>
            </a:r>
            <a:endParaRPr lang="en-US" sz="4400"/>
          </a:p>
        </p:txBody>
      </p:sp>
      <p:grpSp>
        <p:nvGrpSpPr>
          <p:cNvPr id="7" name="Group 6" descr="Graphical model of the Engineering Design Process by TeachEngineering. The graphical model consists of seven steps represented in a circular layout. The steps are: 1) Ask: to identify the needs and constraints; 2) Research the problem; 3) Imagine possible solutions;  4) Plan by selecting a promising solution; 5) Create a prototype; 6) Test and evaluate the prototype; and 7) Improve and redesign as needed. The &quot;create,&quot; &quot;test&quot; and &quot;improve&quot; steps are highlighted.">
            <a:extLst>
              <a:ext uri="{FF2B5EF4-FFF2-40B4-BE49-F238E27FC236}">
                <a16:creationId xmlns:a16="http://schemas.microsoft.com/office/drawing/2014/main" id="{DA0DF7FE-E72F-4F41-B6C9-336BF5A30687}"/>
              </a:ext>
            </a:extLst>
          </p:cNvPr>
          <p:cNvGrpSpPr/>
          <p:nvPr/>
        </p:nvGrpSpPr>
        <p:grpSpPr>
          <a:xfrm>
            <a:off x="141111" y="4113060"/>
            <a:ext cx="2243693" cy="2200655"/>
            <a:chOff x="73554" y="3379938"/>
            <a:chExt cx="1682770" cy="1650491"/>
          </a:xfrm>
        </p:grpSpPr>
        <p:pic>
          <p:nvPicPr>
            <p:cNvPr id="3" name="Picture 2" descr="Engineering Design Process - TeachEngineering">
              <a:extLst>
                <a:ext uri="{FF2B5EF4-FFF2-40B4-BE49-F238E27FC236}">
                  <a16:creationId xmlns:a16="http://schemas.microsoft.com/office/drawing/2014/main" id="{01F87364-9DCC-4D68-AC1C-2FAF8227D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3" y="3379938"/>
              <a:ext cx="1650491" cy="1650491"/>
            </a:xfrm>
            <a:prstGeom prst="ellipse">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A94A4052-AF76-45B5-B109-1745E6AF5E53}"/>
                </a:ext>
              </a:extLst>
            </p:cNvPr>
            <p:cNvSpPr/>
            <p:nvPr/>
          </p:nvSpPr>
          <p:spPr>
            <a:xfrm>
              <a:off x="412220" y="4560887"/>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a:extLst>
                <a:ext uri="{FF2B5EF4-FFF2-40B4-BE49-F238E27FC236}">
                  <a16:creationId xmlns:a16="http://schemas.microsoft.com/office/drawing/2014/main" id="{1C49BD91-B9BC-484D-A313-3A9DB8BA2615}"/>
                </a:ext>
              </a:extLst>
            </p:cNvPr>
            <p:cNvSpPr/>
            <p:nvPr/>
          </p:nvSpPr>
          <p:spPr>
            <a:xfrm>
              <a:off x="73554" y="4137553"/>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a:extLst>
                <a:ext uri="{FF2B5EF4-FFF2-40B4-BE49-F238E27FC236}">
                  <a16:creationId xmlns:a16="http://schemas.microsoft.com/office/drawing/2014/main" id="{99EC393D-DCDB-41C6-92CB-AD446AE2C8C1}"/>
                </a:ext>
              </a:extLst>
            </p:cNvPr>
            <p:cNvSpPr/>
            <p:nvPr/>
          </p:nvSpPr>
          <p:spPr>
            <a:xfrm>
              <a:off x="214665" y="3636609"/>
              <a:ext cx="436564" cy="4418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 name="Footer Placeholder 2">
            <a:extLst>
              <a:ext uri="{FF2B5EF4-FFF2-40B4-BE49-F238E27FC236}">
                <a16:creationId xmlns:a16="http://schemas.microsoft.com/office/drawing/2014/main" id="{349CC748-8DEA-767D-97A6-E8566F980A70}"/>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dirty="0"/>
              <a:t>Green Infrastructure – Nature-Based Shorelines</a:t>
            </a:r>
          </a:p>
        </p:txBody>
      </p:sp>
    </p:spTree>
    <p:extLst>
      <p:ext uri="{BB962C8B-B14F-4D97-AF65-F5344CB8AC3E}">
        <p14:creationId xmlns:p14="http://schemas.microsoft.com/office/powerpoint/2010/main" val="2127036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8" name="object 3">
            <a:extLst>
              <a:ext uri="{FF2B5EF4-FFF2-40B4-BE49-F238E27FC236}">
                <a16:creationId xmlns:a16="http://schemas.microsoft.com/office/drawing/2014/main" id="{B909A43D-87B8-45D6-AEC2-86D9D2367BB4}"/>
              </a:ext>
            </a:extLst>
          </p:cNvPr>
          <p:cNvSpPr txBox="1">
            <a:spLocks noGrp="1"/>
          </p:cNvSpPr>
          <p:nvPr>
            <p:ph type="title"/>
          </p:nvPr>
        </p:nvSpPr>
        <p:spPr>
          <a:xfrm>
            <a:off x="284812" y="424628"/>
            <a:ext cx="11821844" cy="676112"/>
          </a:xfrm>
          <a:prstGeom prst="rect">
            <a:avLst/>
          </a:prstGeom>
        </p:spPr>
        <p:txBody>
          <a:bodyPr spcFirstLastPara="1" vert="horz" wrap="square" lIns="0" tIns="11205" rIns="0" bIns="0" rtlCol="0" anchor="t" anchorCtr="0">
            <a:spAutoFit/>
          </a:bodyPr>
          <a:lstStyle/>
          <a:p>
            <a:pPr marL="11006"/>
            <a:r>
              <a:rPr lang="en-US" sz="4800">
                <a:latin typeface="Calibri"/>
                <a:ea typeface="Calibri"/>
                <a:cs typeface="Calibri"/>
              </a:rPr>
              <a:t>Altered Beach Grooming Strategies-2000, 2001 </a:t>
            </a:r>
          </a:p>
        </p:txBody>
      </p:sp>
      <p:pic>
        <p:nvPicPr>
          <p:cNvPr id="14" name="object 3" descr="Two distinct beach grooming patterns at North Beach, Racine, WI.&#10;&#10;The groomed pattern closer to Lake Michigan (below the high water mark) has parallel furrows that are much deeper than the groomed portion of the beach that is beyond the high water mark. ">
            <a:extLst>
              <a:ext uri="{FF2B5EF4-FFF2-40B4-BE49-F238E27FC236}">
                <a16:creationId xmlns:a16="http://schemas.microsoft.com/office/drawing/2014/main" id="{67806D57-80FA-48BE-BA35-1D143B9729FF}"/>
              </a:ext>
            </a:extLst>
          </p:cNvPr>
          <p:cNvPicPr>
            <a:picLocks noChangeAspect="1"/>
          </p:cNvPicPr>
          <p:nvPr/>
        </p:nvPicPr>
        <p:blipFill>
          <a:blip r:embed="rId3" cstate="print"/>
          <a:stretch>
            <a:fillRect/>
          </a:stretch>
        </p:blipFill>
        <p:spPr>
          <a:xfrm>
            <a:off x="1599153" y="1354331"/>
            <a:ext cx="8519463" cy="5503669"/>
          </a:xfrm>
          <a:prstGeom prst="rect">
            <a:avLst/>
          </a:prstGeom>
        </p:spPr>
      </p:pic>
      <p:sp>
        <p:nvSpPr>
          <p:cNvPr id="5" name="Google Shape;90;p11">
            <a:extLst>
              <a:ext uri="{FF2B5EF4-FFF2-40B4-BE49-F238E27FC236}">
                <a16:creationId xmlns:a16="http://schemas.microsoft.com/office/drawing/2014/main" id="{3C3D31DD-A1C8-5D99-8208-96D030A286DF}"/>
              </a:ext>
            </a:extLst>
          </p:cNvPr>
          <p:cNvSpPr txBox="1">
            <a:spLocks/>
          </p:cNvSpPr>
          <p:nvPr/>
        </p:nvSpPr>
        <p:spPr>
          <a:xfrm>
            <a:off x="1601649" y="6138052"/>
            <a:ext cx="4872303" cy="721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200" i="1">
                <a:solidFill>
                  <a:schemeClr val="bg1"/>
                </a:solidFill>
              </a:rPr>
              <a:t>Image Source: Julie </a:t>
            </a:r>
            <a:r>
              <a:rPr lang="en-GB" sz="1200" i="1" err="1">
                <a:solidFill>
                  <a:schemeClr val="bg1"/>
                </a:solidFill>
              </a:rPr>
              <a:t>Kinzelman</a:t>
            </a:r>
            <a:r>
              <a:rPr lang="en-GB" sz="1200" i="1">
                <a:solidFill>
                  <a:schemeClr val="bg1"/>
                </a:solidFill>
              </a:rPr>
              <a:t>, City of Racine Health Department</a:t>
            </a:r>
          </a:p>
        </p:txBody>
      </p:sp>
      <p:sp>
        <p:nvSpPr>
          <p:cNvPr id="4" name="TextBox 3">
            <a:extLst>
              <a:ext uri="{FF2B5EF4-FFF2-40B4-BE49-F238E27FC236}">
                <a16:creationId xmlns:a16="http://schemas.microsoft.com/office/drawing/2014/main" id="{04DC1C48-E957-44F5-8346-FF3D3EC37384}"/>
              </a:ext>
              <a:ext uri="{C183D7F6-B498-43B3-948B-1728B52AA6E4}">
                <adec:decorative xmlns:adec="http://schemas.microsoft.com/office/drawing/2017/decorative" val="1"/>
              </a:ext>
            </a:extLst>
          </p:cNvPr>
          <p:cNvSpPr txBox="1"/>
          <p:nvPr/>
        </p:nvSpPr>
        <p:spPr>
          <a:xfrm>
            <a:off x="2743200" y="4364737"/>
            <a:ext cx="885524" cy="461665"/>
          </a:xfrm>
          <a:prstGeom prst="rect">
            <a:avLst/>
          </a:prstGeom>
          <a:solidFill>
            <a:schemeClr val="tx1"/>
          </a:solidFill>
        </p:spPr>
        <p:txBody>
          <a:bodyPr wrap="square" rtlCol="0">
            <a:spAutoFit/>
          </a:bodyPr>
          <a:lstStyle/>
          <a:p>
            <a:r>
              <a:rPr lang="en-US" sz="2400">
                <a:highlight>
                  <a:srgbClr val="FFFF00"/>
                </a:highlight>
              </a:rPr>
              <a:t>New</a:t>
            </a:r>
          </a:p>
        </p:txBody>
      </p:sp>
      <p:sp>
        <p:nvSpPr>
          <p:cNvPr id="17" name="TextBox 16">
            <a:extLst>
              <a:ext uri="{FF2B5EF4-FFF2-40B4-BE49-F238E27FC236}">
                <a16:creationId xmlns:a16="http://schemas.microsoft.com/office/drawing/2014/main" id="{53EAF975-ABFB-4DAE-8116-BA7BABC4C3DD}"/>
              </a:ext>
              <a:ext uri="{C183D7F6-B498-43B3-948B-1728B52AA6E4}">
                <adec:decorative xmlns:adec="http://schemas.microsoft.com/office/drawing/2017/decorative" val="1"/>
              </a:ext>
            </a:extLst>
          </p:cNvPr>
          <p:cNvSpPr txBox="1"/>
          <p:nvPr/>
        </p:nvSpPr>
        <p:spPr>
          <a:xfrm>
            <a:off x="7689088" y="3531617"/>
            <a:ext cx="731520" cy="461665"/>
          </a:xfrm>
          <a:prstGeom prst="rect">
            <a:avLst/>
          </a:prstGeom>
          <a:solidFill>
            <a:schemeClr val="tx1"/>
          </a:solidFill>
        </p:spPr>
        <p:txBody>
          <a:bodyPr wrap="square" rtlCol="0">
            <a:spAutoFit/>
          </a:bodyPr>
          <a:lstStyle/>
          <a:p>
            <a:r>
              <a:rPr lang="en-US" sz="2400">
                <a:highlight>
                  <a:srgbClr val="FFFF00"/>
                </a:highlight>
              </a:rPr>
              <a:t>Old</a:t>
            </a:r>
          </a:p>
        </p:txBody>
      </p:sp>
      <p:sp>
        <p:nvSpPr>
          <p:cNvPr id="2" name="Footer Placeholder 2">
            <a:extLst>
              <a:ext uri="{FF2B5EF4-FFF2-40B4-BE49-F238E27FC236}">
                <a16:creationId xmlns:a16="http://schemas.microsoft.com/office/drawing/2014/main" id="{F4D9CE80-B432-5E82-6FE9-53A18C24D8F7}"/>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a:t>Green Infrastructure – Nature Based Shorelines</a:t>
            </a:r>
          </a:p>
        </p:txBody>
      </p:sp>
    </p:spTree>
    <p:extLst>
      <p:ext uri="{BB962C8B-B14F-4D97-AF65-F5344CB8AC3E}">
        <p14:creationId xmlns:p14="http://schemas.microsoft.com/office/powerpoint/2010/main" val="2042607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3" name="Title 2">
            <a:extLst>
              <a:ext uri="{FF2B5EF4-FFF2-40B4-BE49-F238E27FC236}">
                <a16:creationId xmlns:a16="http://schemas.microsoft.com/office/drawing/2014/main" id="{4E1CBF1E-E830-8E0F-1E60-BA9378F95C48}"/>
              </a:ext>
            </a:extLst>
          </p:cNvPr>
          <p:cNvSpPr>
            <a:spLocks noGrp="1"/>
          </p:cNvSpPr>
          <p:nvPr>
            <p:ph type="title"/>
          </p:nvPr>
        </p:nvSpPr>
        <p:spPr/>
        <p:txBody>
          <a:bodyPr>
            <a:normAutofit fontScale="90000"/>
          </a:bodyPr>
          <a:lstStyle/>
          <a:p>
            <a:r>
              <a:rPr lang="en-US"/>
              <a:t>Visions for North Beach Park</a:t>
            </a:r>
          </a:p>
        </p:txBody>
      </p:sp>
      <p:pic>
        <p:nvPicPr>
          <p:cNvPr id="9" name="Picture 10" descr="Screenshot of the cover of the &quot;Vision for North Beach Park&quot; report created in May 2016 for the City of Racine">
            <a:extLst>
              <a:ext uri="{FF2B5EF4-FFF2-40B4-BE49-F238E27FC236}">
                <a16:creationId xmlns:a16="http://schemas.microsoft.com/office/drawing/2014/main" id="{638A8634-6A8A-4040-A8F1-7FE6AF6C7D52}"/>
              </a:ext>
            </a:extLst>
          </p:cNvPr>
          <p:cNvPicPr>
            <a:picLocks noChangeAspect="1"/>
          </p:cNvPicPr>
          <p:nvPr/>
        </p:nvPicPr>
        <p:blipFill rotWithShape="1">
          <a:blip r:embed="rId3"/>
          <a:srcRect l="19853" t="5934" r="20798" b="2637"/>
          <a:stretch/>
        </p:blipFill>
        <p:spPr>
          <a:xfrm>
            <a:off x="1773360" y="0"/>
            <a:ext cx="8894640" cy="6564753"/>
          </a:xfrm>
          <a:prstGeom prst="rect">
            <a:avLst/>
          </a:prstGeom>
        </p:spPr>
      </p:pic>
      <p:sp>
        <p:nvSpPr>
          <p:cNvPr id="4" name="Footer Placeholder 2">
            <a:extLst>
              <a:ext uri="{FF2B5EF4-FFF2-40B4-BE49-F238E27FC236}">
                <a16:creationId xmlns:a16="http://schemas.microsoft.com/office/drawing/2014/main" id="{5577CD74-F17D-94E1-E051-B4BA37E8C6BC}"/>
              </a:ext>
              <a:ext uri="{C183D7F6-B498-43B3-948B-1728B52AA6E4}">
                <adec:decorative xmlns:adec="http://schemas.microsoft.com/office/drawing/2017/decorative" val="1"/>
              </a:ext>
            </a:extLst>
          </p:cNvPr>
          <p:cNvSpPr>
            <a:spLocks noGrp="1"/>
          </p:cNvSpPr>
          <p:nvPr>
            <p:ph type="ftr" sz="quarter" idx="11"/>
          </p:nvPr>
        </p:nvSpPr>
        <p:spPr>
          <a:xfrm>
            <a:off x="0" y="6505056"/>
            <a:ext cx="12192000" cy="352943"/>
          </a:xfrm>
        </p:spPr>
        <p:txBody>
          <a:bodyPr/>
          <a:lstStyle/>
          <a:p>
            <a:r>
              <a:rPr lang="en-US" dirty="0"/>
              <a:t>Green Infrastructure – Nature-Based Shorelines</a:t>
            </a:r>
          </a:p>
        </p:txBody>
      </p:sp>
    </p:spTree>
    <p:extLst>
      <p:ext uri="{BB962C8B-B14F-4D97-AF65-F5344CB8AC3E}">
        <p14:creationId xmlns:p14="http://schemas.microsoft.com/office/powerpoint/2010/main" val="1668116091"/>
      </p:ext>
    </p:extLst>
  </p:cSld>
  <p:clrMapOvr>
    <a:masterClrMapping/>
  </p:clrMapOvr>
</p:sld>
</file>

<file path=ppt/theme/theme1.xml><?xml version="1.0" encoding="utf-8"?>
<a:theme xmlns:a="http://schemas.openxmlformats.org/drawingml/2006/main" name="lesson-2-template">
  <a:themeElements>
    <a:clrScheme name="WISG PPT 0424">
      <a:dk1>
        <a:srgbClr val="202020"/>
      </a:dk1>
      <a:lt1>
        <a:srgbClr val="FFFFFF"/>
      </a:lt1>
      <a:dk2>
        <a:srgbClr val="101010"/>
      </a:dk2>
      <a:lt2>
        <a:srgbClr val="DADFE1"/>
      </a:lt2>
      <a:accent1>
        <a:srgbClr val="F04923"/>
      </a:accent1>
      <a:accent2>
        <a:srgbClr val="555556"/>
      </a:accent2>
      <a:accent3>
        <a:srgbClr val="77787B"/>
      </a:accent3>
      <a:accent4>
        <a:srgbClr val="77787B"/>
      </a:accent4>
      <a:accent5>
        <a:srgbClr val="77787B"/>
      </a:accent5>
      <a:accent6>
        <a:srgbClr val="77787B"/>
      </a:accent6>
      <a:hlink>
        <a:srgbClr val="04597C"/>
      </a:hlink>
      <a:folHlink>
        <a:srgbClr val="04597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sson02" id="{49C7C3D6-4363-6649-BE77-37CF47A2125C}" vid="{F72CA58B-9125-7047-A8FD-A3F4C41C4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lesson-2-template</Template>
  <TotalTime>42</TotalTime>
  <Words>3702</Words>
  <Application>Microsoft Office PowerPoint</Application>
  <PresentationFormat>Widescreen</PresentationFormat>
  <Paragraphs>287</Paragraphs>
  <Slides>35</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Aptos</vt:lpstr>
      <vt:lpstr>Arial</vt:lpstr>
      <vt:lpstr>Calibri</vt:lpstr>
      <vt:lpstr>Helvetica</vt:lpstr>
      <vt:lpstr>Lato</vt:lpstr>
      <vt:lpstr>Raleway</vt:lpstr>
      <vt:lpstr>Red Hat Display</vt:lpstr>
      <vt:lpstr>Times New Roman</vt:lpstr>
      <vt:lpstr>lesson-2-template</vt:lpstr>
      <vt:lpstr>Green Infrastructure –  Nature-Based Shorelines</vt:lpstr>
      <vt:lpstr>What infrastructure do you see?</vt:lpstr>
      <vt:lpstr>North Beach</vt:lpstr>
      <vt:lpstr>Ask About and Research the Problem</vt:lpstr>
      <vt:lpstr>Installed Engineered Gray Structures</vt:lpstr>
      <vt:lpstr>Examples of Gray Infrastructure</vt:lpstr>
      <vt:lpstr>EDP Solution Type 2: Beach Management Practices</vt:lpstr>
      <vt:lpstr>Altered Beach Grooming Strategies-2000, 2001 </vt:lpstr>
      <vt:lpstr>Visions for North Beach Park</vt:lpstr>
      <vt:lpstr>EDP Solution Type 3: Installed Engineered Green Infrastructure Projects</vt:lpstr>
      <vt:lpstr>What Type of Water Movement Does Green Infrastructure Influence?</vt:lpstr>
      <vt:lpstr>Three Green Infrastructure Projects at North Beach</vt:lpstr>
      <vt:lpstr> Imagine and Plan a Solution  a. Plant Native Vegetation on Bluff</vt:lpstr>
      <vt:lpstr>Bank Stabilization with  Native Plants at Zoo  Beach  (Racine, WI)</vt:lpstr>
      <vt:lpstr>a. Improve Native Vegetation on Bluff</vt:lpstr>
      <vt:lpstr>Which type of Water Movement Does Native Vegetation Planted on a Bluff Influence?</vt:lpstr>
      <vt:lpstr>Check in –  remember our plant?</vt:lpstr>
      <vt:lpstr> Imagine and Plan a Solution  b. Engineered Dune &amp; Swale Wetland</vt:lpstr>
      <vt:lpstr>Control flow of water from parking lot</vt:lpstr>
      <vt:lpstr>BREAK to CALCULATE PARKING LOT RUNOFF</vt:lpstr>
      <vt:lpstr>Create and Test a Prototype 2004 Make a Difference Day</vt:lpstr>
      <vt:lpstr>Improve 2008 Make a Difference Day</vt:lpstr>
      <vt:lpstr>Volunteers Plant Beach Grass at North Beach</vt:lpstr>
      <vt:lpstr>Improve 2014 Dunes in Action</vt:lpstr>
      <vt:lpstr>Dune and Swale Wetlands Capture Water</vt:lpstr>
      <vt:lpstr>Which type of Water Movement Does an Engineered Dune and Swale System Influence? </vt:lpstr>
      <vt:lpstr> Imagine and Plan a Solution  c. English Street Infiltration Basin</vt:lpstr>
      <vt:lpstr>c. English Street Infiltration Basin</vt:lpstr>
      <vt:lpstr>c. Improve English Street Infiltration Basin  Constructed Wetland Cells</vt:lpstr>
      <vt:lpstr>c. Improve English Street Infiltration Basin</vt:lpstr>
      <vt:lpstr>Lush Vegetation Slows Water Movement</vt:lpstr>
      <vt:lpstr>Solid Particle Treatment System</vt:lpstr>
      <vt:lpstr>Overflow Outflow</vt:lpstr>
      <vt:lpstr>English Street Infiltration Basin Helps Solve Problem of Beach Closures and Wash Outs</vt:lpstr>
      <vt:lpstr>Which type of Water Movement Does English Street Infiltration Basin Influence?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6 Green Infrastructure at North Beach - Nature Based Shorelines</dc:title>
  <dc:subject/>
  <dc:creator>Wisconsin Sea Grant;Ginny Carlton</dc:creator>
  <cp:keywords/>
  <dc:description/>
  <cp:lastModifiedBy>Ginny Carlton</cp:lastModifiedBy>
  <cp:revision>9</cp:revision>
  <dcterms:created xsi:type="dcterms:W3CDTF">2024-07-16T17:27:48Z</dcterms:created>
  <dcterms:modified xsi:type="dcterms:W3CDTF">2026-02-19T19:04:48Z</dcterms:modified>
  <cp:category/>
</cp:coreProperties>
</file>